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41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92CE8C-0376-4752-B41B-41E8C45DB3C5}" type="datetimeFigureOut">
              <a:rPr lang="en-GB" smtClean="0"/>
              <a:t>04/09/2012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3E2708-9479-41C6-BFAA-ACA184FB4397}" type="slidenum">
              <a:rPr lang="en-GB" smtClean="0"/>
              <a:t>‹#›</a:t>
            </a:fld>
            <a:endParaRPr lang="en-GB"/>
          </a:p>
        </p:txBody>
      </p:sp>
    </p:spTree>
    <p:extLst>
      <p:ext uri="{BB962C8B-B14F-4D97-AF65-F5344CB8AC3E}">
        <p14:creationId xmlns:p14="http://schemas.microsoft.com/office/powerpoint/2010/main" val="1669265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43E2708-9479-41C6-BFAA-ACA184FB4397}" type="slidenum">
              <a:rPr lang="en-GB" smtClean="0"/>
              <a:t>1</a:t>
            </a:fld>
            <a:endParaRPr lang="en-GB"/>
          </a:p>
        </p:txBody>
      </p:sp>
    </p:spTree>
    <p:extLst>
      <p:ext uri="{BB962C8B-B14F-4D97-AF65-F5344CB8AC3E}">
        <p14:creationId xmlns:p14="http://schemas.microsoft.com/office/powerpoint/2010/main" val="1410507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43E2708-9479-41C6-BFAA-ACA184FB4397}" type="slidenum">
              <a:rPr lang="en-GB" smtClean="0"/>
              <a:t>2</a:t>
            </a:fld>
            <a:endParaRPr lang="en-GB"/>
          </a:p>
        </p:txBody>
      </p:sp>
    </p:spTree>
    <p:extLst>
      <p:ext uri="{BB962C8B-B14F-4D97-AF65-F5344CB8AC3E}">
        <p14:creationId xmlns:p14="http://schemas.microsoft.com/office/powerpoint/2010/main" val="582738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Blank sheet of paper</a:t>
            </a:r>
            <a:endParaRPr lang="en-GB" dirty="0"/>
          </a:p>
        </p:txBody>
      </p:sp>
      <p:sp>
        <p:nvSpPr>
          <p:cNvPr id="4" name="Slide Number Placeholder 3"/>
          <p:cNvSpPr>
            <a:spLocks noGrp="1"/>
          </p:cNvSpPr>
          <p:nvPr>
            <p:ph type="sldNum" sz="quarter" idx="10"/>
          </p:nvPr>
        </p:nvSpPr>
        <p:spPr/>
        <p:txBody>
          <a:bodyPr/>
          <a:lstStyle/>
          <a:p>
            <a:fld id="{C43E2708-9479-41C6-BFAA-ACA184FB4397}"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582738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43E2708-9479-41C6-BFAA-ACA184FB4397}"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582738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43E2708-9479-41C6-BFAA-ACA184FB4397}"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582738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43E2708-9479-41C6-BFAA-ACA184FB4397}"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582738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r>
              <a:rPr lang="en-GB" smtClean="0"/>
              <a:t>5th September</a:t>
            </a:r>
            <a:endParaRPr lang="en-GB"/>
          </a:p>
        </p:txBody>
      </p:sp>
      <p:sp>
        <p:nvSpPr>
          <p:cNvPr id="5" name="Footer Placeholder 4"/>
          <p:cNvSpPr>
            <a:spLocks noGrp="1"/>
          </p:cNvSpPr>
          <p:nvPr>
            <p:ph type="ftr" sz="quarter" idx="11"/>
          </p:nvPr>
        </p:nvSpPr>
        <p:spPr/>
        <p:txBody>
          <a:bodyPr/>
          <a:lstStyle/>
          <a:p>
            <a:r>
              <a:rPr lang="en-GB" smtClean="0"/>
              <a:t>Corporate Actions 2012</a:t>
            </a:r>
            <a:endParaRPr lang="en-GB"/>
          </a:p>
        </p:txBody>
      </p:sp>
      <p:sp>
        <p:nvSpPr>
          <p:cNvPr id="6" name="Slide Number Placeholder 5"/>
          <p:cNvSpPr>
            <a:spLocks noGrp="1"/>
          </p:cNvSpPr>
          <p:nvPr>
            <p:ph type="sldNum" sz="quarter" idx="12"/>
          </p:nvPr>
        </p:nvSpPr>
        <p:spPr/>
        <p:txBody>
          <a:bodyPr/>
          <a:lstStyle/>
          <a:p>
            <a:fld id="{781D6E4B-FDF4-4E04-BF6C-C036CAB929D3}" type="slidenum">
              <a:rPr lang="en-GB" smtClean="0"/>
              <a:t>‹#›</a:t>
            </a:fld>
            <a:endParaRPr lang="en-GB"/>
          </a:p>
        </p:txBody>
      </p:sp>
    </p:spTree>
    <p:extLst>
      <p:ext uri="{BB962C8B-B14F-4D97-AF65-F5344CB8AC3E}">
        <p14:creationId xmlns:p14="http://schemas.microsoft.com/office/powerpoint/2010/main" val="3149446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GB" smtClean="0"/>
              <a:t>5th September</a:t>
            </a:r>
            <a:endParaRPr lang="en-GB"/>
          </a:p>
        </p:txBody>
      </p:sp>
      <p:sp>
        <p:nvSpPr>
          <p:cNvPr id="5" name="Footer Placeholder 4"/>
          <p:cNvSpPr>
            <a:spLocks noGrp="1"/>
          </p:cNvSpPr>
          <p:nvPr>
            <p:ph type="ftr" sz="quarter" idx="11"/>
          </p:nvPr>
        </p:nvSpPr>
        <p:spPr/>
        <p:txBody>
          <a:bodyPr/>
          <a:lstStyle/>
          <a:p>
            <a:r>
              <a:rPr lang="en-GB" smtClean="0"/>
              <a:t>Corporate Actions 2012</a:t>
            </a:r>
            <a:endParaRPr lang="en-GB"/>
          </a:p>
        </p:txBody>
      </p:sp>
      <p:sp>
        <p:nvSpPr>
          <p:cNvPr id="6" name="Slide Number Placeholder 5"/>
          <p:cNvSpPr>
            <a:spLocks noGrp="1"/>
          </p:cNvSpPr>
          <p:nvPr>
            <p:ph type="sldNum" sz="quarter" idx="12"/>
          </p:nvPr>
        </p:nvSpPr>
        <p:spPr/>
        <p:txBody>
          <a:bodyPr/>
          <a:lstStyle/>
          <a:p>
            <a:fld id="{781D6E4B-FDF4-4E04-BF6C-C036CAB929D3}" type="slidenum">
              <a:rPr lang="en-GB" smtClean="0"/>
              <a:t>‹#›</a:t>
            </a:fld>
            <a:endParaRPr lang="en-GB"/>
          </a:p>
        </p:txBody>
      </p:sp>
    </p:spTree>
    <p:extLst>
      <p:ext uri="{BB962C8B-B14F-4D97-AF65-F5344CB8AC3E}">
        <p14:creationId xmlns:p14="http://schemas.microsoft.com/office/powerpoint/2010/main" val="809150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GB" smtClean="0"/>
              <a:t>5th September</a:t>
            </a:r>
            <a:endParaRPr lang="en-GB"/>
          </a:p>
        </p:txBody>
      </p:sp>
      <p:sp>
        <p:nvSpPr>
          <p:cNvPr id="5" name="Footer Placeholder 4"/>
          <p:cNvSpPr>
            <a:spLocks noGrp="1"/>
          </p:cNvSpPr>
          <p:nvPr>
            <p:ph type="ftr" sz="quarter" idx="11"/>
          </p:nvPr>
        </p:nvSpPr>
        <p:spPr/>
        <p:txBody>
          <a:bodyPr/>
          <a:lstStyle/>
          <a:p>
            <a:r>
              <a:rPr lang="en-GB" smtClean="0"/>
              <a:t>Corporate Actions 2012</a:t>
            </a:r>
            <a:endParaRPr lang="en-GB"/>
          </a:p>
        </p:txBody>
      </p:sp>
      <p:sp>
        <p:nvSpPr>
          <p:cNvPr id="6" name="Slide Number Placeholder 5"/>
          <p:cNvSpPr>
            <a:spLocks noGrp="1"/>
          </p:cNvSpPr>
          <p:nvPr>
            <p:ph type="sldNum" sz="quarter" idx="12"/>
          </p:nvPr>
        </p:nvSpPr>
        <p:spPr/>
        <p:txBody>
          <a:bodyPr/>
          <a:lstStyle/>
          <a:p>
            <a:fld id="{781D6E4B-FDF4-4E04-BF6C-C036CAB929D3}" type="slidenum">
              <a:rPr lang="en-GB" smtClean="0"/>
              <a:t>‹#›</a:t>
            </a:fld>
            <a:endParaRPr lang="en-GB"/>
          </a:p>
        </p:txBody>
      </p:sp>
    </p:spTree>
    <p:extLst>
      <p:ext uri="{BB962C8B-B14F-4D97-AF65-F5344CB8AC3E}">
        <p14:creationId xmlns:p14="http://schemas.microsoft.com/office/powerpoint/2010/main" val="1941073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GB" smtClean="0"/>
              <a:t>5th September</a:t>
            </a:r>
            <a:endParaRPr lang="en-GB"/>
          </a:p>
        </p:txBody>
      </p:sp>
      <p:sp>
        <p:nvSpPr>
          <p:cNvPr id="5" name="Footer Placeholder 4"/>
          <p:cNvSpPr>
            <a:spLocks noGrp="1"/>
          </p:cNvSpPr>
          <p:nvPr>
            <p:ph type="ftr" sz="quarter" idx="11"/>
          </p:nvPr>
        </p:nvSpPr>
        <p:spPr/>
        <p:txBody>
          <a:bodyPr/>
          <a:lstStyle/>
          <a:p>
            <a:r>
              <a:rPr lang="en-GB" smtClean="0"/>
              <a:t>Corporate Actions 2012</a:t>
            </a:r>
            <a:endParaRPr lang="en-GB"/>
          </a:p>
        </p:txBody>
      </p:sp>
      <p:sp>
        <p:nvSpPr>
          <p:cNvPr id="6" name="Slide Number Placeholder 5"/>
          <p:cNvSpPr>
            <a:spLocks noGrp="1"/>
          </p:cNvSpPr>
          <p:nvPr>
            <p:ph type="sldNum" sz="quarter" idx="12"/>
          </p:nvPr>
        </p:nvSpPr>
        <p:spPr/>
        <p:txBody>
          <a:bodyPr/>
          <a:lstStyle/>
          <a:p>
            <a:fld id="{781D6E4B-FDF4-4E04-BF6C-C036CAB929D3}" type="slidenum">
              <a:rPr lang="en-GB" smtClean="0"/>
              <a:t>‹#›</a:t>
            </a:fld>
            <a:endParaRPr lang="en-GB"/>
          </a:p>
        </p:txBody>
      </p:sp>
    </p:spTree>
    <p:extLst>
      <p:ext uri="{BB962C8B-B14F-4D97-AF65-F5344CB8AC3E}">
        <p14:creationId xmlns:p14="http://schemas.microsoft.com/office/powerpoint/2010/main" val="410074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GB" smtClean="0"/>
              <a:t>5th September</a:t>
            </a:r>
            <a:endParaRPr lang="en-GB"/>
          </a:p>
        </p:txBody>
      </p:sp>
      <p:sp>
        <p:nvSpPr>
          <p:cNvPr id="5" name="Footer Placeholder 4"/>
          <p:cNvSpPr>
            <a:spLocks noGrp="1"/>
          </p:cNvSpPr>
          <p:nvPr>
            <p:ph type="ftr" sz="quarter" idx="11"/>
          </p:nvPr>
        </p:nvSpPr>
        <p:spPr/>
        <p:txBody>
          <a:bodyPr/>
          <a:lstStyle/>
          <a:p>
            <a:r>
              <a:rPr lang="en-GB" smtClean="0"/>
              <a:t>Corporate Actions 2012</a:t>
            </a:r>
            <a:endParaRPr lang="en-GB"/>
          </a:p>
        </p:txBody>
      </p:sp>
      <p:sp>
        <p:nvSpPr>
          <p:cNvPr id="6" name="Slide Number Placeholder 5"/>
          <p:cNvSpPr>
            <a:spLocks noGrp="1"/>
          </p:cNvSpPr>
          <p:nvPr>
            <p:ph type="sldNum" sz="quarter" idx="12"/>
          </p:nvPr>
        </p:nvSpPr>
        <p:spPr/>
        <p:txBody>
          <a:bodyPr/>
          <a:lstStyle/>
          <a:p>
            <a:fld id="{781D6E4B-FDF4-4E04-BF6C-C036CAB929D3}" type="slidenum">
              <a:rPr lang="en-GB" smtClean="0"/>
              <a:t>‹#›</a:t>
            </a:fld>
            <a:endParaRPr lang="en-GB"/>
          </a:p>
        </p:txBody>
      </p:sp>
    </p:spTree>
    <p:extLst>
      <p:ext uri="{BB962C8B-B14F-4D97-AF65-F5344CB8AC3E}">
        <p14:creationId xmlns:p14="http://schemas.microsoft.com/office/powerpoint/2010/main" val="63637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r>
              <a:rPr lang="en-GB" smtClean="0"/>
              <a:t>5th September</a:t>
            </a:r>
            <a:endParaRPr lang="en-GB"/>
          </a:p>
        </p:txBody>
      </p:sp>
      <p:sp>
        <p:nvSpPr>
          <p:cNvPr id="6" name="Footer Placeholder 5"/>
          <p:cNvSpPr>
            <a:spLocks noGrp="1"/>
          </p:cNvSpPr>
          <p:nvPr>
            <p:ph type="ftr" sz="quarter" idx="11"/>
          </p:nvPr>
        </p:nvSpPr>
        <p:spPr/>
        <p:txBody>
          <a:bodyPr/>
          <a:lstStyle/>
          <a:p>
            <a:r>
              <a:rPr lang="en-GB" smtClean="0"/>
              <a:t>Corporate Actions 2012</a:t>
            </a:r>
            <a:endParaRPr lang="en-GB"/>
          </a:p>
        </p:txBody>
      </p:sp>
      <p:sp>
        <p:nvSpPr>
          <p:cNvPr id="7" name="Slide Number Placeholder 6"/>
          <p:cNvSpPr>
            <a:spLocks noGrp="1"/>
          </p:cNvSpPr>
          <p:nvPr>
            <p:ph type="sldNum" sz="quarter" idx="12"/>
          </p:nvPr>
        </p:nvSpPr>
        <p:spPr/>
        <p:txBody>
          <a:bodyPr/>
          <a:lstStyle/>
          <a:p>
            <a:fld id="{781D6E4B-FDF4-4E04-BF6C-C036CAB929D3}" type="slidenum">
              <a:rPr lang="en-GB" smtClean="0"/>
              <a:t>‹#›</a:t>
            </a:fld>
            <a:endParaRPr lang="en-GB"/>
          </a:p>
        </p:txBody>
      </p:sp>
    </p:spTree>
    <p:extLst>
      <p:ext uri="{BB962C8B-B14F-4D97-AF65-F5344CB8AC3E}">
        <p14:creationId xmlns:p14="http://schemas.microsoft.com/office/powerpoint/2010/main" val="2348554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r>
              <a:rPr lang="en-GB" smtClean="0"/>
              <a:t>5th September</a:t>
            </a:r>
            <a:endParaRPr lang="en-GB"/>
          </a:p>
        </p:txBody>
      </p:sp>
      <p:sp>
        <p:nvSpPr>
          <p:cNvPr id="8" name="Footer Placeholder 7"/>
          <p:cNvSpPr>
            <a:spLocks noGrp="1"/>
          </p:cNvSpPr>
          <p:nvPr>
            <p:ph type="ftr" sz="quarter" idx="11"/>
          </p:nvPr>
        </p:nvSpPr>
        <p:spPr/>
        <p:txBody>
          <a:bodyPr/>
          <a:lstStyle/>
          <a:p>
            <a:r>
              <a:rPr lang="en-GB" smtClean="0"/>
              <a:t>Corporate Actions 2012</a:t>
            </a:r>
            <a:endParaRPr lang="en-GB"/>
          </a:p>
        </p:txBody>
      </p:sp>
      <p:sp>
        <p:nvSpPr>
          <p:cNvPr id="9" name="Slide Number Placeholder 8"/>
          <p:cNvSpPr>
            <a:spLocks noGrp="1"/>
          </p:cNvSpPr>
          <p:nvPr>
            <p:ph type="sldNum" sz="quarter" idx="12"/>
          </p:nvPr>
        </p:nvSpPr>
        <p:spPr/>
        <p:txBody>
          <a:bodyPr/>
          <a:lstStyle/>
          <a:p>
            <a:fld id="{781D6E4B-FDF4-4E04-BF6C-C036CAB929D3}" type="slidenum">
              <a:rPr lang="en-GB" smtClean="0"/>
              <a:t>‹#›</a:t>
            </a:fld>
            <a:endParaRPr lang="en-GB"/>
          </a:p>
        </p:txBody>
      </p:sp>
    </p:spTree>
    <p:extLst>
      <p:ext uri="{BB962C8B-B14F-4D97-AF65-F5344CB8AC3E}">
        <p14:creationId xmlns:p14="http://schemas.microsoft.com/office/powerpoint/2010/main" val="181864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r>
              <a:rPr lang="en-GB" smtClean="0"/>
              <a:t>5th September</a:t>
            </a:r>
            <a:endParaRPr lang="en-GB"/>
          </a:p>
        </p:txBody>
      </p:sp>
      <p:sp>
        <p:nvSpPr>
          <p:cNvPr id="4" name="Footer Placeholder 3"/>
          <p:cNvSpPr>
            <a:spLocks noGrp="1"/>
          </p:cNvSpPr>
          <p:nvPr>
            <p:ph type="ftr" sz="quarter" idx="11"/>
          </p:nvPr>
        </p:nvSpPr>
        <p:spPr/>
        <p:txBody>
          <a:bodyPr/>
          <a:lstStyle/>
          <a:p>
            <a:r>
              <a:rPr lang="en-GB" smtClean="0"/>
              <a:t>Corporate Actions 2012</a:t>
            </a:r>
            <a:endParaRPr lang="en-GB"/>
          </a:p>
        </p:txBody>
      </p:sp>
      <p:sp>
        <p:nvSpPr>
          <p:cNvPr id="5" name="Slide Number Placeholder 4"/>
          <p:cNvSpPr>
            <a:spLocks noGrp="1"/>
          </p:cNvSpPr>
          <p:nvPr>
            <p:ph type="sldNum" sz="quarter" idx="12"/>
          </p:nvPr>
        </p:nvSpPr>
        <p:spPr/>
        <p:txBody>
          <a:bodyPr/>
          <a:lstStyle/>
          <a:p>
            <a:fld id="{781D6E4B-FDF4-4E04-BF6C-C036CAB929D3}" type="slidenum">
              <a:rPr lang="en-GB" smtClean="0"/>
              <a:t>‹#›</a:t>
            </a:fld>
            <a:endParaRPr lang="en-GB"/>
          </a:p>
        </p:txBody>
      </p:sp>
    </p:spTree>
    <p:extLst>
      <p:ext uri="{BB962C8B-B14F-4D97-AF65-F5344CB8AC3E}">
        <p14:creationId xmlns:p14="http://schemas.microsoft.com/office/powerpoint/2010/main" val="3445372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GB" smtClean="0"/>
              <a:t>5th September</a:t>
            </a:r>
            <a:endParaRPr lang="en-GB"/>
          </a:p>
        </p:txBody>
      </p:sp>
      <p:sp>
        <p:nvSpPr>
          <p:cNvPr id="3" name="Footer Placeholder 2"/>
          <p:cNvSpPr>
            <a:spLocks noGrp="1"/>
          </p:cNvSpPr>
          <p:nvPr>
            <p:ph type="ftr" sz="quarter" idx="11"/>
          </p:nvPr>
        </p:nvSpPr>
        <p:spPr/>
        <p:txBody>
          <a:bodyPr/>
          <a:lstStyle/>
          <a:p>
            <a:r>
              <a:rPr lang="en-GB" smtClean="0"/>
              <a:t>Corporate Actions 2012</a:t>
            </a:r>
            <a:endParaRPr lang="en-GB"/>
          </a:p>
        </p:txBody>
      </p:sp>
      <p:sp>
        <p:nvSpPr>
          <p:cNvPr id="4" name="Slide Number Placeholder 3"/>
          <p:cNvSpPr>
            <a:spLocks noGrp="1"/>
          </p:cNvSpPr>
          <p:nvPr>
            <p:ph type="sldNum" sz="quarter" idx="12"/>
          </p:nvPr>
        </p:nvSpPr>
        <p:spPr/>
        <p:txBody>
          <a:bodyPr/>
          <a:lstStyle/>
          <a:p>
            <a:fld id="{781D6E4B-FDF4-4E04-BF6C-C036CAB929D3}" type="slidenum">
              <a:rPr lang="en-GB" smtClean="0"/>
              <a:t>‹#›</a:t>
            </a:fld>
            <a:endParaRPr lang="en-GB"/>
          </a:p>
        </p:txBody>
      </p:sp>
    </p:spTree>
    <p:extLst>
      <p:ext uri="{BB962C8B-B14F-4D97-AF65-F5344CB8AC3E}">
        <p14:creationId xmlns:p14="http://schemas.microsoft.com/office/powerpoint/2010/main" val="3522167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GB" smtClean="0"/>
              <a:t>5th September</a:t>
            </a:r>
            <a:endParaRPr lang="en-GB"/>
          </a:p>
        </p:txBody>
      </p:sp>
      <p:sp>
        <p:nvSpPr>
          <p:cNvPr id="6" name="Footer Placeholder 5"/>
          <p:cNvSpPr>
            <a:spLocks noGrp="1"/>
          </p:cNvSpPr>
          <p:nvPr>
            <p:ph type="ftr" sz="quarter" idx="11"/>
          </p:nvPr>
        </p:nvSpPr>
        <p:spPr/>
        <p:txBody>
          <a:bodyPr/>
          <a:lstStyle/>
          <a:p>
            <a:r>
              <a:rPr lang="en-GB" smtClean="0"/>
              <a:t>Corporate Actions 2012</a:t>
            </a:r>
            <a:endParaRPr lang="en-GB"/>
          </a:p>
        </p:txBody>
      </p:sp>
      <p:sp>
        <p:nvSpPr>
          <p:cNvPr id="7" name="Slide Number Placeholder 6"/>
          <p:cNvSpPr>
            <a:spLocks noGrp="1"/>
          </p:cNvSpPr>
          <p:nvPr>
            <p:ph type="sldNum" sz="quarter" idx="12"/>
          </p:nvPr>
        </p:nvSpPr>
        <p:spPr/>
        <p:txBody>
          <a:bodyPr/>
          <a:lstStyle/>
          <a:p>
            <a:fld id="{781D6E4B-FDF4-4E04-BF6C-C036CAB929D3}" type="slidenum">
              <a:rPr lang="en-GB" smtClean="0"/>
              <a:t>‹#›</a:t>
            </a:fld>
            <a:endParaRPr lang="en-GB"/>
          </a:p>
        </p:txBody>
      </p:sp>
    </p:spTree>
    <p:extLst>
      <p:ext uri="{BB962C8B-B14F-4D97-AF65-F5344CB8AC3E}">
        <p14:creationId xmlns:p14="http://schemas.microsoft.com/office/powerpoint/2010/main" val="1619413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GB" smtClean="0"/>
              <a:t>5th September</a:t>
            </a:r>
            <a:endParaRPr lang="en-GB"/>
          </a:p>
        </p:txBody>
      </p:sp>
      <p:sp>
        <p:nvSpPr>
          <p:cNvPr id="6" name="Footer Placeholder 5"/>
          <p:cNvSpPr>
            <a:spLocks noGrp="1"/>
          </p:cNvSpPr>
          <p:nvPr>
            <p:ph type="ftr" sz="quarter" idx="11"/>
          </p:nvPr>
        </p:nvSpPr>
        <p:spPr/>
        <p:txBody>
          <a:bodyPr/>
          <a:lstStyle/>
          <a:p>
            <a:r>
              <a:rPr lang="en-GB" smtClean="0"/>
              <a:t>Corporate Actions 2012</a:t>
            </a:r>
            <a:endParaRPr lang="en-GB"/>
          </a:p>
        </p:txBody>
      </p:sp>
      <p:sp>
        <p:nvSpPr>
          <p:cNvPr id="7" name="Slide Number Placeholder 6"/>
          <p:cNvSpPr>
            <a:spLocks noGrp="1"/>
          </p:cNvSpPr>
          <p:nvPr>
            <p:ph type="sldNum" sz="quarter" idx="12"/>
          </p:nvPr>
        </p:nvSpPr>
        <p:spPr/>
        <p:txBody>
          <a:bodyPr/>
          <a:lstStyle/>
          <a:p>
            <a:fld id="{781D6E4B-FDF4-4E04-BF6C-C036CAB929D3}" type="slidenum">
              <a:rPr lang="en-GB" smtClean="0"/>
              <a:t>‹#›</a:t>
            </a:fld>
            <a:endParaRPr lang="en-GB"/>
          </a:p>
        </p:txBody>
      </p:sp>
    </p:spTree>
    <p:extLst>
      <p:ext uri="{BB962C8B-B14F-4D97-AF65-F5344CB8AC3E}">
        <p14:creationId xmlns:p14="http://schemas.microsoft.com/office/powerpoint/2010/main" val="500595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GB" smtClean="0"/>
              <a:t>5th September</a:t>
            </a:r>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Corporate Actions 2012</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1D6E4B-FDF4-4E04-BF6C-C036CAB929D3}" type="slidenum">
              <a:rPr lang="en-GB" smtClean="0"/>
              <a:t>‹#›</a:t>
            </a:fld>
            <a:endParaRPr lang="en-GB"/>
          </a:p>
        </p:txBody>
      </p:sp>
    </p:spTree>
    <p:extLst>
      <p:ext uri="{BB962C8B-B14F-4D97-AF65-F5344CB8AC3E}">
        <p14:creationId xmlns:p14="http://schemas.microsoft.com/office/powerpoint/2010/main" val="444050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Successfully Managing Change To Realise STP</a:t>
            </a:r>
            <a:endParaRPr lang="en-GB" dirty="0"/>
          </a:p>
        </p:txBody>
      </p:sp>
      <p:sp>
        <p:nvSpPr>
          <p:cNvPr id="3" name="Subtitle 2"/>
          <p:cNvSpPr>
            <a:spLocks noGrp="1"/>
          </p:cNvSpPr>
          <p:nvPr>
            <p:ph type="subTitle" idx="1"/>
          </p:nvPr>
        </p:nvSpPr>
        <p:spPr/>
        <p:txBody>
          <a:bodyPr/>
          <a:lstStyle/>
          <a:p>
            <a:r>
              <a:rPr lang="en-GB" dirty="0" smtClean="0"/>
              <a:t>Adam Stern</a:t>
            </a:r>
          </a:p>
          <a:p>
            <a:r>
              <a:rPr lang="en-GB" dirty="0" smtClean="0"/>
              <a:t>Ibacas Consultancy Ltd</a:t>
            </a: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0"/>
            <a:ext cx="2657143" cy="1495238"/>
          </a:xfrm>
          <a:prstGeom prst="rect">
            <a:avLst/>
          </a:prstGeom>
        </p:spPr>
      </p:pic>
    </p:spTree>
    <p:extLst>
      <p:ext uri="{BB962C8B-B14F-4D97-AF65-F5344CB8AC3E}">
        <p14:creationId xmlns:p14="http://schemas.microsoft.com/office/powerpoint/2010/main" val="137536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57" y="0"/>
            <a:ext cx="2369111" cy="1333155"/>
          </a:xfrm>
          <a:prstGeom prst="rect">
            <a:avLst/>
          </a:prstGeom>
        </p:spPr>
      </p:pic>
      <p:sp>
        <p:nvSpPr>
          <p:cNvPr id="2" name="Title 1"/>
          <p:cNvSpPr>
            <a:spLocks noGrp="1"/>
          </p:cNvSpPr>
          <p:nvPr>
            <p:ph type="title"/>
          </p:nvPr>
        </p:nvSpPr>
        <p:spPr>
          <a:xfrm>
            <a:off x="457200" y="917848"/>
            <a:ext cx="8229600" cy="1143000"/>
          </a:xfrm>
        </p:spPr>
        <p:txBody>
          <a:bodyPr>
            <a:normAutofit/>
          </a:bodyPr>
          <a:lstStyle/>
          <a:p>
            <a:r>
              <a:rPr lang="en-GB" sz="3000" b="1" u="sng" dirty="0" smtClean="0"/>
              <a:t>Successfully Managing Change To Realise STP</a:t>
            </a:r>
            <a:endParaRPr lang="en-GB" sz="3000" b="1" u="sng" dirty="0"/>
          </a:p>
        </p:txBody>
      </p:sp>
      <p:sp>
        <p:nvSpPr>
          <p:cNvPr id="3" name="Content Placeholder 2"/>
          <p:cNvSpPr>
            <a:spLocks noGrp="1"/>
          </p:cNvSpPr>
          <p:nvPr>
            <p:ph idx="1"/>
          </p:nvPr>
        </p:nvSpPr>
        <p:spPr>
          <a:xfrm>
            <a:off x="457200" y="2060848"/>
            <a:ext cx="8229600" cy="4248472"/>
          </a:xfrm>
        </p:spPr>
        <p:txBody>
          <a:bodyPr>
            <a:normAutofit lnSpcReduction="10000"/>
          </a:bodyPr>
          <a:lstStyle/>
          <a:p>
            <a:pPr marL="400050" lvl="1" indent="0">
              <a:buNone/>
            </a:pPr>
            <a:r>
              <a:rPr lang="en-US" sz="1900" b="1" u="sng" dirty="0" smtClean="0"/>
              <a:t>Building A Business Case</a:t>
            </a:r>
            <a:endParaRPr lang="en-GB" sz="1900" b="1" u="sng" dirty="0"/>
          </a:p>
          <a:p>
            <a:r>
              <a:rPr lang="en-US" sz="1800" dirty="0"/>
              <a:t>Identifying the business drivers for change</a:t>
            </a:r>
            <a:endParaRPr lang="en-GB" sz="1800" dirty="0"/>
          </a:p>
          <a:p>
            <a:r>
              <a:rPr lang="en-US" sz="1800" dirty="0"/>
              <a:t>Defining the future state</a:t>
            </a:r>
            <a:endParaRPr lang="en-GB" sz="1800" dirty="0"/>
          </a:p>
          <a:p>
            <a:r>
              <a:rPr lang="en-US" sz="1800" dirty="0"/>
              <a:t>Technology solution vs Target Operating Model</a:t>
            </a:r>
            <a:endParaRPr lang="en-GB" sz="1800" dirty="0"/>
          </a:p>
          <a:p>
            <a:r>
              <a:rPr lang="en-US" sz="1800" dirty="0"/>
              <a:t>In-house build vs buy</a:t>
            </a:r>
            <a:endParaRPr lang="en-GB" sz="1800" dirty="0"/>
          </a:p>
          <a:p>
            <a:r>
              <a:rPr lang="en-US" sz="1800" dirty="0"/>
              <a:t>Short term fix vs long term strategy</a:t>
            </a:r>
            <a:endParaRPr lang="en-GB" sz="1800" dirty="0"/>
          </a:p>
          <a:p>
            <a:pPr marL="0" indent="0">
              <a:buNone/>
            </a:pPr>
            <a:r>
              <a:rPr lang="en-US" sz="1900" dirty="0"/>
              <a:t> </a:t>
            </a:r>
            <a:endParaRPr lang="en-GB" sz="1900" dirty="0"/>
          </a:p>
          <a:p>
            <a:pPr marL="400050" lvl="1" indent="0">
              <a:buNone/>
            </a:pPr>
            <a:r>
              <a:rPr lang="en-US" sz="1900" b="1" u="sng" dirty="0"/>
              <a:t>How </a:t>
            </a:r>
            <a:r>
              <a:rPr lang="en-US" sz="1900" b="1" u="sng" dirty="0" smtClean="0"/>
              <a:t>To Successfully Implement An </a:t>
            </a:r>
            <a:r>
              <a:rPr lang="en-US" sz="1900" b="1" u="sng" dirty="0"/>
              <a:t>STP </a:t>
            </a:r>
            <a:r>
              <a:rPr lang="en-US" sz="1900" b="1" u="sng" dirty="0" smtClean="0"/>
              <a:t>Solution</a:t>
            </a:r>
            <a:endParaRPr lang="en-GB" sz="1900" b="1" u="sng" dirty="0"/>
          </a:p>
          <a:p>
            <a:r>
              <a:rPr lang="en-US" sz="1800" dirty="0" smtClean="0"/>
              <a:t>Documentation</a:t>
            </a:r>
            <a:r>
              <a:rPr lang="en-US" sz="1800" dirty="0"/>
              <a:t>, documentation, documentation</a:t>
            </a:r>
            <a:endParaRPr lang="en-GB" sz="1800" dirty="0"/>
          </a:p>
          <a:p>
            <a:r>
              <a:rPr lang="en-US" sz="1800" dirty="0"/>
              <a:t>Project risk and resourcing vs Operational risk control</a:t>
            </a:r>
            <a:endParaRPr lang="en-GB" sz="1800" dirty="0"/>
          </a:p>
          <a:p>
            <a:r>
              <a:rPr lang="en-US" sz="1800" dirty="0"/>
              <a:t>Common barriers to achieving full STP</a:t>
            </a:r>
            <a:endParaRPr lang="en-GB" sz="1800" dirty="0"/>
          </a:p>
          <a:p>
            <a:r>
              <a:rPr lang="en-US" sz="1800" dirty="0"/>
              <a:t>Working with 3</a:t>
            </a:r>
            <a:r>
              <a:rPr lang="en-US" sz="1800" baseline="30000" dirty="0"/>
              <a:t>rd</a:t>
            </a:r>
            <a:r>
              <a:rPr lang="en-US" sz="1800" dirty="0"/>
              <a:t> party vendors</a:t>
            </a:r>
            <a:endParaRPr lang="en-GB" sz="1800" dirty="0"/>
          </a:p>
          <a:p>
            <a:r>
              <a:rPr lang="en-US" sz="1800" dirty="0"/>
              <a:t>Implementation strategies</a:t>
            </a:r>
            <a:endParaRPr lang="en-GB" sz="1800" dirty="0"/>
          </a:p>
          <a:p>
            <a:endParaRPr lang="en-GB" dirty="0"/>
          </a:p>
        </p:txBody>
      </p:sp>
      <p:sp>
        <p:nvSpPr>
          <p:cNvPr id="4" name="Footer Placeholder 3"/>
          <p:cNvSpPr>
            <a:spLocks noGrp="1"/>
          </p:cNvSpPr>
          <p:nvPr>
            <p:ph type="ftr" sz="quarter" idx="11"/>
          </p:nvPr>
        </p:nvSpPr>
        <p:spPr/>
        <p:txBody>
          <a:bodyPr/>
          <a:lstStyle/>
          <a:p>
            <a:r>
              <a:rPr lang="en-GB" smtClean="0"/>
              <a:t>Corporate Actions 2012</a:t>
            </a:r>
            <a:endParaRPr lang="en-GB"/>
          </a:p>
        </p:txBody>
      </p:sp>
      <p:sp>
        <p:nvSpPr>
          <p:cNvPr id="5" name="Slide Number Placeholder 4"/>
          <p:cNvSpPr>
            <a:spLocks noGrp="1"/>
          </p:cNvSpPr>
          <p:nvPr>
            <p:ph type="sldNum" sz="quarter" idx="12"/>
          </p:nvPr>
        </p:nvSpPr>
        <p:spPr/>
        <p:txBody>
          <a:bodyPr/>
          <a:lstStyle/>
          <a:p>
            <a:fld id="{781D6E4B-FDF4-4E04-BF6C-C036CAB929D3}" type="slidenum">
              <a:rPr lang="en-GB" smtClean="0"/>
              <a:t>2</a:t>
            </a:fld>
            <a:endParaRPr lang="en-GB"/>
          </a:p>
        </p:txBody>
      </p:sp>
      <p:sp>
        <p:nvSpPr>
          <p:cNvPr id="7" name="Date Placeholder 6"/>
          <p:cNvSpPr>
            <a:spLocks noGrp="1"/>
          </p:cNvSpPr>
          <p:nvPr>
            <p:ph type="dt" sz="half" idx="10"/>
          </p:nvPr>
        </p:nvSpPr>
        <p:spPr/>
        <p:txBody>
          <a:bodyPr/>
          <a:lstStyle/>
          <a:p>
            <a:r>
              <a:rPr lang="en-GB" smtClean="0"/>
              <a:t>5th September</a:t>
            </a:r>
            <a:endParaRPr lang="en-GB"/>
          </a:p>
        </p:txBody>
      </p:sp>
    </p:spTree>
    <p:extLst>
      <p:ext uri="{BB962C8B-B14F-4D97-AF65-F5344CB8AC3E}">
        <p14:creationId xmlns:p14="http://schemas.microsoft.com/office/powerpoint/2010/main" val="33800521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57" y="0"/>
            <a:ext cx="2369111" cy="1333155"/>
          </a:xfrm>
          <a:prstGeom prst="rect">
            <a:avLst/>
          </a:prstGeom>
        </p:spPr>
      </p:pic>
      <p:sp>
        <p:nvSpPr>
          <p:cNvPr id="2" name="Title 1"/>
          <p:cNvSpPr>
            <a:spLocks noGrp="1"/>
          </p:cNvSpPr>
          <p:nvPr>
            <p:ph type="title"/>
          </p:nvPr>
        </p:nvSpPr>
        <p:spPr>
          <a:xfrm>
            <a:off x="457200" y="764704"/>
            <a:ext cx="8229600" cy="1143000"/>
          </a:xfrm>
        </p:spPr>
        <p:txBody>
          <a:bodyPr>
            <a:normAutofit/>
          </a:bodyPr>
          <a:lstStyle/>
          <a:p>
            <a:r>
              <a:rPr lang="en-GB" sz="3000" b="1" u="sng" dirty="0" smtClean="0"/>
              <a:t>Building A Business Case</a:t>
            </a:r>
            <a:endParaRPr lang="en-GB" sz="3000" b="1" u="sng" dirty="0"/>
          </a:p>
        </p:txBody>
      </p:sp>
      <p:sp>
        <p:nvSpPr>
          <p:cNvPr id="3" name="Content Placeholder 2"/>
          <p:cNvSpPr>
            <a:spLocks noGrp="1"/>
          </p:cNvSpPr>
          <p:nvPr>
            <p:ph idx="1"/>
          </p:nvPr>
        </p:nvSpPr>
        <p:spPr>
          <a:xfrm>
            <a:off x="457200" y="1783357"/>
            <a:ext cx="8229600" cy="4525963"/>
          </a:xfrm>
        </p:spPr>
        <p:txBody>
          <a:bodyPr>
            <a:normAutofit/>
          </a:bodyPr>
          <a:lstStyle/>
          <a:p>
            <a:r>
              <a:rPr lang="en-US" sz="1900" dirty="0" smtClean="0"/>
              <a:t>Identifying </a:t>
            </a:r>
            <a:r>
              <a:rPr lang="en-US" sz="1900" dirty="0"/>
              <a:t>the business drivers for </a:t>
            </a:r>
            <a:r>
              <a:rPr lang="en-US" sz="1900" dirty="0" smtClean="0"/>
              <a:t>change</a:t>
            </a:r>
          </a:p>
          <a:p>
            <a:pPr lvl="1"/>
            <a:r>
              <a:rPr lang="en-US" sz="1500" dirty="0" smtClean="0"/>
              <a:t>What is the problem / why is change necessary?</a:t>
            </a:r>
          </a:p>
          <a:p>
            <a:pPr lvl="1"/>
            <a:r>
              <a:rPr lang="en-US" sz="1500" dirty="0" smtClean="0"/>
              <a:t>Who or what is driving the change?</a:t>
            </a:r>
          </a:p>
          <a:p>
            <a:pPr lvl="1"/>
            <a:r>
              <a:rPr lang="en-US" sz="1500" dirty="0" smtClean="0"/>
              <a:t>What is the impact of this change on Asset Services?</a:t>
            </a:r>
          </a:p>
          <a:p>
            <a:pPr lvl="1"/>
            <a:r>
              <a:rPr lang="en-US" sz="1500" dirty="0" smtClean="0"/>
              <a:t>What are the success criteria for the project?</a:t>
            </a:r>
            <a:endParaRPr lang="en-US" sz="1400" dirty="0" smtClean="0"/>
          </a:p>
          <a:p>
            <a:pPr marL="457200" lvl="1" indent="0">
              <a:buNone/>
            </a:pPr>
            <a:endParaRPr lang="en-GB" sz="1500" dirty="0"/>
          </a:p>
          <a:p>
            <a:r>
              <a:rPr lang="en-US" sz="1900" dirty="0"/>
              <a:t>Defining the future </a:t>
            </a:r>
            <a:r>
              <a:rPr lang="en-US" sz="1900" dirty="0" smtClean="0"/>
              <a:t>state</a:t>
            </a:r>
          </a:p>
          <a:p>
            <a:pPr lvl="1"/>
            <a:r>
              <a:rPr lang="en-US" sz="1500" dirty="0" smtClean="0"/>
              <a:t>What will your organisation look like in the future?</a:t>
            </a:r>
          </a:p>
          <a:p>
            <a:pPr lvl="1"/>
            <a:r>
              <a:rPr lang="en-US" sz="1500" dirty="0" smtClean="0"/>
              <a:t>What will your Asset Services group need to like like to support the future state organisaion?</a:t>
            </a:r>
          </a:p>
          <a:p>
            <a:pPr lvl="1"/>
            <a:r>
              <a:rPr lang="en-US" sz="1500" dirty="0" smtClean="0"/>
              <a:t>What is the impact of doing nothing?</a:t>
            </a:r>
          </a:p>
          <a:p>
            <a:pPr lvl="1"/>
            <a:r>
              <a:rPr lang="en-US" sz="1500" dirty="0" smtClean="0"/>
              <a:t>What are the benefits of implementing change and how can they be measured?</a:t>
            </a:r>
          </a:p>
          <a:p>
            <a:pPr lvl="1"/>
            <a:endParaRPr lang="en-US" sz="1500" dirty="0" smtClean="0"/>
          </a:p>
          <a:p>
            <a:pPr lvl="1"/>
            <a:endParaRPr lang="en-US" sz="1500" dirty="0" smtClean="0"/>
          </a:p>
          <a:p>
            <a:pPr lvl="1"/>
            <a:endParaRPr lang="en-US" sz="1500" dirty="0"/>
          </a:p>
          <a:p>
            <a:pPr lvl="1"/>
            <a:endParaRPr lang="en-GB" sz="700" dirty="0" smtClean="0"/>
          </a:p>
          <a:p>
            <a:pPr lvl="1"/>
            <a:endParaRPr lang="en-GB" sz="1500" dirty="0"/>
          </a:p>
          <a:p>
            <a:pPr lvl="1"/>
            <a:endParaRPr lang="en-GB" sz="1500" dirty="0" smtClean="0"/>
          </a:p>
          <a:p>
            <a:pPr lvl="1"/>
            <a:endParaRPr lang="en-GB" sz="1500" dirty="0"/>
          </a:p>
          <a:p>
            <a:endParaRPr lang="en-US" sz="1900" dirty="0"/>
          </a:p>
        </p:txBody>
      </p:sp>
      <p:sp>
        <p:nvSpPr>
          <p:cNvPr id="4" name="Footer Placeholder 3"/>
          <p:cNvSpPr>
            <a:spLocks noGrp="1"/>
          </p:cNvSpPr>
          <p:nvPr>
            <p:ph type="ftr" sz="quarter" idx="11"/>
          </p:nvPr>
        </p:nvSpPr>
        <p:spPr/>
        <p:txBody>
          <a:bodyPr/>
          <a:lstStyle/>
          <a:p>
            <a:r>
              <a:rPr lang="en-GB" dirty="0" smtClean="0">
                <a:solidFill>
                  <a:prstClr val="black">
                    <a:tint val="75000"/>
                  </a:prstClr>
                </a:solidFill>
              </a:rPr>
              <a:t>Corporate Actions 2012</a:t>
            </a:r>
            <a:endParaRPr lang="en-GB"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81D6E4B-FDF4-4E04-BF6C-C036CAB929D3}" type="slidenum">
              <a:rPr lang="en-GB">
                <a:solidFill>
                  <a:prstClr val="black">
                    <a:tint val="75000"/>
                  </a:prstClr>
                </a:solidFill>
              </a:rPr>
              <a:pPr/>
              <a:t>3</a:t>
            </a:fld>
            <a:endParaRPr lang="en-GB">
              <a:solidFill>
                <a:prstClr val="black">
                  <a:tint val="75000"/>
                </a:prstClr>
              </a:solidFill>
            </a:endParaRPr>
          </a:p>
        </p:txBody>
      </p:sp>
      <p:grpSp>
        <p:nvGrpSpPr>
          <p:cNvPr id="10" name="Group 9"/>
          <p:cNvGrpSpPr/>
          <p:nvPr/>
        </p:nvGrpSpPr>
        <p:grpSpPr>
          <a:xfrm>
            <a:off x="1187624" y="5139189"/>
            <a:ext cx="5760640" cy="954107"/>
            <a:chOff x="1187624" y="4930644"/>
            <a:chExt cx="5760640" cy="954107"/>
          </a:xfrm>
        </p:grpSpPr>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013176"/>
              <a:ext cx="2811388" cy="789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4283968" y="4930644"/>
              <a:ext cx="2664296" cy="954107"/>
            </a:xfrm>
            <a:prstGeom prst="rect">
              <a:avLst/>
            </a:prstGeom>
            <a:noFill/>
          </p:spPr>
          <p:txBody>
            <a:bodyPr wrap="square" rtlCol="0">
              <a:spAutoFit/>
            </a:bodyPr>
            <a:lstStyle/>
            <a:p>
              <a:r>
                <a:rPr lang="en-GB" sz="1400" dirty="0" smtClean="0">
                  <a:solidFill>
                    <a:srgbClr val="FF0000"/>
                  </a:solidFill>
                </a:rPr>
                <a:t>C</a:t>
              </a:r>
              <a:r>
                <a:rPr lang="en-GB" sz="1400" dirty="0" smtClean="0"/>
                <a:t>lient Service</a:t>
              </a:r>
            </a:p>
            <a:p>
              <a:r>
                <a:rPr lang="en-GB" sz="1400" dirty="0" smtClean="0"/>
                <a:t>Technical </a:t>
              </a:r>
              <a:r>
                <a:rPr lang="en-GB" sz="1400" dirty="0" smtClean="0">
                  <a:solidFill>
                    <a:srgbClr val="FF0000"/>
                  </a:solidFill>
                </a:rPr>
                <a:t>A</a:t>
              </a:r>
              <a:r>
                <a:rPr lang="en-GB" sz="1400" dirty="0" smtClean="0"/>
                <a:t>rchitecture</a:t>
              </a:r>
            </a:p>
            <a:p>
              <a:r>
                <a:rPr lang="en-GB" sz="1400" dirty="0" smtClean="0">
                  <a:solidFill>
                    <a:srgbClr val="FF0000"/>
                  </a:solidFill>
                </a:rPr>
                <a:t>R</a:t>
              </a:r>
              <a:r>
                <a:rPr lang="en-GB" sz="1400" dirty="0" smtClean="0"/>
                <a:t>isk Management</a:t>
              </a:r>
            </a:p>
            <a:p>
              <a:r>
                <a:rPr lang="en-GB" sz="1400" dirty="0" smtClean="0">
                  <a:solidFill>
                    <a:srgbClr val="FF0000"/>
                  </a:solidFill>
                </a:rPr>
                <a:t>E</a:t>
              </a:r>
              <a:r>
                <a:rPr lang="en-GB" sz="1400" dirty="0" smtClean="0"/>
                <a:t>fficiency</a:t>
              </a:r>
              <a:endParaRPr lang="en-GB" sz="1400" dirty="0"/>
            </a:p>
          </p:txBody>
        </p:sp>
      </p:grpSp>
      <p:sp>
        <p:nvSpPr>
          <p:cNvPr id="9" name="Date Placeholder 8"/>
          <p:cNvSpPr>
            <a:spLocks noGrp="1"/>
          </p:cNvSpPr>
          <p:nvPr>
            <p:ph type="dt" sz="half" idx="10"/>
          </p:nvPr>
        </p:nvSpPr>
        <p:spPr/>
        <p:txBody>
          <a:bodyPr/>
          <a:lstStyle/>
          <a:p>
            <a:r>
              <a:rPr lang="en-GB" smtClean="0"/>
              <a:t>5th September</a:t>
            </a:r>
            <a:endParaRPr lang="en-GB"/>
          </a:p>
        </p:txBody>
      </p:sp>
    </p:spTree>
    <p:extLst>
      <p:ext uri="{BB962C8B-B14F-4D97-AF65-F5344CB8AC3E}">
        <p14:creationId xmlns:p14="http://schemas.microsoft.com/office/powerpoint/2010/main" val="13217014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57" y="0"/>
            <a:ext cx="2369111" cy="1333155"/>
          </a:xfrm>
          <a:prstGeom prst="rect">
            <a:avLst/>
          </a:prstGeom>
        </p:spPr>
      </p:pic>
      <p:sp>
        <p:nvSpPr>
          <p:cNvPr id="2" name="Title 1"/>
          <p:cNvSpPr>
            <a:spLocks noGrp="1"/>
          </p:cNvSpPr>
          <p:nvPr>
            <p:ph type="title"/>
          </p:nvPr>
        </p:nvSpPr>
        <p:spPr>
          <a:xfrm>
            <a:off x="457200" y="764704"/>
            <a:ext cx="8229600" cy="1143000"/>
          </a:xfrm>
        </p:spPr>
        <p:txBody>
          <a:bodyPr>
            <a:normAutofit/>
          </a:bodyPr>
          <a:lstStyle/>
          <a:p>
            <a:r>
              <a:rPr lang="en-GB" sz="3000" b="1" u="sng" dirty="0" smtClean="0"/>
              <a:t>Building A Business Case</a:t>
            </a:r>
            <a:endParaRPr lang="en-GB" sz="3000" b="1" u="sng" dirty="0"/>
          </a:p>
        </p:txBody>
      </p:sp>
      <p:sp>
        <p:nvSpPr>
          <p:cNvPr id="3" name="Content Placeholder 2"/>
          <p:cNvSpPr>
            <a:spLocks noGrp="1"/>
          </p:cNvSpPr>
          <p:nvPr>
            <p:ph idx="1"/>
          </p:nvPr>
        </p:nvSpPr>
        <p:spPr>
          <a:xfrm>
            <a:off x="457200" y="1783357"/>
            <a:ext cx="8229600" cy="4525963"/>
          </a:xfrm>
        </p:spPr>
        <p:txBody>
          <a:bodyPr>
            <a:normAutofit/>
          </a:bodyPr>
          <a:lstStyle/>
          <a:p>
            <a:r>
              <a:rPr lang="en-US" sz="1900" dirty="0" smtClean="0"/>
              <a:t>Technology </a:t>
            </a:r>
            <a:r>
              <a:rPr lang="en-US" sz="1900" dirty="0"/>
              <a:t>solution vs Target Operating </a:t>
            </a:r>
            <a:r>
              <a:rPr lang="en-US" sz="1900" dirty="0" smtClean="0"/>
              <a:t>Model</a:t>
            </a:r>
          </a:p>
          <a:p>
            <a:pPr lvl="1"/>
            <a:r>
              <a:rPr lang="en-US" sz="1500" dirty="0" smtClean="0"/>
              <a:t>Is technology the answer?</a:t>
            </a:r>
          </a:p>
          <a:p>
            <a:pPr lvl="1"/>
            <a:r>
              <a:rPr lang="en-US" sz="1500" dirty="0" smtClean="0"/>
              <a:t>Can a change to people and processes deliver the required results?</a:t>
            </a:r>
            <a:endParaRPr lang="en-GB" sz="1500" dirty="0"/>
          </a:p>
          <a:p>
            <a:endParaRPr lang="en-US" sz="1900" dirty="0" smtClean="0"/>
          </a:p>
          <a:p>
            <a:r>
              <a:rPr lang="en-US" sz="1900" dirty="0" smtClean="0"/>
              <a:t>In-house </a:t>
            </a:r>
            <a:r>
              <a:rPr lang="en-US" sz="1900" dirty="0"/>
              <a:t>build vs </a:t>
            </a:r>
            <a:r>
              <a:rPr lang="en-US" sz="1900" dirty="0" smtClean="0"/>
              <a:t>buy</a:t>
            </a:r>
          </a:p>
          <a:p>
            <a:pPr lvl="1"/>
            <a:r>
              <a:rPr lang="en-US" sz="1500" dirty="0" smtClean="0"/>
              <a:t>How do I decide whether a vendor solution is right?</a:t>
            </a:r>
          </a:p>
          <a:p>
            <a:pPr lvl="1"/>
            <a:r>
              <a:rPr lang="en-US" sz="1500" dirty="0" smtClean="0"/>
              <a:t>Does the vendor solution solve enough of my problem?</a:t>
            </a:r>
          </a:p>
          <a:p>
            <a:pPr lvl="1"/>
            <a:r>
              <a:rPr lang="en-US" sz="1500" dirty="0" smtClean="0"/>
              <a:t>Should I consider an in-house build?</a:t>
            </a:r>
          </a:p>
          <a:p>
            <a:endParaRPr lang="en-US" sz="1900" dirty="0" smtClean="0"/>
          </a:p>
          <a:p>
            <a:r>
              <a:rPr lang="en-US" sz="1900" dirty="0" smtClean="0"/>
              <a:t>Short </a:t>
            </a:r>
            <a:r>
              <a:rPr lang="en-US" sz="1900" dirty="0"/>
              <a:t>term fix vs long term </a:t>
            </a:r>
            <a:r>
              <a:rPr lang="en-US" sz="1900" dirty="0" smtClean="0"/>
              <a:t>strategy</a:t>
            </a:r>
          </a:p>
          <a:p>
            <a:pPr lvl="1"/>
            <a:r>
              <a:rPr lang="en-US" sz="1500" dirty="0" smtClean="0"/>
              <a:t>How “big” is the change that needs to be delivered?</a:t>
            </a:r>
          </a:p>
          <a:p>
            <a:pPr lvl="1"/>
            <a:r>
              <a:rPr lang="en-US" sz="1500" dirty="0" smtClean="0"/>
              <a:t>How “big” is the solution that is required?</a:t>
            </a:r>
          </a:p>
          <a:p>
            <a:pPr lvl="1"/>
            <a:r>
              <a:rPr lang="en-US" sz="1500" dirty="0" smtClean="0"/>
              <a:t>Is a short term fix needed as the complete solution, or as a interim step</a:t>
            </a:r>
            <a:endParaRPr lang="en-GB" sz="1500" dirty="0"/>
          </a:p>
        </p:txBody>
      </p:sp>
      <p:sp>
        <p:nvSpPr>
          <p:cNvPr id="4" name="Footer Placeholder 3"/>
          <p:cNvSpPr>
            <a:spLocks noGrp="1"/>
          </p:cNvSpPr>
          <p:nvPr>
            <p:ph type="ftr" sz="quarter" idx="11"/>
          </p:nvPr>
        </p:nvSpPr>
        <p:spPr/>
        <p:txBody>
          <a:bodyPr/>
          <a:lstStyle/>
          <a:p>
            <a:r>
              <a:rPr lang="en-GB" smtClean="0">
                <a:solidFill>
                  <a:prstClr val="black">
                    <a:tint val="75000"/>
                  </a:prstClr>
                </a:solidFill>
              </a:rPr>
              <a:t>Corporate Actions 2012</a:t>
            </a:r>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81D6E4B-FDF4-4E04-BF6C-C036CAB929D3}" type="slidenum">
              <a:rPr lang="en-GB">
                <a:solidFill>
                  <a:prstClr val="black">
                    <a:tint val="75000"/>
                  </a:prstClr>
                </a:solidFill>
              </a:rPr>
              <a:pPr/>
              <a:t>4</a:t>
            </a:fld>
            <a:endParaRPr lang="en-GB">
              <a:solidFill>
                <a:prstClr val="black">
                  <a:tint val="75000"/>
                </a:prstClr>
              </a:solidFill>
            </a:endParaRPr>
          </a:p>
        </p:txBody>
      </p:sp>
      <p:sp>
        <p:nvSpPr>
          <p:cNvPr id="7" name="Date Placeholder 6"/>
          <p:cNvSpPr>
            <a:spLocks noGrp="1"/>
          </p:cNvSpPr>
          <p:nvPr>
            <p:ph type="dt" sz="half" idx="10"/>
          </p:nvPr>
        </p:nvSpPr>
        <p:spPr/>
        <p:txBody>
          <a:bodyPr/>
          <a:lstStyle/>
          <a:p>
            <a:r>
              <a:rPr lang="en-GB" smtClean="0"/>
              <a:t>5th September</a:t>
            </a:r>
            <a:endParaRPr lang="en-GB"/>
          </a:p>
        </p:txBody>
      </p:sp>
    </p:spTree>
    <p:extLst>
      <p:ext uri="{BB962C8B-B14F-4D97-AF65-F5344CB8AC3E}">
        <p14:creationId xmlns:p14="http://schemas.microsoft.com/office/powerpoint/2010/main" val="17109682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57" y="0"/>
            <a:ext cx="2369111" cy="1333155"/>
          </a:xfrm>
          <a:prstGeom prst="rect">
            <a:avLst/>
          </a:prstGeom>
        </p:spPr>
      </p:pic>
      <p:sp>
        <p:nvSpPr>
          <p:cNvPr id="2" name="Title 1"/>
          <p:cNvSpPr>
            <a:spLocks noGrp="1"/>
          </p:cNvSpPr>
          <p:nvPr>
            <p:ph type="title"/>
          </p:nvPr>
        </p:nvSpPr>
        <p:spPr>
          <a:xfrm>
            <a:off x="457200" y="764704"/>
            <a:ext cx="8229600" cy="1143000"/>
          </a:xfrm>
        </p:spPr>
        <p:txBody>
          <a:bodyPr>
            <a:normAutofit/>
          </a:bodyPr>
          <a:lstStyle/>
          <a:p>
            <a:r>
              <a:rPr lang="en-GB" sz="3000" b="1" u="sng" dirty="0" smtClean="0"/>
              <a:t>How To Successfully Implement An STP Solution</a:t>
            </a:r>
            <a:endParaRPr lang="en-GB" sz="3000" b="1" u="sng" dirty="0"/>
          </a:p>
        </p:txBody>
      </p:sp>
      <p:sp>
        <p:nvSpPr>
          <p:cNvPr id="3" name="Content Placeholder 2"/>
          <p:cNvSpPr>
            <a:spLocks noGrp="1"/>
          </p:cNvSpPr>
          <p:nvPr>
            <p:ph idx="1"/>
          </p:nvPr>
        </p:nvSpPr>
        <p:spPr>
          <a:xfrm>
            <a:off x="457200" y="1783357"/>
            <a:ext cx="8229600" cy="4525963"/>
          </a:xfrm>
        </p:spPr>
        <p:txBody>
          <a:bodyPr>
            <a:normAutofit/>
          </a:bodyPr>
          <a:lstStyle/>
          <a:p>
            <a:pPr lvl="0"/>
            <a:r>
              <a:rPr lang="en-US" sz="1800" dirty="0">
                <a:solidFill>
                  <a:prstClr val="black"/>
                </a:solidFill>
              </a:rPr>
              <a:t>Documentation, documentation, </a:t>
            </a:r>
            <a:r>
              <a:rPr lang="en-US" sz="1800" dirty="0" smtClean="0">
                <a:solidFill>
                  <a:prstClr val="black"/>
                </a:solidFill>
              </a:rPr>
              <a:t>documentation</a:t>
            </a:r>
          </a:p>
          <a:p>
            <a:pPr lvl="1"/>
            <a:r>
              <a:rPr lang="en-US" sz="1400" dirty="0" smtClean="0">
                <a:solidFill>
                  <a:prstClr val="black"/>
                </a:solidFill>
              </a:rPr>
              <a:t>Business Case, Project Initiation Document, Project Plans, Curresnt State Analysis, Future State Analysis, Requirements Catalogue, Process Flows, Business Requirements Documentation, Functional Specification Documentation, Change Control, Test Plans, Test Scripts, Implementation Plans, Training Documentation, Benefit Realisation Tracking.</a:t>
            </a:r>
          </a:p>
          <a:p>
            <a:pPr lvl="1"/>
            <a:r>
              <a:rPr lang="en-US" sz="1400" dirty="0" smtClean="0">
                <a:solidFill>
                  <a:prstClr val="black"/>
                </a:solidFill>
              </a:rPr>
              <a:t>Linked documentation.</a:t>
            </a:r>
            <a:endParaRPr lang="en-GB" sz="1400" dirty="0">
              <a:solidFill>
                <a:prstClr val="black"/>
              </a:solidFill>
            </a:endParaRPr>
          </a:p>
          <a:p>
            <a:pPr lvl="0"/>
            <a:r>
              <a:rPr lang="en-US" sz="1800" dirty="0">
                <a:solidFill>
                  <a:prstClr val="black"/>
                </a:solidFill>
              </a:rPr>
              <a:t>Project risk and resourcing vs Operational risk </a:t>
            </a:r>
            <a:r>
              <a:rPr lang="en-US" sz="1800" dirty="0" smtClean="0">
                <a:solidFill>
                  <a:prstClr val="black"/>
                </a:solidFill>
              </a:rPr>
              <a:t>control</a:t>
            </a:r>
          </a:p>
          <a:p>
            <a:pPr lvl="1"/>
            <a:r>
              <a:rPr lang="en-GB" sz="1400" dirty="0" smtClean="0">
                <a:solidFill>
                  <a:prstClr val="black"/>
                </a:solidFill>
              </a:rPr>
              <a:t>How will the project be resourced?</a:t>
            </a:r>
          </a:p>
          <a:p>
            <a:pPr lvl="1"/>
            <a:r>
              <a:rPr lang="en-GB" sz="1400" dirty="0" smtClean="0">
                <a:solidFill>
                  <a:prstClr val="black"/>
                </a:solidFill>
              </a:rPr>
              <a:t>Where will the resources come from?</a:t>
            </a:r>
          </a:p>
          <a:p>
            <a:pPr lvl="1"/>
            <a:r>
              <a:rPr lang="en-GB" sz="1400" dirty="0" smtClean="0">
                <a:solidFill>
                  <a:prstClr val="black"/>
                </a:solidFill>
              </a:rPr>
              <a:t>BA </a:t>
            </a:r>
            <a:r>
              <a:rPr lang="en-GB" sz="1400" dirty="0" err="1" smtClean="0">
                <a:solidFill>
                  <a:prstClr val="black"/>
                </a:solidFill>
              </a:rPr>
              <a:t>vs</a:t>
            </a:r>
            <a:r>
              <a:rPr lang="en-GB" sz="1400" dirty="0" smtClean="0">
                <a:solidFill>
                  <a:prstClr val="black"/>
                </a:solidFill>
              </a:rPr>
              <a:t> SME.</a:t>
            </a:r>
          </a:p>
          <a:p>
            <a:pPr lvl="1"/>
            <a:r>
              <a:rPr lang="en-GB" sz="1400" dirty="0" smtClean="0">
                <a:solidFill>
                  <a:prstClr val="black"/>
                </a:solidFill>
              </a:rPr>
              <a:t>Internal </a:t>
            </a:r>
            <a:r>
              <a:rPr lang="en-GB" sz="1400" dirty="0" err="1" smtClean="0">
                <a:solidFill>
                  <a:prstClr val="black"/>
                </a:solidFill>
              </a:rPr>
              <a:t>vs</a:t>
            </a:r>
            <a:r>
              <a:rPr lang="en-GB" sz="1400" dirty="0" smtClean="0">
                <a:solidFill>
                  <a:prstClr val="black"/>
                </a:solidFill>
              </a:rPr>
              <a:t> External resourcing.</a:t>
            </a:r>
            <a:endParaRPr lang="en-GB" sz="1400" dirty="0">
              <a:solidFill>
                <a:prstClr val="black"/>
              </a:solidFill>
            </a:endParaRPr>
          </a:p>
          <a:p>
            <a:pPr lvl="0"/>
            <a:r>
              <a:rPr lang="en-US" sz="1800" dirty="0">
                <a:solidFill>
                  <a:prstClr val="black"/>
                </a:solidFill>
              </a:rPr>
              <a:t>Common barriers to achieving full </a:t>
            </a:r>
            <a:r>
              <a:rPr lang="en-US" sz="1800" dirty="0" smtClean="0">
                <a:solidFill>
                  <a:prstClr val="black"/>
                </a:solidFill>
              </a:rPr>
              <a:t>STP</a:t>
            </a:r>
          </a:p>
          <a:p>
            <a:pPr lvl="1"/>
            <a:r>
              <a:rPr lang="en-US" sz="1400" dirty="0" smtClean="0">
                <a:solidFill>
                  <a:prstClr val="black"/>
                </a:solidFill>
              </a:rPr>
              <a:t>Trying to replicate an existing manual process, within a system.</a:t>
            </a:r>
          </a:p>
          <a:p>
            <a:pPr lvl="1"/>
            <a:r>
              <a:rPr lang="en-GB" sz="1400" dirty="0" smtClean="0">
                <a:solidFill>
                  <a:prstClr val="black"/>
                </a:solidFill>
              </a:rPr>
              <a:t>Poor planning / poor documentation.</a:t>
            </a:r>
          </a:p>
          <a:p>
            <a:pPr lvl="1"/>
            <a:r>
              <a:rPr lang="en-GB" sz="1400" dirty="0" smtClean="0">
                <a:solidFill>
                  <a:prstClr val="black"/>
                </a:solidFill>
              </a:rPr>
              <a:t>Inadequate reference data.</a:t>
            </a:r>
          </a:p>
          <a:p>
            <a:pPr lvl="1"/>
            <a:r>
              <a:rPr lang="en-GB" sz="1400" dirty="0" smtClean="0">
                <a:solidFill>
                  <a:prstClr val="black"/>
                </a:solidFill>
              </a:rPr>
              <a:t>Integration issues.</a:t>
            </a:r>
          </a:p>
          <a:p>
            <a:pPr lvl="1"/>
            <a:r>
              <a:rPr lang="en-GB" sz="1400" dirty="0" smtClean="0">
                <a:solidFill>
                  <a:prstClr val="black"/>
                </a:solidFill>
              </a:rPr>
              <a:t>Low levels of buy in from users</a:t>
            </a:r>
            <a:endParaRPr lang="en-GB" sz="1400" dirty="0">
              <a:solidFill>
                <a:prstClr val="black"/>
              </a:solidFill>
            </a:endParaRPr>
          </a:p>
        </p:txBody>
      </p:sp>
      <p:sp>
        <p:nvSpPr>
          <p:cNvPr id="4" name="Footer Placeholder 3"/>
          <p:cNvSpPr>
            <a:spLocks noGrp="1"/>
          </p:cNvSpPr>
          <p:nvPr>
            <p:ph type="ftr" sz="quarter" idx="11"/>
          </p:nvPr>
        </p:nvSpPr>
        <p:spPr/>
        <p:txBody>
          <a:bodyPr/>
          <a:lstStyle/>
          <a:p>
            <a:r>
              <a:rPr lang="en-GB">
                <a:solidFill>
                  <a:prstClr val="black">
                    <a:tint val="75000"/>
                  </a:prstClr>
                </a:solidFill>
              </a:rPr>
              <a:t>Corporate Actions 2012</a:t>
            </a:r>
          </a:p>
        </p:txBody>
      </p:sp>
      <p:sp>
        <p:nvSpPr>
          <p:cNvPr id="5" name="Slide Number Placeholder 4"/>
          <p:cNvSpPr>
            <a:spLocks noGrp="1"/>
          </p:cNvSpPr>
          <p:nvPr>
            <p:ph type="sldNum" sz="quarter" idx="12"/>
          </p:nvPr>
        </p:nvSpPr>
        <p:spPr/>
        <p:txBody>
          <a:bodyPr/>
          <a:lstStyle/>
          <a:p>
            <a:fld id="{781D6E4B-FDF4-4E04-BF6C-C036CAB929D3}" type="slidenum">
              <a:rPr lang="en-GB">
                <a:solidFill>
                  <a:prstClr val="black">
                    <a:tint val="75000"/>
                  </a:prstClr>
                </a:solidFill>
              </a:rPr>
              <a:pPr/>
              <a:t>5</a:t>
            </a:fld>
            <a:endParaRPr lang="en-GB">
              <a:solidFill>
                <a:prstClr val="black">
                  <a:tint val="75000"/>
                </a:prstClr>
              </a:solidFill>
            </a:endParaRPr>
          </a:p>
        </p:txBody>
      </p:sp>
      <p:sp>
        <p:nvSpPr>
          <p:cNvPr id="7" name="Date Placeholder 6"/>
          <p:cNvSpPr>
            <a:spLocks noGrp="1"/>
          </p:cNvSpPr>
          <p:nvPr>
            <p:ph type="dt" sz="half" idx="10"/>
          </p:nvPr>
        </p:nvSpPr>
        <p:spPr/>
        <p:txBody>
          <a:bodyPr/>
          <a:lstStyle/>
          <a:p>
            <a:r>
              <a:rPr lang="en-GB">
                <a:solidFill>
                  <a:prstClr val="black">
                    <a:tint val="75000"/>
                  </a:prstClr>
                </a:solidFill>
              </a:rPr>
              <a:t>5th September</a:t>
            </a:r>
          </a:p>
        </p:txBody>
      </p:sp>
    </p:spTree>
    <p:extLst>
      <p:ext uri="{BB962C8B-B14F-4D97-AF65-F5344CB8AC3E}">
        <p14:creationId xmlns:p14="http://schemas.microsoft.com/office/powerpoint/2010/main" val="1386877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57" y="0"/>
            <a:ext cx="2369111" cy="1333155"/>
          </a:xfrm>
          <a:prstGeom prst="rect">
            <a:avLst/>
          </a:prstGeom>
        </p:spPr>
      </p:pic>
      <p:sp>
        <p:nvSpPr>
          <p:cNvPr id="2" name="Title 1"/>
          <p:cNvSpPr>
            <a:spLocks noGrp="1"/>
          </p:cNvSpPr>
          <p:nvPr>
            <p:ph type="title"/>
          </p:nvPr>
        </p:nvSpPr>
        <p:spPr>
          <a:xfrm>
            <a:off x="457200" y="764704"/>
            <a:ext cx="8229600" cy="1143000"/>
          </a:xfrm>
        </p:spPr>
        <p:txBody>
          <a:bodyPr>
            <a:normAutofit/>
          </a:bodyPr>
          <a:lstStyle/>
          <a:p>
            <a:r>
              <a:rPr lang="en-GB" sz="3000" b="1" u="sng" dirty="0" smtClean="0"/>
              <a:t>How To Successfully Implement An STP Solution</a:t>
            </a:r>
            <a:endParaRPr lang="en-GB" sz="3000" b="1" u="sng" dirty="0"/>
          </a:p>
        </p:txBody>
      </p:sp>
      <p:sp>
        <p:nvSpPr>
          <p:cNvPr id="3" name="Content Placeholder 2"/>
          <p:cNvSpPr>
            <a:spLocks noGrp="1"/>
          </p:cNvSpPr>
          <p:nvPr>
            <p:ph idx="1"/>
          </p:nvPr>
        </p:nvSpPr>
        <p:spPr>
          <a:xfrm>
            <a:off x="457200" y="1783357"/>
            <a:ext cx="8229600" cy="4525963"/>
          </a:xfrm>
        </p:spPr>
        <p:txBody>
          <a:bodyPr>
            <a:normAutofit/>
          </a:bodyPr>
          <a:lstStyle/>
          <a:p>
            <a:pPr lvl="0"/>
            <a:r>
              <a:rPr lang="en-US" sz="1800" dirty="0" smtClean="0">
                <a:solidFill>
                  <a:prstClr val="black"/>
                </a:solidFill>
              </a:rPr>
              <a:t>Working </a:t>
            </a:r>
            <a:r>
              <a:rPr lang="en-US" sz="1800" dirty="0">
                <a:solidFill>
                  <a:prstClr val="black"/>
                </a:solidFill>
              </a:rPr>
              <a:t>with 3</a:t>
            </a:r>
            <a:r>
              <a:rPr lang="en-US" sz="1800" baseline="30000" dirty="0">
                <a:solidFill>
                  <a:prstClr val="black"/>
                </a:solidFill>
              </a:rPr>
              <a:t>rd</a:t>
            </a:r>
            <a:r>
              <a:rPr lang="en-US" sz="1800" dirty="0">
                <a:solidFill>
                  <a:prstClr val="black"/>
                </a:solidFill>
              </a:rPr>
              <a:t> party </a:t>
            </a:r>
            <a:r>
              <a:rPr lang="en-US" sz="1800" dirty="0" smtClean="0">
                <a:solidFill>
                  <a:prstClr val="black"/>
                </a:solidFill>
              </a:rPr>
              <a:t>vendors</a:t>
            </a:r>
          </a:p>
          <a:p>
            <a:pPr lvl="1"/>
            <a:r>
              <a:rPr lang="en-US" sz="1400" dirty="0" smtClean="0">
                <a:solidFill>
                  <a:prstClr val="black"/>
                </a:solidFill>
              </a:rPr>
              <a:t>Pre-selection</a:t>
            </a:r>
          </a:p>
          <a:p>
            <a:pPr lvl="2"/>
            <a:r>
              <a:rPr lang="en-US" sz="1200" dirty="0" smtClean="0">
                <a:solidFill>
                  <a:prstClr val="black"/>
                </a:solidFill>
              </a:rPr>
              <a:t>Clear requirements.</a:t>
            </a:r>
          </a:p>
          <a:p>
            <a:pPr lvl="2"/>
            <a:r>
              <a:rPr lang="en-US" sz="1200" dirty="0" smtClean="0">
                <a:solidFill>
                  <a:prstClr val="black"/>
                </a:solidFill>
              </a:rPr>
              <a:t>Meaningful demonstrations with relevant data</a:t>
            </a:r>
          </a:p>
          <a:p>
            <a:pPr lvl="2"/>
            <a:r>
              <a:rPr lang="en-US" sz="1200" dirty="0" smtClean="0">
                <a:solidFill>
                  <a:prstClr val="black"/>
                </a:solidFill>
              </a:rPr>
              <a:t>Reference site checks.</a:t>
            </a:r>
          </a:p>
          <a:p>
            <a:pPr lvl="2"/>
            <a:r>
              <a:rPr lang="en-US" sz="1200" dirty="0" smtClean="0">
                <a:solidFill>
                  <a:prstClr val="black"/>
                </a:solidFill>
              </a:rPr>
              <a:t>Identify all product gaps</a:t>
            </a:r>
          </a:p>
          <a:p>
            <a:pPr lvl="1"/>
            <a:r>
              <a:rPr lang="en-US" sz="1400" dirty="0" smtClean="0">
                <a:solidFill>
                  <a:prstClr val="black"/>
                </a:solidFill>
              </a:rPr>
              <a:t>Post Selection</a:t>
            </a:r>
          </a:p>
          <a:p>
            <a:pPr lvl="2"/>
            <a:r>
              <a:rPr lang="en-US" sz="1200" dirty="0" smtClean="0">
                <a:solidFill>
                  <a:prstClr val="black"/>
                </a:solidFill>
              </a:rPr>
              <a:t>Joint ownership of delivery plans.</a:t>
            </a:r>
          </a:p>
          <a:p>
            <a:pPr lvl="2"/>
            <a:r>
              <a:rPr lang="en-US" sz="1200" dirty="0" smtClean="0">
                <a:solidFill>
                  <a:prstClr val="black"/>
                </a:solidFill>
              </a:rPr>
              <a:t>Define roles and responsibilities / governance.</a:t>
            </a:r>
          </a:p>
          <a:p>
            <a:pPr lvl="2"/>
            <a:r>
              <a:rPr lang="en-US" sz="1200" dirty="0" smtClean="0">
                <a:solidFill>
                  <a:prstClr val="black"/>
                </a:solidFill>
              </a:rPr>
              <a:t>Define success criteria</a:t>
            </a:r>
            <a:r>
              <a:rPr lang="en-US" sz="1000" dirty="0" smtClean="0">
                <a:solidFill>
                  <a:prstClr val="black"/>
                </a:solidFill>
              </a:rPr>
              <a:t>.</a:t>
            </a:r>
          </a:p>
          <a:p>
            <a:pPr marL="914400" lvl="2" indent="0">
              <a:buNone/>
            </a:pPr>
            <a:endParaRPr lang="en-GB" sz="1400" dirty="0">
              <a:solidFill>
                <a:prstClr val="black"/>
              </a:solidFill>
            </a:endParaRPr>
          </a:p>
          <a:p>
            <a:pPr lvl="0"/>
            <a:r>
              <a:rPr lang="en-US" sz="1800" dirty="0">
                <a:solidFill>
                  <a:prstClr val="black"/>
                </a:solidFill>
              </a:rPr>
              <a:t>Implementation </a:t>
            </a:r>
            <a:r>
              <a:rPr lang="en-US" sz="1800" dirty="0" smtClean="0">
                <a:solidFill>
                  <a:prstClr val="black"/>
                </a:solidFill>
              </a:rPr>
              <a:t>strategies</a:t>
            </a:r>
          </a:p>
          <a:p>
            <a:pPr lvl="1"/>
            <a:r>
              <a:rPr lang="en-US" sz="1400" dirty="0" smtClean="0">
                <a:solidFill>
                  <a:prstClr val="black"/>
                </a:solidFill>
              </a:rPr>
              <a:t>What is the best delivery strategy?</a:t>
            </a:r>
          </a:p>
          <a:p>
            <a:pPr lvl="1"/>
            <a:r>
              <a:rPr lang="en-US" sz="1400" dirty="0" smtClean="0">
                <a:solidFill>
                  <a:prstClr val="black"/>
                </a:solidFill>
              </a:rPr>
              <a:t>Function vs product vs event type vs location</a:t>
            </a:r>
            <a:endParaRPr lang="en-GB" sz="1400" dirty="0">
              <a:solidFill>
                <a:prstClr val="black"/>
              </a:solidFill>
            </a:endParaRPr>
          </a:p>
        </p:txBody>
      </p:sp>
      <p:sp>
        <p:nvSpPr>
          <p:cNvPr id="4" name="Footer Placeholder 3"/>
          <p:cNvSpPr>
            <a:spLocks noGrp="1"/>
          </p:cNvSpPr>
          <p:nvPr>
            <p:ph type="ftr" sz="quarter" idx="11"/>
          </p:nvPr>
        </p:nvSpPr>
        <p:spPr/>
        <p:txBody>
          <a:bodyPr/>
          <a:lstStyle/>
          <a:p>
            <a:r>
              <a:rPr lang="en-GB">
                <a:solidFill>
                  <a:prstClr val="black">
                    <a:tint val="75000"/>
                  </a:prstClr>
                </a:solidFill>
              </a:rPr>
              <a:t>Corporate Actions 2012</a:t>
            </a:r>
          </a:p>
        </p:txBody>
      </p:sp>
      <p:sp>
        <p:nvSpPr>
          <p:cNvPr id="5" name="Slide Number Placeholder 4"/>
          <p:cNvSpPr>
            <a:spLocks noGrp="1"/>
          </p:cNvSpPr>
          <p:nvPr>
            <p:ph type="sldNum" sz="quarter" idx="12"/>
          </p:nvPr>
        </p:nvSpPr>
        <p:spPr/>
        <p:txBody>
          <a:bodyPr/>
          <a:lstStyle/>
          <a:p>
            <a:fld id="{781D6E4B-FDF4-4E04-BF6C-C036CAB929D3}" type="slidenum">
              <a:rPr lang="en-GB">
                <a:solidFill>
                  <a:prstClr val="black">
                    <a:tint val="75000"/>
                  </a:prstClr>
                </a:solidFill>
              </a:rPr>
              <a:pPr/>
              <a:t>6</a:t>
            </a:fld>
            <a:endParaRPr lang="en-GB">
              <a:solidFill>
                <a:prstClr val="black">
                  <a:tint val="75000"/>
                </a:prstClr>
              </a:solidFill>
            </a:endParaRPr>
          </a:p>
        </p:txBody>
      </p:sp>
      <p:sp>
        <p:nvSpPr>
          <p:cNvPr id="7" name="Date Placeholder 6"/>
          <p:cNvSpPr>
            <a:spLocks noGrp="1"/>
          </p:cNvSpPr>
          <p:nvPr>
            <p:ph type="dt" sz="half" idx="10"/>
          </p:nvPr>
        </p:nvSpPr>
        <p:spPr/>
        <p:txBody>
          <a:bodyPr/>
          <a:lstStyle/>
          <a:p>
            <a:r>
              <a:rPr lang="en-GB">
                <a:solidFill>
                  <a:prstClr val="black">
                    <a:tint val="75000"/>
                  </a:prstClr>
                </a:solidFill>
              </a:rPr>
              <a:t>5th September</a:t>
            </a:r>
          </a:p>
        </p:txBody>
      </p:sp>
    </p:spTree>
    <p:extLst>
      <p:ext uri="{BB962C8B-B14F-4D97-AF65-F5344CB8AC3E}">
        <p14:creationId xmlns:p14="http://schemas.microsoft.com/office/powerpoint/2010/main" val="23736192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896</TotalTime>
  <Words>502</Words>
  <Application>Microsoft Office PowerPoint</Application>
  <PresentationFormat>On-screen Show (4:3)</PresentationFormat>
  <Paragraphs>105</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Successfully Managing Change To Realise STP</vt:lpstr>
      <vt:lpstr>Successfully Managing Change To Realise STP</vt:lpstr>
      <vt:lpstr>Building A Business Case</vt:lpstr>
      <vt:lpstr>Building A Business Case</vt:lpstr>
      <vt:lpstr>How To Successfully Implement An STP Solution</vt:lpstr>
      <vt:lpstr>How To Successfully Implement An STP Solution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Successfully Managing Change To Realise STP</dc:title>
  <dc:creator>Adam</dc:creator>
  <cp:lastModifiedBy>Adam</cp:lastModifiedBy>
  <cp:revision>14</cp:revision>
  <dcterms:created xsi:type="dcterms:W3CDTF">2012-09-04T15:16:41Z</dcterms:created>
  <dcterms:modified xsi:type="dcterms:W3CDTF">2012-09-05T06:13:14Z</dcterms:modified>
</cp:coreProperties>
</file>