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23"/>
  </p:notesMasterIdLst>
  <p:handoutMasterIdLst>
    <p:handoutMasterId r:id="rId24"/>
  </p:handoutMasterIdLst>
  <p:sldIdLst>
    <p:sldId id="257" r:id="rId3"/>
    <p:sldId id="323" r:id="rId4"/>
    <p:sldId id="337" r:id="rId5"/>
    <p:sldId id="338" r:id="rId6"/>
    <p:sldId id="339" r:id="rId7"/>
    <p:sldId id="341" r:id="rId8"/>
    <p:sldId id="342" r:id="rId9"/>
    <p:sldId id="332" r:id="rId10"/>
    <p:sldId id="331" r:id="rId11"/>
    <p:sldId id="335" r:id="rId12"/>
    <p:sldId id="336" r:id="rId13"/>
    <p:sldId id="334" r:id="rId14"/>
    <p:sldId id="326" r:id="rId15"/>
    <p:sldId id="344" r:id="rId16"/>
    <p:sldId id="333" r:id="rId17"/>
    <p:sldId id="345" r:id="rId18"/>
    <p:sldId id="346" r:id="rId19"/>
    <p:sldId id="347" r:id="rId20"/>
    <p:sldId id="343" r:id="rId21"/>
    <p:sldId id="274" r:id="rId22"/>
  </p:sldIdLst>
  <p:sldSz cx="9144000" cy="6858000" type="screen4x3"/>
  <p:notesSz cx="6883400" cy="9906000"/>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97233F"/>
    <a:srgbClr val="954A09"/>
    <a:srgbClr val="FFFFFF"/>
    <a:srgbClr val="000000"/>
    <a:srgbClr val="827C34"/>
    <a:srgbClr val="FFCC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3" autoAdjust="0"/>
    <p:restoredTop sz="94836" autoAdjust="0"/>
  </p:normalViewPr>
  <p:slideViewPr>
    <p:cSldViewPr>
      <p:cViewPr varScale="1">
        <p:scale>
          <a:sx n="63" d="100"/>
          <a:sy n="63" d="100"/>
        </p:scale>
        <p:origin x="-690"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27651"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27652"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pic>
        <p:nvPicPr>
          <p:cNvPr id="27656" name="Picture 8" descr="SWIFT_Logo_color"/>
          <p:cNvPicPr>
            <a:picLocks noChangeAspect="1" noChangeArrowheads="1"/>
          </p:cNvPicPr>
          <p:nvPr/>
        </p:nvPicPr>
        <p:blipFill>
          <a:blip r:embed="rId2" cstate="print"/>
          <a:srcRect/>
          <a:stretch>
            <a:fillRect/>
          </a:stretch>
        </p:blipFill>
        <p:spPr bwMode="auto">
          <a:xfrm>
            <a:off x="6105525" y="9129713"/>
            <a:ext cx="5873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3075"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3076" name="Rectangle 4"/>
          <p:cNvSpPr>
            <a:spLocks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7575" y="4705350"/>
            <a:ext cx="50482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
        <p:nvSpPr>
          <p:cNvPr id="3079"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Times New Roman" pitchFamily="18" charset="0"/>
              </a:defRPr>
            </a:lvl1pPr>
          </a:lstStyle>
          <a:p>
            <a:fld id="{38890BFF-EF28-4873-9E29-EA8AED143763}"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484B7-2C38-4419-8D7A-43F7F8285620}" type="slidenum">
              <a:rPr lang="en-GB"/>
              <a:pPr/>
              <a:t>1</a:t>
            </a:fld>
            <a:endParaRPr lang="en-GB"/>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37EE11-8427-4AD0-9DE3-21C1985316AB}"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6FC296-49A5-4309-9639-6347D5A8952C}"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37EE11-8427-4AD0-9DE3-21C1985316AB}"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[see next page for comments about XBRL CA specifics</a:t>
            </a:r>
            <a:r>
              <a:rPr lang="en-GB" baseline="0" dirty="0" smtClean="0"/>
              <a:t> for certain countries]</a:t>
            </a:r>
          </a:p>
          <a:p>
            <a:r>
              <a:rPr lang="en-GB" baseline="0" dirty="0" smtClean="0"/>
              <a:t>XBRL usage status</a:t>
            </a:r>
          </a:p>
          <a:p>
            <a:r>
              <a:rPr lang="en-GB" baseline="0" dirty="0" smtClean="0"/>
              <a:t>US: Mandated for all exchange listed companies to report quarterly/annual financials (SEC); mandated banks to report deposits (FDIC); other usage Funds Reporting (voluntary)</a:t>
            </a:r>
          </a:p>
          <a:p>
            <a:r>
              <a:rPr lang="en-GB" baseline="0" dirty="0" smtClean="0"/>
              <a:t>China: General Purpose Taxonomy mandated for reporting in multiple government agencies, mandatory for regulatory commission; voluntary SSE</a:t>
            </a:r>
          </a:p>
          <a:p>
            <a:r>
              <a:rPr lang="en-GB" baseline="0" dirty="0" smtClean="0"/>
              <a:t>India: being mandated for company reporting (by SEBI) and additional agencies are adopting</a:t>
            </a:r>
          </a:p>
          <a:p>
            <a:r>
              <a:rPr lang="en-GB" baseline="0" dirty="0" smtClean="0"/>
              <a:t>South Africa: used by JSE and by its listed companies on voluntary basis, plus other government and company voluntary usage</a:t>
            </a:r>
          </a:p>
          <a:p>
            <a:r>
              <a:rPr lang="en-GB" baseline="0" dirty="0" smtClean="0"/>
              <a:t>Japan: used by TSE, FSA, BOJ, and national tax agency for mandatory filing</a:t>
            </a:r>
          </a:p>
          <a:p>
            <a:r>
              <a:rPr lang="en-GB" baseline="0" dirty="0" smtClean="0"/>
              <a:t>EU: </a:t>
            </a:r>
            <a:r>
              <a:rPr lang="en-GB" baseline="0" dirty="0" err="1" smtClean="0"/>
              <a:t>Corep</a:t>
            </a:r>
            <a:r>
              <a:rPr lang="en-GB" baseline="0" dirty="0" smtClean="0"/>
              <a:t> and </a:t>
            </a:r>
            <a:r>
              <a:rPr lang="en-GB" baseline="0" dirty="0" err="1" smtClean="0"/>
              <a:t>Finrep</a:t>
            </a:r>
            <a:r>
              <a:rPr lang="en-GB" baseline="0" dirty="0" smtClean="0"/>
              <a:t> reporting are going to be mandated</a:t>
            </a:r>
          </a:p>
          <a:p>
            <a:r>
              <a:rPr lang="en-GB" baseline="0" dirty="0" smtClean="0"/>
              <a:t>UK: HM Revenue &amp; Customs, Companies House – Mandatory filing</a:t>
            </a:r>
          </a:p>
          <a:p>
            <a:r>
              <a:rPr lang="en-GB" baseline="0" dirty="0" smtClean="0"/>
              <a:t>Australia: Prudential Regulatory Authority – Mandatory</a:t>
            </a:r>
          </a:p>
          <a:p>
            <a:r>
              <a:rPr lang="en-GB" baseline="0" dirty="0" smtClean="0"/>
              <a:t>Belgium: Mandatory Bank of Belgium, CBFA, COREP</a:t>
            </a:r>
          </a:p>
          <a:p>
            <a:r>
              <a:rPr lang="en-GB" baseline="0" dirty="0" smtClean="0"/>
              <a:t>Netherlands:  Voluntary, but may become mandatory; being used to reduce administrative burden through overall government program</a:t>
            </a:r>
          </a:p>
          <a:p>
            <a:r>
              <a:rPr lang="en-GB" baseline="0" dirty="0" smtClean="0"/>
              <a:t>France: Mandatory bank and corporate reporting for various agencies</a:t>
            </a:r>
          </a:p>
          <a:p>
            <a:r>
              <a:rPr lang="en-GB" baseline="0" dirty="0" smtClean="0"/>
              <a:t>Germany: Mandatory bank and corporate reporting for various agencies</a:t>
            </a:r>
          </a:p>
          <a:p>
            <a:r>
              <a:rPr lang="en-GB" baseline="0" dirty="0" smtClean="0"/>
              <a:t>Spain: Mandatory bank and economic reporting</a:t>
            </a:r>
          </a:p>
          <a:p>
            <a:r>
              <a:rPr lang="en-GB" baseline="0" dirty="0" smtClean="0"/>
              <a:t>Poland: Mandatory bank</a:t>
            </a:r>
          </a:p>
          <a:p>
            <a:r>
              <a:rPr lang="en-GB" baseline="0" dirty="0" smtClean="0"/>
              <a:t>Sweden: Voluntary bank and finance</a:t>
            </a:r>
          </a:p>
          <a:p>
            <a:r>
              <a:rPr lang="en-GB" baseline="0" dirty="0" smtClean="0"/>
              <a:t>Denmark: Voluntary finance and commerce</a:t>
            </a:r>
          </a:p>
          <a:p>
            <a:r>
              <a:rPr lang="en-GB" baseline="0" dirty="0" smtClean="0"/>
              <a:t>Italy: Mandatory national bank, Voluntary commerce</a:t>
            </a:r>
          </a:p>
          <a:p>
            <a:r>
              <a:rPr lang="en-GB" baseline="0" dirty="0" smtClean="0"/>
              <a:t>Singapore: Mandatory ACRA (small companies – for tax as well), voluntary corporate filings</a:t>
            </a:r>
          </a:p>
          <a:p>
            <a:r>
              <a:rPr lang="en-GB" baseline="0" dirty="0" smtClean="0"/>
              <a:t>Korea: Voluntary financial supervisory service</a:t>
            </a:r>
          </a:p>
          <a:p>
            <a:r>
              <a:rPr lang="en-GB" baseline="0" dirty="0" smtClean="0"/>
              <a:t>Israel: Mandatory corporate e-filing</a:t>
            </a:r>
          </a:p>
          <a:p>
            <a:r>
              <a:rPr lang="en-GB" baseline="0" dirty="0" smtClean="0"/>
              <a:t>Ireland: Mandatory Financial Service</a:t>
            </a:r>
          </a:p>
          <a:p>
            <a:r>
              <a:rPr lang="en-GB" baseline="0" dirty="0" smtClean="0"/>
              <a:t>Canada: Voluntary Securities Administrators</a:t>
            </a:r>
          </a:p>
          <a:p>
            <a:endParaRPr lang="en-GB" baseline="0" dirty="0" smtClean="0"/>
          </a:p>
          <a:p>
            <a:r>
              <a:rPr lang="en-GB" baseline="0" dirty="0" smtClean="0"/>
              <a:t>Estonia, Switzerland, Slovakia, Czech Republic, Mexico, Brazil and many other countries are developing XBRL or planning to implement</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CF2C6A7-844C-4372-A613-3A5CF0CE5E95}"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E25E89C-3755-4ED1-B3E3-D6ED53597C15}"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C51F00-CA03-43DF-9ACD-D35DCB7489C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30275"/>
            <a:fld id="{F548036D-7A08-4D2D-9459-29E71C4F6E15}" type="slidenum">
              <a:rPr lang="en-US" smtClean="0"/>
              <a:pPr defTabSz="930275"/>
              <a:t>16</a:t>
            </a:fld>
            <a:endParaRPr lang="en-US" smtClean="0"/>
          </a:p>
        </p:txBody>
      </p:sp>
      <p:sp>
        <p:nvSpPr>
          <p:cNvPr id="75779" name="Rectangle 2"/>
          <p:cNvSpPr>
            <a:spLocks noGrp="1" noRot="1" noChangeAspect="1" noChangeArrowheads="1" noTextEdit="1"/>
          </p:cNvSpPr>
          <p:nvPr>
            <p:ph type="sldImg"/>
          </p:nvPr>
        </p:nvSpPr>
        <p:spPr>
          <a:xfrm>
            <a:off x="1208088" y="771525"/>
            <a:ext cx="4433887" cy="3325813"/>
          </a:xfrm>
          <a:ln/>
        </p:spPr>
      </p:sp>
      <p:sp>
        <p:nvSpPr>
          <p:cNvPr id="75780" name="Rectangle 3"/>
          <p:cNvSpPr>
            <a:spLocks noGrp="1" noChangeArrowheads="1"/>
          </p:cNvSpPr>
          <p:nvPr>
            <p:ph type="body" idx="1"/>
          </p:nvPr>
        </p:nvSpPr>
        <p:spPr>
          <a:xfrm>
            <a:off x="947715" y="4191781"/>
            <a:ext cx="5054997" cy="4995290"/>
          </a:xfrm>
          <a:noFill/>
          <a:ln/>
        </p:spPr>
        <p:txBody>
          <a:bodyPr lIns="92842" tIns="46420" rIns="92842" bIns="46420"/>
          <a:lstStyle/>
          <a:p>
            <a:pPr eaLnBrk="1" hangingPunct="1"/>
            <a:r>
              <a:rPr lang="en-US" sz="1400" dirty="0" smtClean="0"/>
              <a:t>This is the full list of messages that are available . …(Message types)</a:t>
            </a:r>
          </a:p>
          <a:p>
            <a:pPr eaLnBrk="1" hangingPunct="1"/>
            <a:r>
              <a:rPr lang="en-US" sz="1400" dirty="0" smtClean="0"/>
              <a:t>We know that limited automation was achieved</a:t>
            </a:r>
            <a:r>
              <a:rPr lang="en-US" sz="1400" baseline="0" dirty="0" smtClean="0"/>
              <a:t> with the </a:t>
            </a:r>
            <a:r>
              <a:rPr lang="en-US" sz="1400" b="1" dirty="0" smtClean="0"/>
              <a:t>ISO 15022 </a:t>
            </a:r>
            <a:r>
              <a:rPr lang="en-US" sz="1400" dirty="0" smtClean="0"/>
              <a:t>standard CA  messages &lt;&lt;</a:t>
            </a:r>
            <a:r>
              <a:rPr lang="en-US" sz="1400" b="1" dirty="0" smtClean="0"/>
              <a:t>MT 56X</a:t>
            </a:r>
            <a:r>
              <a:rPr lang="en-US" sz="1400" b="0" dirty="0" smtClean="0"/>
              <a:t>&gt;&gt;</a:t>
            </a:r>
            <a:r>
              <a:rPr lang="en-US" sz="1400" dirty="0" smtClean="0"/>
              <a:t> for proxy voting;</a:t>
            </a:r>
            <a:r>
              <a:rPr lang="en-US" sz="1400" baseline="0" dirty="0" smtClean="0"/>
              <a:t> primarily between the sub-custodians and the proxy agents.  </a:t>
            </a:r>
            <a:r>
              <a:rPr lang="en-US" sz="1400" dirty="0" smtClean="0"/>
              <a:t>Unfortunately, these message formats are not sufficient for all workflows and processes required for proxy voting</a:t>
            </a:r>
            <a:r>
              <a:rPr lang="en-US" sz="1400" b="1" dirty="0" smtClean="0"/>
              <a:t>.  </a:t>
            </a:r>
            <a:endParaRPr lang="en-US" sz="1400" dirty="0" smtClean="0"/>
          </a:p>
          <a:p>
            <a:pPr eaLnBrk="1" hangingPunct="1"/>
            <a:r>
              <a:rPr lang="en-US" sz="1400" dirty="0" smtClean="0"/>
              <a:t>For example, Handling the meeting agenda and the resolutions and such with ISO 15022 has always been troublesome and many resort to text messages such as MT 599 or MT 568, or fax, or email.</a:t>
            </a:r>
          </a:p>
          <a:p>
            <a:pPr eaLnBrk="1" hangingPunct="1"/>
            <a:r>
              <a:rPr lang="en-US" sz="1400" dirty="0" smtClean="0"/>
              <a:t>So,  there is so much better functionality and capability with </a:t>
            </a:r>
            <a:r>
              <a:rPr lang="en-US" sz="1400" b="1" dirty="0" smtClean="0"/>
              <a:t>ISO 20022 </a:t>
            </a:r>
            <a:r>
              <a:rPr lang="en-US" sz="1400" dirty="0" smtClean="0"/>
              <a:t>messages; they fill in the gaps and help to transmit relevant, comprehensive and complete information to investors. </a:t>
            </a:r>
          </a:p>
          <a:p>
            <a:pPr eaLnBrk="1" hangingPunct="1"/>
            <a:r>
              <a:rPr lang="en-US" sz="1400" dirty="0" smtClean="0"/>
              <a:t>Additionally, adding the process of confirmation of vote execution and results of the meeting can only enhance investor/shareholder relations with custody as well as with the corporate issuer.</a:t>
            </a:r>
          </a:p>
          <a:p>
            <a:pPr eaLnBrk="1" hangingPunct="1"/>
            <a:endParaRPr lang="en-US" sz="13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5F257-DA23-48EC-A4A6-70F6AF39790F}" type="slidenum">
              <a:rPr lang="en-GB"/>
              <a:pPr/>
              <a:t>20</a:t>
            </a:fld>
            <a:endParaRPr lang="en-GB"/>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3731" name="ClientOrEvent"/>
          <p:cNvSpPr>
            <a:spLocks noGrp="1" noChangeArrowheads="1"/>
          </p:cNvSpPr>
          <p:nvPr>
            <p:ph type="subTitle" sz="quarter" idx="1"/>
          </p:nvPr>
        </p:nvSpPr>
        <p:spPr>
          <a:xfrm>
            <a:off x="1828800" y="3449638"/>
            <a:ext cx="6400800" cy="1046162"/>
          </a:xfrm>
        </p:spPr>
        <p:txBody>
          <a:bodyPr/>
          <a:lstStyle>
            <a:lvl1pPr marL="0" indent="0">
              <a:buFontTx/>
              <a:buNone/>
              <a:defRPr sz="3200" i="1">
                <a:solidFill>
                  <a:schemeClr val="accent1"/>
                </a:solidFill>
                <a:latin typeface="Times New Roman" pitchFamily="18" charset="0"/>
              </a:defRPr>
            </a:lvl1pPr>
          </a:lstStyle>
          <a:p>
            <a:r>
              <a:rPr lang="en-US" smtClean="0"/>
              <a:t>Click to edit Master subtitle style</a:t>
            </a:r>
            <a:endParaRPr lang="en-GB"/>
          </a:p>
        </p:txBody>
      </p:sp>
      <p:sp>
        <p:nvSpPr>
          <p:cNvPr id="73730" name="Title"/>
          <p:cNvSpPr>
            <a:spLocks noGrp="1" noChangeArrowheads="1"/>
          </p:cNvSpPr>
          <p:nvPr>
            <p:ph type="ctrTitle"/>
          </p:nvPr>
        </p:nvSpPr>
        <p:spPr>
          <a:xfrm>
            <a:off x="1828800" y="2617788"/>
            <a:ext cx="6402388" cy="811212"/>
          </a:xfrm>
        </p:spPr>
        <p:txBody>
          <a:bodyPr/>
          <a:lstStyle>
            <a:lvl1pPr>
              <a:defRPr sz="4400"/>
            </a:lvl1pPr>
          </a:lstStyle>
          <a:p>
            <a:r>
              <a:rPr lang="en-US" smtClean="0"/>
              <a:t>Click to edit Master title style</a:t>
            </a:r>
            <a:endParaRPr lang="en-GB"/>
          </a:p>
        </p:txBody>
      </p:sp>
      <p:sp>
        <p:nvSpPr>
          <p:cNvPr id="73734" name="SpeakerAndDate"/>
          <p:cNvSpPr>
            <a:spLocks noGrp="1" noChangeArrowheads="1"/>
          </p:cNvSpPr>
          <p:nvPr>
            <p:ph type="dt" sz="quarter" idx="2"/>
          </p:nvPr>
        </p:nvSpPr>
        <p:spPr bwMode="auto">
          <a:xfrm>
            <a:off x="1828800" y="4506913"/>
            <a:ext cx="4176713" cy="3603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2000"/>
            </a:lvl1pPr>
          </a:lstStyle>
          <a:p>
            <a:fld id="{8309AD72-D721-4F67-8247-48595F4B1D20}" type="datetime3">
              <a:rPr lang="en-GB"/>
              <a:pPr/>
              <a:t>4 July, 2011</a:t>
            </a:fld>
            <a:endParaRPr lang="en-GB"/>
          </a:p>
        </p:txBody>
      </p:sp>
      <p:grpSp>
        <p:nvGrpSpPr>
          <p:cNvPr id="73740" name="Group 12"/>
          <p:cNvGrpSpPr>
            <a:grpSpLocks/>
          </p:cNvGrpSpPr>
          <p:nvPr/>
        </p:nvGrpSpPr>
        <p:grpSpPr bwMode="auto">
          <a:xfrm>
            <a:off x="0" y="0"/>
            <a:ext cx="9147175" cy="1828800"/>
            <a:chOff x="0" y="1280"/>
            <a:chExt cx="5762" cy="1144"/>
          </a:xfrm>
        </p:grpSpPr>
        <p:sp>
          <p:nvSpPr>
            <p:cNvPr id="73741" name="Rectangle 13"/>
            <p:cNvSpPr>
              <a:spLocks noChangeArrowheads="1"/>
            </p:cNvSpPr>
            <p:nvPr/>
          </p:nvSpPr>
          <p:spPr bwMode="auto">
            <a:xfrm>
              <a:off x="0" y="1280"/>
              <a:ext cx="5762" cy="88"/>
            </a:xfrm>
            <a:prstGeom prst="rect">
              <a:avLst/>
            </a:prstGeom>
            <a:solidFill>
              <a:srgbClr val="A1D9D2"/>
            </a:solidFill>
            <a:ln w="9525" algn="ctr">
              <a:noFill/>
              <a:miter lim="800000"/>
              <a:headEnd/>
              <a:tailEnd/>
            </a:ln>
            <a:effectLst/>
          </p:spPr>
          <p:txBody>
            <a:bodyPr anchor="b"/>
            <a:lstStyle/>
            <a:p>
              <a:endParaRPr lang="en-GB"/>
            </a:p>
          </p:txBody>
        </p:sp>
        <p:sp>
          <p:nvSpPr>
            <p:cNvPr id="73742" name="Rectangle 14"/>
            <p:cNvSpPr>
              <a:spLocks noChangeArrowheads="1"/>
            </p:cNvSpPr>
            <p:nvPr/>
          </p:nvSpPr>
          <p:spPr bwMode="auto">
            <a:xfrm>
              <a:off x="0" y="1544"/>
              <a:ext cx="5762" cy="88"/>
            </a:xfrm>
            <a:prstGeom prst="rect">
              <a:avLst/>
            </a:prstGeom>
            <a:solidFill>
              <a:srgbClr val="9AABA9"/>
            </a:solidFill>
            <a:ln w="9525" algn="ctr">
              <a:noFill/>
              <a:miter lim="800000"/>
              <a:headEnd/>
              <a:tailEnd/>
            </a:ln>
            <a:effectLst/>
          </p:spPr>
          <p:txBody>
            <a:bodyPr anchor="b"/>
            <a:lstStyle/>
            <a:p>
              <a:endParaRPr lang="en-GB"/>
            </a:p>
          </p:txBody>
        </p:sp>
        <p:grpSp>
          <p:nvGrpSpPr>
            <p:cNvPr id="73743" name="Group 15"/>
            <p:cNvGrpSpPr>
              <a:grpSpLocks/>
            </p:cNvGrpSpPr>
            <p:nvPr/>
          </p:nvGrpSpPr>
          <p:grpSpPr bwMode="auto">
            <a:xfrm>
              <a:off x="0" y="1368"/>
              <a:ext cx="5762" cy="88"/>
              <a:chOff x="0" y="1369"/>
              <a:chExt cx="5762" cy="89"/>
            </a:xfrm>
          </p:grpSpPr>
          <p:sp>
            <p:nvSpPr>
              <p:cNvPr id="73744" name="Rectangle 16"/>
              <p:cNvSpPr>
                <a:spLocks noChangeArrowheads="1"/>
              </p:cNvSpPr>
              <p:nvPr/>
            </p:nvSpPr>
            <p:spPr bwMode="auto">
              <a:xfrm>
                <a:off x="2234" y="1369"/>
                <a:ext cx="2375" cy="89"/>
              </a:xfrm>
              <a:prstGeom prst="rect">
                <a:avLst/>
              </a:prstGeom>
              <a:solidFill>
                <a:srgbClr val="FFFFFF"/>
              </a:solidFill>
              <a:ln w="9525" algn="ctr">
                <a:noFill/>
                <a:miter lim="800000"/>
                <a:headEnd/>
                <a:tailEnd/>
              </a:ln>
              <a:effectLst/>
            </p:spPr>
            <p:txBody>
              <a:bodyPr anchor="b"/>
              <a:lstStyle/>
              <a:p>
                <a:endParaRPr lang="en-GB"/>
              </a:p>
            </p:txBody>
          </p:sp>
          <p:sp>
            <p:nvSpPr>
              <p:cNvPr id="73745" name="Rectangle 17"/>
              <p:cNvSpPr>
                <a:spLocks noChangeArrowheads="1"/>
              </p:cNvSpPr>
              <p:nvPr/>
            </p:nvSpPr>
            <p:spPr bwMode="auto">
              <a:xfrm>
                <a:off x="0" y="1369"/>
                <a:ext cx="2233" cy="89"/>
              </a:xfrm>
              <a:prstGeom prst="rect">
                <a:avLst/>
              </a:prstGeom>
              <a:solidFill>
                <a:srgbClr val="FBBE97"/>
              </a:solidFill>
              <a:ln w="9525" algn="ctr">
                <a:noFill/>
                <a:miter lim="800000"/>
                <a:headEnd/>
                <a:tailEnd/>
              </a:ln>
              <a:effectLst/>
            </p:spPr>
            <p:txBody>
              <a:bodyPr anchor="b"/>
              <a:lstStyle/>
              <a:p>
                <a:endParaRPr lang="en-GB"/>
              </a:p>
            </p:txBody>
          </p:sp>
          <p:sp>
            <p:nvSpPr>
              <p:cNvPr id="73746" name="Rectangle 18"/>
              <p:cNvSpPr>
                <a:spLocks noChangeArrowheads="1"/>
              </p:cNvSpPr>
              <p:nvPr/>
            </p:nvSpPr>
            <p:spPr bwMode="auto">
              <a:xfrm>
                <a:off x="4609" y="1369"/>
                <a:ext cx="1153" cy="89"/>
              </a:xfrm>
              <a:prstGeom prst="rect">
                <a:avLst/>
              </a:prstGeom>
              <a:solidFill>
                <a:srgbClr val="FBBE97"/>
              </a:solidFill>
              <a:ln w="9525" algn="ctr">
                <a:noFill/>
                <a:miter lim="800000"/>
                <a:headEnd/>
                <a:tailEnd/>
              </a:ln>
              <a:effectLst/>
            </p:spPr>
            <p:txBody>
              <a:bodyPr anchor="b"/>
              <a:lstStyle/>
              <a:p>
                <a:endParaRPr lang="en-GB"/>
              </a:p>
            </p:txBody>
          </p:sp>
        </p:grpSp>
        <p:grpSp>
          <p:nvGrpSpPr>
            <p:cNvPr id="73747" name="Group 19"/>
            <p:cNvGrpSpPr>
              <a:grpSpLocks/>
            </p:cNvGrpSpPr>
            <p:nvPr/>
          </p:nvGrpSpPr>
          <p:grpSpPr bwMode="auto">
            <a:xfrm>
              <a:off x="0" y="1632"/>
              <a:ext cx="5762" cy="88"/>
              <a:chOff x="0" y="1634"/>
              <a:chExt cx="5762" cy="89"/>
            </a:xfrm>
          </p:grpSpPr>
          <p:sp>
            <p:nvSpPr>
              <p:cNvPr id="73748" name="Rectangle 20"/>
              <p:cNvSpPr>
                <a:spLocks noChangeArrowheads="1"/>
              </p:cNvSpPr>
              <p:nvPr/>
            </p:nvSpPr>
            <p:spPr bwMode="auto">
              <a:xfrm>
                <a:off x="2234" y="1634"/>
                <a:ext cx="2375" cy="89"/>
              </a:xfrm>
              <a:prstGeom prst="rect">
                <a:avLst/>
              </a:prstGeom>
              <a:solidFill>
                <a:srgbClr val="89D0C8"/>
              </a:solidFill>
              <a:ln w="9525" algn="ctr">
                <a:noFill/>
                <a:miter lim="800000"/>
                <a:headEnd/>
                <a:tailEnd/>
              </a:ln>
              <a:effectLst/>
            </p:spPr>
            <p:txBody>
              <a:bodyPr anchor="b"/>
              <a:lstStyle/>
              <a:p>
                <a:endParaRPr lang="en-GB"/>
              </a:p>
            </p:txBody>
          </p:sp>
          <p:sp>
            <p:nvSpPr>
              <p:cNvPr id="73749" name="Rectangle 21"/>
              <p:cNvSpPr>
                <a:spLocks noChangeArrowheads="1"/>
              </p:cNvSpPr>
              <p:nvPr/>
            </p:nvSpPr>
            <p:spPr bwMode="auto">
              <a:xfrm>
                <a:off x="0" y="1634"/>
                <a:ext cx="2233" cy="89"/>
              </a:xfrm>
              <a:prstGeom prst="rect">
                <a:avLst/>
              </a:prstGeom>
              <a:solidFill>
                <a:srgbClr val="FFFFFF"/>
              </a:solidFill>
              <a:ln w="9525" algn="ctr">
                <a:noFill/>
                <a:miter lim="800000"/>
                <a:headEnd/>
                <a:tailEnd/>
              </a:ln>
              <a:effectLst/>
            </p:spPr>
            <p:txBody>
              <a:bodyPr anchor="b"/>
              <a:lstStyle/>
              <a:p>
                <a:endParaRPr lang="en-GB"/>
              </a:p>
            </p:txBody>
          </p:sp>
          <p:sp>
            <p:nvSpPr>
              <p:cNvPr id="73750" name="Rectangle 22"/>
              <p:cNvSpPr>
                <a:spLocks noChangeArrowheads="1"/>
              </p:cNvSpPr>
              <p:nvPr/>
            </p:nvSpPr>
            <p:spPr bwMode="auto">
              <a:xfrm>
                <a:off x="4609" y="1634"/>
                <a:ext cx="1153" cy="89"/>
              </a:xfrm>
              <a:prstGeom prst="rect">
                <a:avLst/>
              </a:prstGeom>
              <a:solidFill>
                <a:srgbClr val="000000"/>
              </a:solidFill>
              <a:ln w="9525" algn="ctr">
                <a:noFill/>
                <a:miter lim="800000"/>
                <a:headEnd/>
                <a:tailEnd/>
              </a:ln>
              <a:effectLst/>
            </p:spPr>
            <p:txBody>
              <a:bodyPr anchor="b"/>
              <a:lstStyle/>
              <a:p>
                <a:endParaRPr lang="en-GB"/>
              </a:p>
            </p:txBody>
          </p:sp>
        </p:grpSp>
        <p:grpSp>
          <p:nvGrpSpPr>
            <p:cNvPr id="73751" name="Group 23"/>
            <p:cNvGrpSpPr>
              <a:grpSpLocks/>
            </p:cNvGrpSpPr>
            <p:nvPr/>
          </p:nvGrpSpPr>
          <p:grpSpPr bwMode="auto">
            <a:xfrm>
              <a:off x="0" y="1720"/>
              <a:ext cx="5762" cy="88"/>
              <a:chOff x="0" y="1723"/>
              <a:chExt cx="5762" cy="89"/>
            </a:xfrm>
          </p:grpSpPr>
          <p:sp>
            <p:nvSpPr>
              <p:cNvPr id="73752" name="Rectangle 24"/>
              <p:cNvSpPr>
                <a:spLocks noChangeArrowheads="1"/>
              </p:cNvSpPr>
              <p:nvPr/>
            </p:nvSpPr>
            <p:spPr bwMode="auto">
              <a:xfrm>
                <a:off x="0" y="1723"/>
                <a:ext cx="4609" cy="89"/>
              </a:xfrm>
              <a:prstGeom prst="rect">
                <a:avLst/>
              </a:prstGeom>
              <a:solidFill>
                <a:srgbClr val="003478"/>
              </a:solidFill>
              <a:ln w="9525" algn="ctr">
                <a:noFill/>
                <a:miter lim="800000"/>
                <a:headEnd/>
                <a:tailEnd/>
              </a:ln>
              <a:effectLst/>
            </p:spPr>
            <p:txBody>
              <a:bodyPr anchor="b"/>
              <a:lstStyle/>
              <a:p>
                <a:endParaRPr lang="en-GB"/>
              </a:p>
            </p:txBody>
          </p:sp>
          <p:sp>
            <p:nvSpPr>
              <p:cNvPr id="73753" name="Rectangle 25"/>
              <p:cNvSpPr>
                <a:spLocks noChangeArrowheads="1"/>
              </p:cNvSpPr>
              <p:nvPr/>
            </p:nvSpPr>
            <p:spPr bwMode="auto">
              <a:xfrm>
                <a:off x="4609" y="1723"/>
                <a:ext cx="1153" cy="89"/>
              </a:xfrm>
              <a:prstGeom prst="rect">
                <a:avLst/>
              </a:prstGeom>
              <a:solidFill>
                <a:srgbClr val="766A62"/>
              </a:solidFill>
              <a:ln w="9525" algn="ctr">
                <a:noFill/>
                <a:miter lim="800000"/>
                <a:headEnd/>
                <a:tailEnd/>
              </a:ln>
              <a:effectLst/>
            </p:spPr>
            <p:txBody>
              <a:bodyPr anchor="b"/>
              <a:lstStyle/>
              <a:p>
                <a:endParaRPr lang="en-GB"/>
              </a:p>
            </p:txBody>
          </p:sp>
        </p:grpSp>
        <p:grpSp>
          <p:nvGrpSpPr>
            <p:cNvPr id="73754" name="Group 26"/>
            <p:cNvGrpSpPr>
              <a:grpSpLocks/>
            </p:cNvGrpSpPr>
            <p:nvPr/>
          </p:nvGrpSpPr>
          <p:grpSpPr bwMode="auto">
            <a:xfrm>
              <a:off x="0" y="1808"/>
              <a:ext cx="5762" cy="88"/>
              <a:chOff x="0" y="1812"/>
              <a:chExt cx="5762" cy="89"/>
            </a:xfrm>
          </p:grpSpPr>
          <p:sp>
            <p:nvSpPr>
              <p:cNvPr id="73755" name="Rectangle 27"/>
              <p:cNvSpPr>
                <a:spLocks noChangeArrowheads="1"/>
              </p:cNvSpPr>
              <p:nvPr/>
            </p:nvSpPr>
            <p:spPr bwMode="auto">
              <a:xfrm>
                <a:off x="0" y="1812"/>
                <a:ext cx="2233" cy="89"/>
              </a:xfrm>
              <a:prstGeom prst="rect">
                <a:avLst/>
              </a:prstGeom>
              <a:solidFill>
                <a:srgbClr val="BEBB45"/>
              </a:solidFill>
              <a:ln w="9525" algn="ctr">
                <a:noFill/>
                <a:miter lim="800000"/>
                <a:headEnd/>
                <a:tailEnd/>
              </a:ln>
              <a:effectLst/>
            </p:spPr>
            <p:txBody>
              <a:bodyPr anchor="b"/>
              <a:lstStyle/>
              <a:p>
                <a:endParaRPr lang="en-GB"/>
              </a:p>
            </p:txBody>
          </p:sp>
          <p:sp>
            <p:nvSpPr>
              <p:cNvPr id="73756" name="Rectangle 28"/>
              <p:cNvSpPr>
                <a:spLocks noChangeArrowheads="1"/>
              </p:cNvSpPr>
              <p:nvPr/>
            </p:nvSpPr>
            <p:spPr bwMode="auto">
              <a:xfrm>
                <a:off x="2234" y="1812"/>
                <a:ext cx="2375" cy="89"/>
              </a:xfrm>
              <a:prstGeom prst="rect">
                <a:avLst/>
              </a:prstGeom>
              <a:solidFill>
                <a:srgbClr val="FFFFFF"/>
              </a:solidFill>
              <a:ln w="9525" algn="ctr">
                <a:noFill/>
                <a:miter lim="800000"/>
                <a:headEnd/>
                <a:tailEnd/>
              </a:ln>
              <a:effectLst/>
            </p:spPr>
            <p:txBody>
              <a:bodyPr anchor="b"/>
              <a:lstStyle/>
              <a:p>
                <a:endParaRPr lang="en-GB"/>
              </a:p>
            </p:txBody>
          </p:sp>
          <p:sp>
            <p:nvSpPr>
              <p:cNvPr id="73757" name="Rectangle 29"/>
              <p:cNvSpPr>
                <a:spLocks noChangeArrowheads="1"/>
              </p:cNvSpPr>
              <p:nvPr/>
            </p:nvSpPr>
            <p:spPr bwMode="auto">
              <a:xfrm>
                <a:off x="4609" y="1812"/>
                <a:ext cx="1153" cy="89"/>
              </a:xfrm>
              <a:prstGeom prst="rect">
                <a:avLst/>
              </a:prstGeom>
              <a:solidFill>
                <a:srgbClr val="FFD44F"/>
              </a:solidFill>
              <a:ln w="9525" algn="ctr">
                <a:noFill/>
                <a:miter lim="800000"/>
                <a:headEnd/>
                <a:tailEnd/>
              </a:ln>
              <a:effectLst/>
            </p:spPr>
            <p:txBody>
              <a:bodyPr anchor="b"/>
              <a:lstStyle/>
              <a:p>
                <a:endParaRPr lang="en-GB"/>
              </a:p>
            </p:txBody>
          </p:sp>
        </p:grpSp>
        <p:grpSp>
          <p:nvGrpSpPr>
            <p:cNvPr id="73758" name="Group 30"/>
            <p:cNvGrpSpPr>
              <a:grpSpLocks/>
            </p:cNvGrpSpPr>
            <p:nvPr/>
          </p:nvGrpSpPr>
          <p:grpSpPr bwMode="auto">
            <a:xfrm>
              <a:off x="0" y="1896"/>
              <a:ext cx="5762" cy="88"/>
              <a:chOff x="0" y="1900"/>
              <a:chExt cx="5762" cy="89"/>
            </a:xfrm>
          </p:grpSpPr>
          <p:sp>
            <p:nvSpPr>
              <p:cNvPr id="73759" name="Rectangle 31"/>
              <p:cNvSpPr>
                <a:spLocks noChangeArrowheads="1"/>
              </p:cNvSpPr>
              <p:nvPr/>
            </p:nvSpPr>
            <p:spPr bwMode="auto">
              <a:xfrm>
                <a:off x="0" y="1900"/>
                <a:ext cx="653" cy="89"/>
              </a:xfrm>
              <a:prstGeom prst="rect">
                <a:avLst/>
              </a:prstGeom>
              <a:solidFill>
                <a:srgbClr val="FFFFFF"/>
              </a:solidFill>
              <a:ln w="9525" algn="ctr">
                <a:noFill/>
                <a:miter lim="800000"/>
                <a:headEnd/>
                <a:tailEnd/>
              </a:ln>
              <a:effectLst/>
            </p:spPr>
            <p:txBody>
              <a:bodyPr anchor="b"/>
              <a:lstStyle/>
              <a:p>
                <a:endParaRPr lang="en-GB"/>
              </a:p>
            </p:txBody>
          </p:sp>
          <p:sp>
            <p:nvSpPr>
              <p:cNvPr id="73760" name="Rectangle 32"/>
              <p:cNvSpPr>
                <a:spLocks noChangeArrowheads="1"/>
              </p:cNvSpPr>
              <p:nvPr/>
            </p:nvSpPr>
            <p:spPr bwMode="auto">
              <a:xfrm>
                <a:off x="653" y="1900"/>
                <a:ext cx="3956" cy="89"/>
              </a:xfrm>
              <a:prstGeom prst="rect">
                <a:avLst/>
              </a:prstGeom>
              <a:solidFill>
                <a:srgbClr val="9AABA9"/>
              </a:solidFill>
              <a:ln w="9525" algn="ctr">
                <a:noFill/>
                <a:miter lim="800000"/>
                <a:headEnd/>
                <a:tailEnd/>
              </a:ln>
              <a:effectLst/>
            </p:spPr>
            <p:txBody>
              <a:bodyPr anchor="b"/>
              <a:lstStyle/>
              <a:p>
                <a:endParaRPr lang="en-GB"/>
              </a:p>
            </p:txBody>
          </p:sp>
          <p:sp>
            <p:nvSpPr>
              <p:cNvPr id="73761" name="Rectangle 33"/>
              <p:cNvSpPr>
                <a:spLocks noChangeArrowheads="1"/>
              </p:cNvSpPr>
              <p:nvPr/>
            </p:nvSpPr>
            <p:spPr bwMode="auto">
              <a:xfrm>
                <a:off x="4614" y="1900"/>
                <a:ext cx="1148" cy="89"/>
              </a:xfrm>
              <a:prstGeom prst="rect">
                <a:avLst/>
              </a:prstGeom>
              <a:solidFill>
                <a:srgbClr val="FFFFFF"/>
              </a:solidFill>
              <a:ln w="9525" algn="ctr">
                <a:noFill/>
                <a:miter lim="800000"/>
                <a:headEnd/>
                <a:tailEnd/>
              </a:ln>
              <a:effectLst/>
            </p:spPr>
            <p:txBody>
              <a:bodyPr anchor="b"/>
              <a:lstStyle/>
              <a:p>
                <a:endParaRPr lang="en-GB"/>
              </a:p>
            </p:txBody>
          </p:sp>
        </p:grpSp>
        <p:grpSp>
          <p:nvGrpSpPr>
            <p:cNvPr id="73762" name="Group 34"/>
            <p:cNvGrpSpPr>
              <a:grpSpLocks/>
            </p:cNvGrpSpPr>
            <p:nvPr/>
          </p:nvGrpSpPr>
          <p:grpSpPr bwMode="auto">
            <a:xfrm>
              <a:off x="0" y="1984"/>
              <a:ext cx="5762" cy="88"/>
              <a:chOff x="0" y="1989"/>
              <a:chExt cx="5762" cy="89"/>
            </a:xfrm>
          </p:grpSpPr>
          <p:sp>
            <p:nvSpPr>
              <p:cNvPr id="73763" name="Rectangle 35"/>
              <p:cNvSpPr>
                <a:spLocks noChangeArrowheads="1"/>
              </p:cNvSpPr>
              <p:nvPr/>
            </p:nvSpPr>
            <p:spPr bwMode="auto">
              <a:xfrm>
                <a:off x="0" y="1989"/>
                <a:ext cx="4609" cy="89"/>
              </a:xfrm>
              <a:prstGeom prst="rect">
                <a:avLst/>
              </a:prstGeom>
              <a:solidFill>
                <a:srgbClr val="693695"/>
              </a:solidFill>
              <a:ln w="9525" algn="ctr">
                <a:noFill/>
                <a:miter lim="800000"/>
                <a:headEnd/>
                <a:tailEnd/>
              </a:ln>
              <a:effectLst/>
            </p:spPr>
            <p:txBody>
              <a:bodyPr anchor="b"/>
              <a:lstStyle/>
              <a:p>
                <a:endParaRPr lang="en-GB"/>
              </a:p>
            </p:txBody>
          </p:sp>
          <p:sp>
            <p:nvSpPr>
              <p:cNvPr id="73764" name="Rectangle 36"/>
              <p:cNvSpPr>
                <a:spLocks noChangeArrowheads="1"/>
              </p:cNvSpPr>
              <p:nvPr/>
            </p:nvSpPr>
            <p:spPr bwMode="auto">
              <a:xfrm>
                <a:off x="4609" y="1989"/>
                <a:ext cx="1153" cy="89"/>
              </a:xfrm>
              <a:prstGeom prst="rect">
                <a:avLst/>
              </a:prstGeom>
              <a:solidFill>
                <a:srgbClr val="000000"/>
              </a:solidFill>
              <a:ln w="9525" algn="ctr">
                <a:noFill/>
                <a:miter lim="800000"/>
                <a:headEnd/>
                <a:tailEnd/>
              </a:ln>
              <a:effectLst/>
            </p:spPr>
            <p:txBody>
              <a:bodyPr anchor="b"/>
              <a:lstStyle/>
              <a:p>
                <a:endParaRPr lang="en-GB"/>
              </a:p>
            </p:txBody>
          </p:sp>
        </p:grpSp>
        <p:grpSp>
          <p:nvGrpSpPr>
            <p:cNvPr id="73765" name="Group 37"/>
            <p:cNvGrpSpPr>
              <a:grpSpLocks/>
            </p:cNvGrpSpPr>
            <p:nvPr/>
          </p:nvGrpSpPr>
          <p:grpSpPr bwMode="auto">
            <a:xfrm>
              <a:off x="0" y="2160"/>
              <a:ext cx="5762" cy="88"/>
              <a:chOff x="0" y="2166"/>
              <a:chExt cx="5762" cy="89"/>
            </a:xfrm>
          </p:grpSpPr>
          <p:sp>
            <p:nvSpPr>
              <p:cNvPr id="73766" name="Rectangle 38"/>
              <p:cNvSpPr>
                <a:spLocks noChangeArrowheads="1"/>
              </p:cNvSpPr>
              <p:nvPr/>
            </p:nvSpPr>
            <p:spPr bwMode="auto">
              <a:xfrm>
                <a:off x="0" y="2166"/>
                <a:ext cx="2233" cy="89"/>
              </a:xfrm>
              <a:prstGeom prst="rect">
                <a:avLst/>
              </a:prstGeom>
              <a:solidFill>
                <a:srgbClr val="ACD9F4"/>
              </a:solidFill>
              <a:ln w="9525" algn="ctr">
                <a:noFill/>
                <a:miter lim="800000"/>
                <a:headEnd/>
                <a:tailEnd/>
              </a:ln>
              <a:effectLst/>
            </p:spPr>
            <p:txBody>
              <a:bodyPr anchor="b"/>
              <a:lstStyle/>
              <a:p>
                <a:endParaRPr lang="en-GB"/>
              </a:p>
            </p:txBody>
          </p:sp>
          <p:sp>
            <p:nvSpPr>
              <p:cNvPr id="73767" name="Rectangle 39"/>
              <p:cNvSpPr>
                <a:spLocks noChangeArrowheads="1"/>
              </p:cNvSpPr>
              <p:nvPr/>
            </p:nvSpPr>
            <p:spPr bwMode="auto">
              <a:xfrm>
                <a:off x="2233" y="2166"/>
                <a:ext cx="2376" cy="89"/>
              </a:xfrm>
              <a:prstGeom prst="rect">
                <a:avLst/>
              </a:prstGeom>
              <a:solidFill>
                <a:srgbClr val="FFFFFF"/>
              </a:solidFill>
              <a:ln w="9525" algn="ctr">
                <a:noFill/>
                <a:miter lim="800000"/>
                <a:headEnd/>
                <a:tailEnd/>
              </a:ln>
              <a:effectLst/>
            </p:spPr>
            <p:txBody>
              <a:bodyPr anchor="b"/>
              <a:lstStyle/>
              <a:p>
                <a:endParaRPr lang="en-GB"/>
              </a:p>
            </p:txBody>
          </p:sp>
          <p:sp>
            <p:nvSpPr>
              <p:cNvPr id="73768" name="Rectangle 40"/>
              <p:cNvSpPr>
                <a:spLocks noChangeArrowheads="1"/>
              </p:cNvSpPr>
              <p:nvPr/>
            </p:nvSpPr>
            <p:spPr bwMode="auto">
              <a:xfrm>
                <a:off x="4609" y="2166"/>
                <a:ext cx="1153" cy="89"/>
              </a:xfrm>
              <a:prstGeom prst="rect">
                <a:avLst/>
              </a:prstGeom>
              <a:solidFill>
                <a:srgbClr val="AFA39A"/>
              </a:solidFill>
              <a:ln w="9525" algn="ctr">
                <a:noFill/>
                <a:miter lim="800000"/>
                <a:headEnd/>
                <a:tailEnd/>
              </a:ln>
              <a:effectLst/>
            </p:spPr>
            <p:txBody>
              <a:bodyPr anchor="b"/>
              <a:lstStyle/>
              <a:p>
                <a:endParaRPr lang="en-GB"/>
              </a:p>
            </p:txBody>
          </p:sp>
        </p:grpSp>
        <p:grpSp>
          <p:nvGrpSpPr>
            <p:cNvPr id="73769" name="Group 41"/>
            <p:cNvGrpSpPr>
              <a:grpSpLocks/>
            </p:cNvGrpSpPr>
            <p:nvPr/>
          </p:nvGrpSpPr>
          <p:grpSpPr bwMode="auto">
            <a:xfrm>
              <a:off x="0" y="2336"/>
              <a:ext cx="5762" cy="88"/>
              <a:chOff x="0" y="2341"/>
              <a:chExt cx="5762" cy="89"/>
            </a:xfrm>
          </p:grpSpPr>
          <p:sp>
            <p:nvSpPr>
              <p:cNvPr id="73770" name="Rectangle 42"/>
              <p:cNvSpPr>
                <a:spLocks noChangeArrowheads="1"/>
              </p:cNvSpPr>
              <p:nvPr/>
            </p:nvSpPr>
            <p:spPr bwMode="auto">
              <a:xfrm>
                <a:off x="3817" y="2341"/>
                <a:ext cx="1945" cy="89"/>
              </a:xfrm>
              <a:prstGeom prst="rect">
                <a:avLst/>
              </a:prstGeom>
              <a:solidFill>
                <a:srgbClr val="9AABA9"/>
              </a:solidFill>
              <a:ln w="9525" algn="ctr">
                <a:noFill/>
                <a:miter lim="800000"/>
                <a:headEnd/>
                <a:tailEnd/>
              </a:ln>
              <a:effectLst/>
            </p:spPr>
            <p:txBody>
              <a:bodyPr anchor="b"/>
              <a:lstStyle/>
              <a:p>
                <a:endParaRPr lang="en-GB"/>
              </a:p>
            </p:txBody>
          </p:sp>
          <p:sp>
            <p:nvSpPr>
              <p:cNvPr id="73771" name="Rectangle 43"/>
              <p:cNvSpPr>
                <a:spLocks noChangeArrowheads="1"/>
              </p:cNvSpPr>
              <p:nvPr/>
            </p:nvSpPr>
            <p:spPr bwMode="auto">
              <a:xfrm>
                <a:off x="0" y="2341"/>
                <a:ext cx="3817" cy="89"/>
              </a:xfrm>
              <a:prstGeom prst="rect">
                <a:avLst/>
              </a:prstGeom>
              <a:solidFill>
                <a:srgbClr val="988980"/>
              </a:solidFill>
              <a:ln w="28575" algn="ctr">
                <a:noFill/>
                <a:miter lim="800000"/>
                <a:headEnd/>
                <a:tailEnd/>
              </a:ln>
              <a:effectLst/>
            </p:spPr>
            <p:txBody>
              <a:bodyPr wrap="none" anchor="ctr"/>
              <a:lstStyle/>
              <a:p>
                <a:endParaRPr lang="en-GB"/>
              </a:p>
            </p:txBody>
          </p:sp>
        </p:grpSp>
        <p:grpSp>
          <p:nvGrpSpPr>
            <p:cNvPr id="73772" name="Group 44"/>
            <p:cNvGrpSpPr>
              <a:grpSpLocks/>
            </p:cNvGrpSpPr>
            <p:nvPr/>
          </p:nvGrpSpPr>
          <p:grpSpPr bwMode="auto">
            <a:xfrm>
              <a:off x="0" y="2072"/>
              <a:ext cx="5756" cy="88"/>
              <a:chOff x="0" y="2077"/>
              <a:chExt cx="5756" cy="88"/>
            </a:xfrm>
          </p:grpSpPr>
          <p:sp>
            <p:nvSpPr>
              <p:cNvPr id="73773" name="Rectangle 45"/>
              <p:cNvSpPr>
                <a:spLocks noChangeArrowheads="1"/>
              </p:cNvSpPr>
              <p:nvPr/>
            </p:nvSpPr>
            <p:spPr bwMode="auto">
              <a:xfrm>
                <a:off x="0" y="2077"/>
                <a:ext cx="2233" cy="88"/>
              </a:xfrm>
              <a:prstGeom prst="rect">
                <a:avLst/>
              </a:prstGeom>
              <a:solidFill>
                <a:srgbClr val="000000"/>
              </a:solidFill>
              <a:ln w="9525" algn="ctr">
                <a:noFill/>
                <a:miter lim="800000"/>
                <a:headEnd/>
                <a:tailEnd/>
              </a:ln>
              <a:effectLst/>
            </p:spPr>
            <p:txBody>
              <a:bodyPr anchor="b"/>
              <a:lstStyle/>
              <a:p>
                <a:endParaRPr lang="en-GB"/>
              </a:p>
            </p:txBody>
          </p:sp>
          <p:sp>
            <p:nvSpPr>
              <p:cNvPr id="73774" name="Rectangle 46"/>
              <p:cNvSpPr>
                <a:spLocks noChangeArrowheads="1"/>
              </p:cNvSpPr>
              <p:nvPr/>
            </p:nvSpPr>
            <p:spPr bwMode="auto">
              <a:xfrm>
                <a:off x="2233" y="2077"/>
                <a:ext cx="1583" cy="88"/>
              </a:xfrm>
              <a:prstGeom prst="rect">
                <a:avLst/>
              </a:prstGeom>
              <a:solidFill>
                <a:srgbClr val="AFA39A"/>
              </a:solidFill>
              <a:ln w="9525" algn="ctr">
                <a:noFill/>
                <a:miter lim="800000"/>
                <a:headEnd/>
                <a:tailEnd/>
              </a:ln>
              <a:effectLst/>
            </p:spPr>
            <p:txBody>
              <a:bodyPr anchor="b"/>
              <a:lstStyle/>
              <a:p>
                <a:endParaRPr lang="en-GB"/>
              </a:p>
            </p:txBody>
          </p:sp>
          <p:sp>
            <p:nvSpPr>
              <p:cNvPr id="73775" name="Rectangle 47"/>
              <p:cNvSpPr>
                <a:spLocks noChangeArrowheads="1"/>
              </p:cNvSpPr>
              <p:nvPr/>
            </p:nvSpPr>
            <p:spPr bwMode="auto">
              <a:xfrm>
                <a:off x="4608" y="2077"/>
                <a:ext cx="1148" cy="88"/>
              </a:xfrm>
              <a:prstGeom prst="rect">
                <a:avLst/>
              </a:prstGeom>
              <a:solidFill>
                <a:srgbClr val="FFFFFF"/>
              </a:solidFill>
              <a:ln w="9525" algn="ctr">
                <a:noFill/>
                <a:miter lim="800000"/>
                <a:headEnd/>
                <a:tailEnd/>
              </a:ln>
              <a:effectLst/>
            </p:spPr>
            <p:txBody>
              <a:bodyPr anchor="b"/>
              <a:lstStyle/>
              <a:p>
                <a:endParaRPr lang="en-GB"/>
              </a:p>
            </p:txBody>
          </p:sp>
          <p:sp>
            <p:nvSpPr>
              <p:cNvPr id="73776" name="Rectangle 48"/>
              <p:cNvSpPr>
                <a:spLocks noChangeArrowheads="1"/>
              </p:cNvSpPr>
              <p:nvPr/>
            </p:nvSpPr>
            <p:spPr bwMode="auto">
              <a:xfrm>
                <a:off x="3816" y="2077"/>
                <a:ext cx="792" cy="88"/>
              </a:xfrm>
              <a:prstGeom prst="rect">
                <a:avLst/>
              </a:prstGeom>
              <a:solidFill>
                <a:srgbClr val="90CFF2"/>
              </a:solidFill>
              <a:ln w="9525" algn="ctr">
                <a:noFill/>
                <a:miter lim="800000"/>
                <a:headEnd/>
                <a:tailEnd/>
              </a:ln>
              <a:effectLst/>
            </p:spPr>
            <p:txBody>
              <a:bodyPr anchor="b"/>
              <a:lstStyle/>
              <a:p>
                <a:endParaRPr lang="en-GB"/>
              </a:p>
            </p:txBody>
          </p:sp>
        </p:grpSp>
        <p:grpSp>
          <p:nvGrpSpPr>
            <p:cNvPr id="73777" name="Group 49"/>
            <p:cNvGrpSpPr>
              <a:grpSpLocks/>
            </p:cNvGrpSpPr>
            <p:nvPr/>
          </p:nvGrpSpPr>
          <p:grpSpPr bwMode="auto">
            <a:xfrm>
              <a:off x="0" y="2248"/>
              <a:ext cx="5762" cy="88"/>
              <a:chOff x="0" y="2255"/>
              <a:chExt cx="5762" cy="89"/>
            </a:xfrm>
          </p:grpSpPr>
          <p:sp>
            <p:nvSpPr>
              <p:cNvPr id="73778" name="Rectangle 50"/>
              <p:cNvSpPr>
                <a:spLocks noChangeArrowheads="1"/>
              </p:cNvSpPr>
              <p:nvPr/>
            </p:nvSpPr>
            <p:spPr bwMode="auto">
              <a:xfrm>
                <a:off x="0" y="2255"/>
                <a:ext cx="3817" cy="89"/>
              </a:xfrm>
              <a:prstGeom prst="rect">
                <a:avLst/>
              </a:prstGeom>
              <a:solidFill>
                <a:srgbClr val="BEBB45"/>
              </a:solidFill>
              <a:ln w="9525" algn="ctr">
                <a:noFill/>
                <a:miter lim="800000"/>
                <a:headEnd/>
                <a:tailEnd/>
              </a:ln>
              <a:effectLst/>
            </p:spPr>
            <p:txBody>
              <a:bodyPr anchor="b"/>
              <a:lstStyle/>
              <a:p>
                <a:endParaRPr lang="en-GB"/>
              </a:p>
            </p:txBody>
          </p:sp>
          <p:sp>
            <p:nvSpPr>
              <p:cNvPr id="73779" name="Rectangle 51"/>
              <p:cNvSpPr>
                <a:spLocks noChangeArrowheads="1"/>
              </p:cNvSpPr>
              <p:nvPr/>
            </p:nvSpPr>
            <p:spPr bwMode="auto">
              <a:xfrm>
                <a:off x="3817" y="2255"/>
                <a:ext cx="1945" cy="89"/>
              </a:xfrm>
              <a:prstGeom prst="rect">
                <a:avLst/>
              </a:prstGeom>
              <a:solidFill>
                <a:srgbClr val="E2DBD6"/>
              </a:solidFill>
              <a:ln w="28575" algn="ctr">
                <a:noFill/>
                <a:miter lim="800000"/>
                <a:headEnd/>
                <a:tailEnd/>
              </a:ln>
              <a:effectLst/>
            </p:spPr>
            <p:txBody>
              <a:bodyPr wrap="none" anchor="ctr"/>
              <a:lstStyle/>
              <a:p>
                <a:endParaRPr lang="en-GB"/>
              </a:p>
            </p:txBody>
          </p:sp>
        </p:grpSp>
        <p:grpSp>
          <p:nvGrpSpPr>
            <p:cNvPr id="73780" name="Group 52"/>
            <p:cNvGrpSpPr>
              <a:grpSpLocks/>
            </p:cNvGrpSpPr>
            <p:nvPr/>
          </p:nvGrpSpPr>
          <p:grpSpPr bwMode="auto">
            <a:xfrm>
              <a:off x="0" y="1456"/>
              <a:ext cx="5762" cy="88"/>
              <a:chOff x="0" y="1457"/>
              <a:chExt cx="5762" cy="89"/>
            </a:xfrm>
          </p:grpSpPr>
          <p:sp>
            <p:nvSpPr>
              <p:cNvPr id="73781" name="Rectangle 53"/>
              <p:cNvSpPr>
                <a:spLocks noChangeArrowheads="1"/>
              </p:cNvSpPr>
              <p:nvPr/>
            </p:nvSpPr>
            <p:spPr bwMode="auto">
              <a:xfrm>
                <a:off x="2234" y="1457"/>
                <a:ext cx="2375" cy="89"/>
              </a:xfrm>
              <a:prstGeom prst="rect">
                <a:avLst/>
              </a:prstGeom>
              <a:solidFill>
                <a:srgbClr val="9C83B6"/>
              </a:solidFill>
              <a:ln w="9525" algn="ctr">
                <a:noFill/>
                <a:miter lim="800000"/>
                <a:headEnd/>
                <a:tailEnd/>
              </a:ln>
              <a:effectLst/>
            </p:spPr>
            <p:txBody>
              <a:bodyPr anchor="b"/>
              <a:lstStyle/>
              <a:p>
                <a:endParaRPr lang="en-GB"/>
              </a:p>
            </p:txBody>
          </p:sp>
          <p:sp>
            <p:nvSpPr>
              <p:cNvPr id="73782" name="Rectangle 54"/>
              <p:cNvSpPr>
                <a:spLocks noChangeArrowheads="1"/>
              </p:cNvSpPr>
              <p:nvPr/>
            </p:nvSpPr>
            <p:spPr bwMode="auto">
              <a:xfrm>
                <a:off x="4609" y="1457"/>
                <a:ext cx="1153" cy="89"/>
              </a:xfrm>
              <a:prstGeom prst="rect">
                <a:avLst/>
              </a:prstGeom>
              <a:solidFill>
                <a:srgbClr val="693695"/>
              </a:solidFill>
              <a:ln w="9525" algn="ctr">
                <a:noFill/>
                <a:miter lim="800000"/>
                <a:headEnd/>
                <a:tailEnd/>
              </a:ln>
              <a:effectLst/>
            </p:spPr>
            <p:txBody>
              <a:bodyPr anchor="b"/>
              <a:lstStyle/>
              <a:p>
                <a:endParaRPr lang="en-GB"/>
              </a:p>
            </p:txBody>
          </p:sp>
          <p:sp>
            <p:nvSpPr>
              <p:cNvPr id="73783" name="Rectangle 55"/>
              <p:cNvSpPr>
                <a:spLocks noChangeArrowheads="1"/>
              </p:cNvSpPr>
              <p:nvPr/>
            </p:nvSpPr>
            <p:spPr bwMode="auto">
              <a:xfrm>
                <a:off x="0" y="1457"/>
                <a:ext cx="2233" cy="89"/>
              </a:xfrm>
              <a:prstGeom prst="rect">
                <a:avLst/>
              </a:prstGeom>
              <a:solidFill>
                <a:srgbClr val="F26522"/>
              </a:solidFill>
              <a:ln w="9525" algn="ctr">
                <a:noFill/>
                <a:miter lim="800000"/>
                <a:headEnd/>
                <a:tailEnd/>
              </a:ln>
              <a:effectLst/>
            </p:spPr>
            <p:txBody>
              <a:bodyPr anchor="b"/>
              <a:lstStyle/>
              <a:p>
                <a:endParaRPr lang="en-GB"/>
              </a:p>
            </p:txBody>
          </p:sp>
        </p:grpSp>
      </p:grpSp>
      <p:pic>
        <p:nvPicPr>
          <p:cNvPr id="73786" name="Picture 58" descr="SWIFT_Logo_color"/>
          <p:cNvPicPr>
            <a:picLocks noChangeAspect="1" noChangeArrowheads="1"/>
          </p:cNvPicPr>
          <p:nvPr/>
        </p:nvPicPr>
        <p:blipFill>
          <a:blip r:embed="rId2" cstate="print"/>
          <a:srcRect/>
          <a:stretch>
            <a:fillRect/>
          </a:stretch>
        </p:blipFill>
        <p:spPr bwMode="auto">
          <a:xfrm>
            <a:off x="925513" y="2643188"/>
            <a:ext cx="733425" cy="7334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Presentation title –  dd month yyyy – Confidentiality: xxx</a:t>
            </a:r>
          </a:p>
        </p:txBody>
      </p:sp>
      <p:sp>
        <p:nvSpPr>
          <p:cNvPr id="5" name="Slide Number Placeholder 4"/>
          <p:cNvSpPr>
            <a:spLocks noGrp="1"/>
          </p:cNvSpPr>
          <p:nvPr>
            <p:ph type="sldNum" sz="quarter" idx="11"/>
          </p:nvPr>
        </p:nvSpPr>
        <p:spPr/>
        <p:txBody>
          <a:bodyPr/>
          <a:lstStyle>
            <a:lvl1pPr>
              <a:defRPr/>
            </a:lvl1pPr>
          </a:lstStyle>
          <a:p>
            <a:fld id="{A307A139-7EFB-474E-AAAB-971DAEAF398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533400"/>
            <a:ext cx="19050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533400"/>
            <a:ext cx="5562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Presentation title –  dd month yyyy – Confidentiality: xxx</a:t>
            </a:r>
          </a:p>
        </p:txBody>
      </p:sp>
      <p:sp>
        <p:nvSpPr>
          <p:cNvPr id="5" name="Slide Number Placeholder 4"/>
          <p:cNvSpPr>
            <a:spLocks noGrp="1"/>
          </p:cNvSpPr>
          <p:nvPr>
            <p:ph type="sldNum" sz="quarter" idx="11"/>
          </p:nvPr>
        </p:nvSpPr>
        <p:spPr/>
        <p:txBody>
          <a:bodyPr/>
          <a:lstStyle>
            <a:lvl1pPr>
              <a:defRPr/>
            </a:lvl1pPr>
          </a:lstStyle>
          <a:p>
            <a:fld id="{CB05EBF3-6A4B-4DC9-B79F-5F3FBC24E7C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620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831975"/>
            <a:ext cx="3733800" cy="434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831975"/>
            <a:ext cx="3733800" cy="4340225"/>
          </a:xfrm>
        </p:spPr>
        <p:txBody>
          <a:bodyPr/>
          <a:lstStyle/>
          <a:p>
            <a:r>
              <a:rPr lang="en-US" smtClean="0"/>
              <a:t>Click icon to add chart</a:t>
            </a:r>
            <a:endParaRPr lang="en-GB"/>
          </a:p>
        </p:txBody>
      </p:sp>
      <p:sp>
        <p:nvSpPr>
          <p:cNvPr id="5" name="Footer Placeholder 4"/>
          <p:cNvSpPr>
            <a:spLocks noGrp="1"/>
          </p:cNvSpPr>
          <p:nvPr>
            <p:ph type="ftr" sz="quarter" idx="10"/>
          </p:nvPr>
        </p:nvSpPr>
        <p:spPr>
          <a:xfrm>
            <a:off x="838200" y="6403975"/>
            <a:ext cx="5678488" cy="228600"/>
          </a:xfrm>
        </p:spPr>
        <p:txBody>
          <a:bodyPr/>
          <a:lstStyle>
            <a:lvl1pPr>
              <a:defRPr/>
            </a:lvl1pPr>
          </a:lstStyle>
          <a:p>
            <a:r>
              <a:rPr lang="en-GB"/>
              <a:t>Presentation title –  dd month yyyy – Confidentiality: xxx</a:t>
            </a:r>
          </a:p>
        </p:txBody>
      </p:sp>
      <p:sp>
        <p:nvSpPr>
          <p:cNvPr id="6" name="Slide Number Placeholder 5"/>
          <p:cNvSpPr>
            <a:spLocks noGrp="1"/>
          </p:cNvSpPr>
          <p:nvPr>
            <p:ph type="sldNum" sz="quarter" idx="11"/>
          </p:nvPr>
        </p:nvSpPr>
        <p:spPr>
          <a:xfrm>
            <a:off x="8153400" y="6403975"/>
            <a:ext cx="762000" cy="228600"/>
          </a:xfrm>
        </p:spPr>
        <p:txBody>
          <a:bodyPr/>
          <a:lstStyle>
            <a:lvl1pPr>
              <a:defRPr/>
            </a:lvl1pPr>
          </a:lstStyle>
          <a:p>
            <a:fld id="{C24C7E29-64D2-4BB2-BA79-CD130CF66EC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Presentation title –  dd month yyyy – Confidentiality: xxx</a:t>
            </a:r>
          </a:p>
        </p:txBody>
      </p:sp>
      <p:sp>
        <p:nvSpPr>
          <p:cNvPr id="5" name="Slide Number Placeholder 4"/>
          <p:cNvSpPr>
            <a:spLocks noGrp="1"/>
          </p:cNvSpPr>
          <p:nvPr>
            <p:ph type="sldNum" sz="quarter" idx="11"/>
          </p:nvPr>
        </p:nvSpPr>
        <p:spPr/>
        <p:txBody>
          <a:bodyPr/>
          <a:lstStyle>
            <a:lvl1pPr>
              <a:defRPr/>
            </a:lvl1pPr>
          </a:lstStyle>
          <a:p>
            <a:fld id="{948FE513-F336-43B7-9276-A8AE264436DC}"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Presentation title –  dd month yyyy – Confidentiality: xxx</a:t>
            </a:r>
          </a:p>
        </p:txBody>
      </p:sp>
      <p:sp>
        <p:nvSpPr>
          <p:cNvPr id="5" name="Slide Number Placeholder 4"/>
          <p:cNvSpPr>
            <a:spLocks noGrp="1"/>
          </p:cNvSpPr>
          <p:nvPr>
            <p:ph type="sldNum" sz="quarter" idx="11"/>
          </p:nvPr>
        </p:nvSpPr>
        <p:spPr/>
        <p:txBody>
          <a:bodyPr/>
          <a:lstStyle>
            <a:lvl1pPr>
              <a:defRPr/>
            </a:lvl1pPr>
          </a:lstStyle>
          <a:p>
            <a:fld id="{77234087-C676-4CA3-8D7C-2211EA5E24D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31975"/>
            <a:ext cx="3733800" cy="434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831975"/>
            <a:ext cx="3733800" cy="434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Presentation title –  dd month yyyy – Confidentiality: xxx</a:t>
            </a:r>
          </a:p>
        </p:txBody>
      </p:sp>
      <p:sp>
        <p:nvSpPr>
          <p:cNvPr id="6" name="Slide Number Placeholder 5"/>
          <p:cNvSpPr>
            <a:spLocks noGrp="1"/>
          </p:cNvSpPr>
          <p:nvPr>
            <p:ph type="sldNum" sz="quarter" idx="11"/>
          </p:nvPr>
        </p:nvSpPr>
        <p:spPr/>
        <p:txBody>
          <a:bodyPr/>
          <a:lstStyle>
            <a:lvl1pPr>
              <a:defRPr/>
            </a:lvl1pPr>
          </a:lstStyle>
          <a:p>
            <a:fld id="{78398016-5F5C-491A-9D43-13C055060E0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Presentation title –  dd month yyyy – Confidentiality: xxx</a:t>
            </a:r>
          </a:p>
        </p:txBody>
      </p:sp>
      <p:sp>
        <p:nvSpPr>
          <p:cNvPr id="8" name="Slide Number Placeholder 7"/>
          <p:cNvSpPr>
            <a:spLocks noGrp="1"/>
          </p:cNvSpPr>
          <p:nvPr>
            <p:ph type="sldNum" sz="quarter" idx="11"/>
          </p:nvPr>
        </p:nvSpPr>
        <p:spPr/>
        <p:txBody>
          <a:bodyPr/>
          <a:lstStyle>
            <a:lvl1pPr>
              <a:defRPr/>
            </a:lvl1pPr>
          </a:lstStyle>
          <a:p>
            <a:fld id="{7699B958-E235-4124-8B7A-E8E23B89114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Presentation title –  dd month yyyy – Confidentiality: xxx</a:t>
            </a:r>
          </a:p>
        </p:txBody>
      </p:sp>
      <p:sp>
        <p:nvSpPr>
          <p:cNvPr id="4" name="Slide Number Placeholder 3"/>
          <p:cNvSpPr>
            <a:spLocks noGrp="1"/>
          </p:cNvSpPr>
          <p:nvPr>
            <p:ph type="sldNum" sz="quarter" idx="11"/>
          </p:nvPr>
        </p:nvSpPr>
        <p:spPr/>
        <p:txBody>
          <a:bodyPr/>
          <a:lstStyle>
            <a:lvl1pPr>
              <a:defRPr/>
            </a:lvl1pPr>
          </a:lstStyle>
          <a:p>
            <a:fld id="{6C89747A-8121-429A-B8E0-1CE2576D2CE4}"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Presentation title –  dd month yyyy – Confidentiality: xxx</a:t>
            </a:r>
          </a:p>
        </p:txBody>
      </p:sp>
      <p:sp>
        <p:nvSpPr>
          <p:cNvPr id="3" name="Slide Number Placeholder 2"/>
          <p:cNvSpPr>
            <a:spLocks noGrp="1"/>
          </p:cNvSpPr>
          <p:nvPr>
            <p:ph type="sldNum" sz="quarter" idx="11"/>
          </p:nvPr>
        </p:nvSpPr>
        <p:spPr/>
        <p:txBody>
          <a:bodyPr/>
          <a:lstStyle>
            <a:lvl1pPr>
              <a:defRPr/>
            </a:lvl1pPr>
          </a:lstStyle>
          <a:p>
            <a:fld id="{C3787817-1CF2-4523-A9E1-7729B30A496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Presentation title –  dd month yyyy – Confidentiality: xxx</a:t>
            </a:r>
          </a:p>
        </p:txBody>
      </p:sp>
      <p:sp>
        <p:nvSpPr>
          <p:cNvPr id="6" name="Slide Number Placeholder 5"/>
          <p:cNvSpPr>
            <a:spLocks noGrp="1"/>
          </p:cNvSpPr>
          <p:nvPr>
            <p:ph type="sldNum" sz="quarter" idx="11"/>
          </p:nvPr>
        </p:nvSpPr>
        <p:spPr/>
        <p:txBody>
          <a:bodyPr/>
          <a:lstStyle>
            <a:lvl1pPr>
              <a:defRPr/>
            </a:lvl1pPr>
          </a:lstStyle>
          <a:p>
            <a:fld id="{26AC0818-F9DB-4318-A3CD-9BC5A2AC981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Presentation title –  dd month yyyy – Confidentiality: xxx</a:t>
            </a:r>
          </a:p>
        </p:txBody>
      </p:sp>
      <p:sp>
        <p:nvSpPr>
          <p:cNvPr id="6" name="Slide Number Placeholder 5"/>
          <p:cNvSpPr>
            <a:spLocks noGrp="1"/>
          </p:cNvSpPr>
          <p:nvPr>
            <p:ph type="sldNum" sz="quarter" idx="11"/>
          </p:nvPr>
        </p:nvSpPr>
        <p:spPr/>
        <p:txBody>
          <a:bodyPr/>
          <a:lstStyle>
            <a:lvl1pPr>
              <a:defRPr/>
            </a:lvl1pPr>
          </a:lstStyle>
          <a:p>
            <a:fld id="{DEA809C2-BB9C-439B-8868-5267FB9C9A4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838200" y="1831975"/>
            <a:ext cx="7620000" cy="4340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58" name="Rectangle 34"/>
          <p:cNvSpPr>
            <a:spLocks noGrp="1" noChangeArrowheads="1"/>
          </p:cNvSpPr>
          <p:nvPr>
            <p:ph type="title"/>
          </p:nvPr>
        </p:nvSpPr>
        <p:spPr bwMode="auto">
          <a:xfrm>
            <a:off x="838200" y="533400"/>
            <a:ext cx="7620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60" name="Rectangle 36"/>
          <p:cNvSpPr>
            <a:spLocks noGrp="1" noChangeArrowheads="1"/>
          </p:cNvSpPr>
          <p:nvPr>
            <p:ph type="ftr" sz="quarter" idx="3"/>
          </p:nvPr>
        </p:nvSpPr>
        <p:spPr bwMode="auto">
          <a:xfrm>
            <a:off x="838200" y="6403975"/>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00"/>
            </a:lvl1pPr>
          </a:lstStyle>
          <a:p>
            <a:r>
              <a:rPr lang="en-GB"/>
              <a:t>Presentation title –  dd month yyyy – Confidentiality: xxx</a:t>
            </a:r>
          </a:p>
        </p:txBody>
      </p:sp>
      <p:sp>
        <p:nvSpPr>
          <p:cNvPr id="1061" name="Rectangle 37"/>
          <p:cNvSpPr>
            <a:spLocks noGrp="1" noChangeArrowheads="1"/>
          </p:cNvSpPr>
          <p:nvPr>
            <p:ph type="sldNum" sz="quarter" idx="4"/>
          </p:nvPr>
        </p:nvSpPr>
        <p:spPr bwMode="auto">
          <a:xfrm>
            <a:off x="8153400" y="6403975"/>
            <a:ext cx="7620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fld id="{4E2A285D-50BD-4E65-BF1A-33A8EEF58C3D}" type="slidenum">
              <a:rPr lang="en-GB"/>
              <a:pPr/>
              <a:t>‹#›</a:t>
            </a:fld>
            <a:endParaRPr lang="en-GB"/>
          </a:p>
        </p:txBody>
      </p:sp>
      <p:grpSp>
        <p:nvGrpSpPr>
          <p:cNvPr id="1067" name="Group 43"/>
          <p:cNvGrpSpPr>
            <a:grpSpLocks/>
          </p:cNvGrpSpPr>
          <p:nvPr/>
        </p:nvGrpSpPr>
        <p:grpSpPr bwMode="auto">
          <a:xfrm>
            <a:off x="-3175" y="0"/>
            <a:ext cx="139700" cy="1828800"/>
            <a:chOff x="-2" y="2478"/>
            <a:chExt cx="653" cy="1152"/>
          </a:xfrm>
        </p:grpSpPr>
        <p:sp>
          <p:nvSpPr>
            <p:cNvPr id="1068" name="Rectangle 44"/>
            <p:cNvSpPr>
              <a:spLocks noChangeArrowheads="1"/>
            </p:cNvSpPr>
            <p:nvPr/>
          </p:nvSpPr>
          <p:spPr bwMode="auto">
            <a:xfrm>
              <a:off x="-2" y="2478"/>
              <a:ext cx="653" cy="89"/>
            </a:xfrm>
            <a:prstGeom prst="rect">
              <a:avLst/>
            </a:prstGeom>
            <a:solidFill>
              <a:srgbClr val="A1D9D2"/>
            </a:solidFill>
            <a:ln w="9525" algn="ctr">
              <a:noFill/>
              <a:miter lim="800000"/>
              <a:headEnd/>
              <a:tailEnd/>
            </a:ln>
            <a:effectLst/>
          </p:spPr>
          <p:txBody>
            <a:bodyPr anchor="b"/>
            <a:lstStyle/>
            <a:p>
              <a:endParaRPr lang="en-GB"/>
            </a:p>
          </p:txBody>
        </p:sp>
        <p:sp>
          <p:nvSpPr>
            <p:cNvPr id="1069" name="Rectangle 45"/>
            <p:cNvSpPr>
              <a:spLocks noChangeArrowheads="1"/>
            </p:cNvSpPr>
            <p:nvPr/>
          </p:nvSpPr>
          <p:spPr bwMode="auto">
            <a:xfrm>
              <a:off x="-2" y="2744"/>
              <a:ext cx="653" cy="88"/>
            </a:xfrm>
            <a:prstGeom prst="rect">
              <a:avLst/>
            </a:prstGeom>
            <a:solidFill>
              <a:srgbClr val="9AABA9"/>
            </a:solidFill>
            <a:ln w="9525" algn="ctr">
              <a:noFill/>
              <a:miter lim="800000"/>
              <a:headEnd/>
              <a:tailEnd/>
            </a:ln>
            <a:effectLst/>
          </p:spPr>
          <p:txBody>
            <a:bodyPr anchor="b"/>
            <a:lstStyle/>
            <a:p>
              <a:endParaRPr lang="en-GB"/>
            </a:p>
          </p:txBody>
        </p:sp>
        <p:sp>
          <p:nvSpPr>
            <p:cNvPr id="1070" name="Rectangle 46"/>
            <p:cNvSpPr>
              <a:spLocks noChangeArrowheads="1"/>
            </p:cNvSpPr>
            <p:nvPr/>
          </p:nvSpPr>
          <p:spPr bwMode="auto">
            <a:xfrm>
              <a:off x="-2" y="2567"/>
              <a:ext cx="653" cy="88"/>
            </a:xfrm>
            <a:prstGeom prst="rect">
              <a:avLst/>
            </a:prstGeom>
            <a:solidFill>
              <a:srgbClr val="FBBE97"/>
            </a:solidFill>
            <a:ln w="9525" algn="ctr">
              <a:noFill/>
              <a:miter lim="800000"/>
              <a:headEnd/>
              <a:tailEnd/>
            </a:ln>
            <a:effectLst/>
          </p:spPr>
          <p:txBody>
            <a:bodyPr anchor="b"/>
            <a:lstStyle/>
            <a:p>
              <a:endParaRPr lang="en-GB"/>
            </a:p>
          </p:txBody>
        </p:sp>
        <p:sp>
          <p:nvSpPr>
            <p:cNvPr id="1071" name="Rectangle 47"/>
            <p:cNvSpPr>
              <a:spLocks noChangeArrowheads="1"/>
            </p:cNvSpPr>
            <p:nvPr/>
          </p:nvSpPr>
          <p:spPr bwMode="auto">
            <a:xfrm>
              <a:off x="-2" y="2832"/>
              <a:ext cx="653" cy="89"/>
            </a:xfrm>
            <a:prstGeom prst="rect">
              <a:avLst/>
            </a:prstGeom>
            <a:solidFill>
              <a:srgbClr val="FFFFFF"/>
            </a:solidFill>
            <a:ln w="9525" algn="ctr">
              <a:noFill/>
              <a:miter lim="800000"/>
              <a:headEnd/>
              <a:tailEnd/>
            </a:ln>
            <a:effectLst/>
          </p:spPr>
          <p:txBody>
            <a:bodyPr anchor="b"/>
            <a:lstStyle/>
            <a:p>
              <a:endParaRPr lang="en-GB"/>
            </a:p>
          </p:txBody>
        </p:sp>
        <p:sp>
          <p:nvSpPr>
            <p:cNvPr id="1072" name="Rectangle 48"/>
            <p:cNvSpPr>
              <a:spLocks noChangeArrowheads="1"/>
            </p:cNvSpPr>
            <p:nvPr/>
          </p:nvSpPr>
          <p:spPr bwMode="auto">
            <a:xfrm>
              <a:off x="-2" y="2921"/>
              <a:ext cx="653" cy="89"/>
            </a:xfrm>
            <a:prstGeom prst="rect">
              <a:avLst/>
            </a:prstGeom>
            <a:solidFill>
              <a:srgbClr val="003478"/>
            </a:solidFill>
            <a:ln w="9525" algn="ctr">
              <a:noFill/>
              <a:miter lim="800000"/>
              <a:headEnd/>
              <a:tailEnd/>
            </a:ln>
            <a:effectLst/>
          </p:spPr>
          <p:txBody>
            <a:bodyPr anchor="b"/>
            <a:lstStyle/>
            <a:p>
              <a:endParaRPr lang="en-GB"/>
            </a:p>
          </p:txBody>
        </p:sp>
        <p:sp>
          <p:nvSpPr>
            <p:cNvPr id="1073" name="Rectangle 49"/>
            <p:cNvSpPr>
              <a:spLocks noChangeArrowheads="1"/>
            </p:cNvSpPr>
            <p:nvPr/>
          </p:nvSpPr>
          <p:spPr bwMode="auto">
            <a:xfrm>
              <a:off x="-2" y="3010"/>
              <a:ext cx="653" cy="88"/>
            </a:xfrm>
            <a:prstGeom prst="rect">
              <a:avLst/>
            </a:prstGeom>
            <a:solidFill>
              <a:srgbClr val="BEBB45"/>
            </a:solidFill>
            <a:ln w="9525" algn="ctr">
              <a:noFill/>
              <a:miter lim="800000"/>
              <a:headEnd/>
              <a:tailEnd/>
            </a:ln>
            <a:effectLst/>
          </p:spPr>
          <p:txBody>
            <a:bodyPr anchor="b"/>
            <a:lstStyle/>
            <a:p>
              <a:endParaRPr lang="en-GB"/>
            </a:p>
          </p:txBody>
        </p:sp>
        <p:sp>
          <p:nvSpPr>
            <p:cNvPr id="1074" name="Rectangle 50"/>
            <p:cNvSpPr>
              <a:spLocks noChangeArrowheads="1"/>
            </p:cNvSpPr>
            <p:nvPr/>
          </p:nvSpPr>
          <p:spPr bwMode="auto">
            <a:xfrm>
              <a:off x="-2" y="3098"/>
              <a:ext cx="653" cy="89"/>
            </a:xfrm>
            <a:prstGeom prst="rect">
              <a:avLst/>
            </a:prstGeom>
            <a:solidFill>
              <a:srgbClr val="FFFFFF"/>
            </a:solidFill>
            <a:ln w="9525" algn="ctr">
              <a:noFill/>
              <a:miter lim="800000"/>
              <a:headEnd/>
              <a:tailEnd/>
            </a:ln>
            <a:effectLst/>
          </p:spPr>
          <p:txBody>
            <a:bodyPr anchor="b"/>
            <a:lstStyle/>
            <a:p>
              <a:endParaRPr lang="en-GB"/>
            </a:p>
          </p:txBody>
        </p:sp>
        <p:sp>
          <p:nvSpPr>
            <p:cNvPr id="1075" name="Rectangle 51"/>
            <p:cNvSpPr>
              <a:spLocks noChangeArrowheads="1"/>
            </p:cNvSpPr>
            <p:nvPr/>
          </p:nvSpPr>
          <p:spPr bwMode="auto">
            <a:xfrm>
              <a:off x="-2" y="3187"/>
              <a:ext cx="653" cy="89"/>
            </a:xfrm>
            <a:prstGeom prst="rect">
              <a:avLst/>
            </a:prstGeom>
            <a:solidFill>
              <a:srgbClr val="693695"/>
            </a:solidFill>
            <a:ln w="9525" algn="ctr">
              <a:noFill/>
              <a:miter lim="800000"/>
              <a:headEnd/>
              <a:tailEnd/>
            </a:ln>
            <a:effectLst/>
          </p:spPr>
          <p:txBody>
            <a:bodyPr anchor="b"/>
            <a:lstStyle/>
            <a:p>
              <a:endParaRPr lang="en-GB"/>
            </a:p>
          </p:txBody>
        </p:sp>
        <p:sp>
          <p:nvSpPr>
            <p:cNvPr id="1076" name="Rectangle 52"/>
            <p:cNvSpPr>
              <a:spLocks noChangeArrowheads="1"/>
            </p:cNvSpPr>
            <p:nvPr/>
          </p:nvSpPr>
          <p:spPr bwMode="auto">
            <a:xfrm>
              <a:off x="-2" y="3364"/>
              <a:ext cx="653" cy="89"/>
            </a:xfrm>
            <a:prstGeom prst="rect">
              <a:avLst/>
            </a:prstGeom>
            <a:solidFill>
              <a:srgbClr val="ACD9F4"/>
            </a:solidFill>
            <a:ln w="9525" algn="ctr">
              <a:noFill/>
              <a:miter lim="800000"/>
              <a:headEnd/>
              <a:tailEnd/>
            </a:ln>
            <a:effectLst/>
          </p:spPr>
          <p:txBody>
            <a:bodyPr anchor="b"/>
            <a:lstStyle/>
            <a:p>
              <a:endParaRPr lang="en-GB"/>
            </a:p>
          </p:txBody>
        </p:sp>
        <p:sp>
          <p:nvSpPr>
            <p:cNvPr id="1077" name="Rectangle 53"/>
            <p:cNvSpPr>
              <a:spLocks noChangeArrowheads="1"/>
            </p:cNvSpPr>
            <p:nvPr/>
          </p:nvSpPr>
          <p:spPr bwMode="auto">
            <a:xfrm>
              <a:off x="-2" y="3541"/>
              <a:ext cx="653" cy="89"/>
            </a:xfrm>
            <a:prstGeom prst="rect">
              <a:avLst/>
            </a:prstGeom>
            <a:solidFill>
              <a:srgbClr val="988980"/>
            </a:solidFill>
            <a:ln w="28575" algn="ctr">
              <a:noFill/>
              <a:miter lim="800000"/>
              <a:headEnd/>
              <a:tailEnd/>
            </a:ln>
            <a:effectLst/>
          </p:spPr>
          <p:txBody>
            <a:bodyPr wrap="none" anchor="ctr"/>
            <a:lstStyle/>
            <a:p>
              <a:endParaRPr lang="en-GB"/>
            </a:p>
          </p:txBody>
        </p:sp>
        <p:sp>
          <p:nvSpPr>
            <p:cNvPr id="1078" name="Rectangle 54"/>
            <p:cNvSpPr>
              <a:spLocks noChangeArrowheads="1"/>
            </p:cNvSpPr>
            <p:nvPr/>
          </p:nvSpPr>
          <p:spPr bwMode="auto">
            <a:xfrm>
              <a:off x="-2" y="3276"/>
              <a:ext cx="653" cy="88"/>
            </a:xfrm>
            <a:prstGeom prst="rect">
              <a:avLst/>
            </a:prstGeom>
            <a:solidFill>
              <a:srgbClr val="000000"/>
            </a:solidFill>
            <a:ln w="9525" algn="ctr">
              <a:noFill/>
              <a:miter lim="800000"/>
              <a:headEnd/>
              <a:tailEnd/>
            </a:ln>
            <a:effectLst/>
          </p:spPr>
          <p:txBody>
            <a:bodyPr anchor="b"/>
            <a:lstStyle/>
            <a:p>
              <a:endParaRPr lang="en-GB"/>
            </a:p>
          </p:txBody>
        </p:sp>
        <p:sp>
          <p:nvSpPr>
            <p:cNvPr id="1079" name="Rectangle 55"/>
            <p:cNvSpPr>
              <a:spLocks noChangeArrowheads="1"/>
            </p:cNvSpPr>
            <p:nvPr/>
          </p:nvSpPr>
          <p:spPr bwMode="auto">
            <a:xfrm>
              <a:off x="-2" y="3453"/>
              <a:ext cx="653" cy="88"/>
            </a:xfrm>
            <a:prstGeom prst="rect">
              <a:avLst/>
            </a:prstGeom>
            <a:solidFill>
              <a:srgbClr val="BEBB45"/>
            </a:solidFill>
            <a:ln w="9525" algn="ctr">
              <a:noFill/>
              <a:miter lim="800000"/>
              <a:headEnd/>
              <a:tailEnd/>
            </a:ln>
            <a:effectLst/>
          </p:spPr>
          <p:txBody>
            <a:bodyPr anchor="b"/>
            <a:lstStyle/>
            <a:p>
              <a:endParaRPr lang="en-GB"/>
            </a:p>
          </p:txBody>
        </p:sp>
        <p:sp>
          <p:nvSpPr>
            <p:cNvPr id="1080" name="Rectangle 56"/>
            <p:cNvSpPr>
              <a:spLocks noChangeArrowheads="1"/>
            </p:cNvSpPr>
            <p:nvPr/>
          </p:nvSpPr>
          <p:spPr bwMode="auto">
            <a:xfrm>
              <a:off x="-2" y="2655"/>
              <a:ext cx="653" cy="89"/>
            </a:xfrm>
            <a:prstGeom prst="rect">
              <a:avLst/>
            </a:prstGeom>
            <a:solidFill>
              <a:srgbClr val="F26522"/>
            </a:solidFill>
            <a:ln w="9525" algn="ctr">
              <a:noFill/>
              <a:miter lim="800000"/>
              <a:headEnd/>
              <a:tailEnd/>
            </a:ln>
            <a:effectLst/>
          </p:spPr>
          <p:txBody>
            <a:bodyPr anchor="b"/>
            <a:lstStyle/>
            <a:p>
              <a:endParaRPr lang="en-GB"/>
            </a:p>
          </p:txBody>
        </p:sp>
      </p:grpSp>
      <p:pic>
        <p:nvPicPr>
          <p:cNvPr id="1081" name="Picture 57" descr="SWIFT_Logo_color"/>
          <p:cNvPicPr>
            <a:picLocks noChangeAspect="1" noChangeArrowheads="1"/>
          </p:cNvPicPr>
          <p:nvPr/>
        </p:nvPicPr>
        <p:blipFill>
          <a:blip r:embed="rId14" cstate="print"/>
          <a:srcRect/>
          <a:stretch>
            <a:fillRect/>
          </a:stretch>
        </p:blipFill>
        <p:spPr bwMode="auto">
          <a:xfrm>
            <a:off x="593725" y="6386513"/>
            <a:ext cx="252413"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231775" indent="-231775" algn="l" rtl="0" eaLnBrk="1" fontAlgn="base" hangingPunct="1">
        <a:spcBef>
          <a:spcPct val="20000"/>
        </a:spcBef>
        <a:spcAft>
          <a:spcPct val="0"/>
        </a:spcAft>
        <a:buChar char="•"/>
        <a:defRPr sz="2000">
          <a:solidFill>
            <a:srgbClr val="000000"/>
          </a:solidFill>
          <a:latin typeface="+mn-lt"/>
          <a:ea typeface="+mn-ea"/>
          <a:cs typeface="+mn-cs"/>
        </a:defRPr>
      </a:lvl1pPr>
      <a:lvl2pPr marL="446088" indent="-212725" algn="l" rtl="0" eaLnBrk="1" fontAlgn="base" hangingPunct="1">
        <a:spcBef>
          <a:spcPct val="20000"/>
        </a:spcBef>
        <a:spcAft>
          <a:spcPct val="0"/>
        </a:spcAft>
        <a:buChar char="–"/>
        <a:defRPr sz="2000">
          <a:solidFill>
            <a:srgbClr val="000000"/>
          </a:solidFill>
          <a:latin typeface="+mn-lt"/>
        </a:defRPr>
      </a:lvl2pPr>
      <a:lvl3pPr marL="630238" indent="-182563" algn="l" rtl="0" eaLnBrk="1" fontAlgn="base" hangingPunct="1">
        <a:spcBef>
          <a:spcPct val="20000"/>
        </a:spcBef>
        <a:spcAft>
          <a:spcPct val="0"/>
        </a:spcAft>
        <a:buChar char="•"/>
        <a:defRPr sz="1600">
          <a:solidFill>
            <a:srgbClr val="000000"/>
          </a:solidFill>
          <a:latin typeface="+mn-lt"/>
        </a:defRPr>
      </a:lvl3pPr>
      <a:lvl4pPr marL="1027113" indent="-228600" algn="l" rtl="0" eaLnBrk="1" fontAlgn="base" hangingPunct="1">
        <a:spcBef>
          <a:spcPct val="20000"/>
        </a:spcBef>
        <a:spcAft>
          <a:spcPct val="0"/>
        </a:spcAft>
        <a:buChar char="–"/>
        <a:defRPr sz="1600">
          <a:solidFill>
            <a:srgbClr val="000000"/>
          </a:solidFill>
          <a:latin typeface="+mn-lt"/>
        </a:defRPr>
      </a:lvl4pPr>
      <a:lvl5pPr marL="1257300" indent="-228600" algn="l" rtl="0" eaLnBrk="1" fontAlgn="base" hangingPunct="1">
        <a:spcBef>
          <a:spcPct val="20000"/>
        </a:spcBef>
        <a:spcAft>
          <a:spcPct val="0"/>
        </a:spcAft>
        <a:buChar char="–"/>
        <a:defRPr sz="1600">
          <a:solidFill>
            <a:srgbClr val="000000"/>
          </a:solidFill>
          <a:latin typeface="+mn-lt"/>
        </a:defRPr>
      </a:lvl5pPr>
      <a:lvl6pPr marL="1714500" indent="-228600" algn="l" rtl="0" eaLnBrk="1" fontAlgn="base" hangingPunct="1">
        <a:spcBef>
          <a:spcPct val="20000"/>
        </a:spcBef>
        <a:spcAft>
          <a:spcPct val="0"/>
        </a:spcAft>
        <a:buChar char="–"/>
        <a:defRPr sz="1600">
          <a:solidFill>
            <a:srgbClr val="000000"/>
          </a:solidFill>
          <a:latin typeface="+mn-lt"/>
        </a:defRPr>
      </a:lvl6pPr>
      <a:lvl7pPr marL="2171700" indent="-228600" algn="l" rtl="0" eaLnBrk="1" fontAlgn="base" hangingPunct="1">
        <a:spcBef>
          <a:spcPct val="20000"/>
        </a:spcBef>
        <a:spcAft>
          <a:spcPct val="0"/>
        </a:spcAft>
        <a:buChar char="–"/>
        <a:defRPr sz="1600">
          <a:solidFill>
            <a:srgbClr val="000000"/>
          </a:solidFill>
          <a:latin typeface="+mn-lt"/>
        </a:defRPr>
      </a:lvl7pPr>
      <a:lvl8pPr marL="2628900" indent="-228600" algn="l" rtl="0" eaLnBrk="1" fontAlgn="base" hangingPunct="1">
        <a:spcBef>
          <a:spcPct val="20000"/>
        </a:spcBef>
        <a:spcAft>
          <a:spcPct val="0"/>
        </a:spcAft>
        <a:buChar char="–"/>
        <a:defRPr sz="1600">
          <a:solidFill>
            <a:srgbClr val="000000"/>
          </a:solidFill>
          <a:latin typeface="+mn-lt"/>
        </a:defRPr>
      </a:lvl8pPr>
      <a:lvl9pPr marL="3086100" indent="-228600" algn="l" rtl="0" eaLnBrk="1" fontAlgn="base" hangingPunct="1">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Times" pitchFamily="18" charset="0"/>
        </a:defRPr>
      </a:lvl2pPr>
      <a:lvl3pPr algn="l" rtl="0" fontAlgn="base">
        <a:spcBef>
          <a:spcPct val="0"/>
        </a:spcBef>
        <a:spcAft>
          <a:spcPct val="0"/>
        </a:spcAft>
        <a:defRPr sz="3200">
          <a:solidFill>
            <a:schemeClr val="tx2"/>
          </a:solidFill>
          <a:latin typeface="Times" pitchFamily="18" charset="0"/>
        </a:defRPr>
      </a:lvl3pPr>
      <a:lvl4pPr algn="l" rtl="0" fontAlgn="base">
        <a:spcBef>
          <a:spcPct val="0"/>
        </a:spcBef>
        <a:spcAft>
          <a:spcPct val="0"/>
        </a:spcAft>
        <a:defRPr sz="3200">
          <a:solidFill>
            <a:schemeClr val="tx2"/>
          </a:solidFill>
          <a:latin typeface="Times" pitchFamily="18" charset="0"/>
        </a:defRPr>
      </a:lvl4pPr>
      <a:lvl5pPr algn="l" rtl="0" fontAlgn="base">
        <a:spcBef>
          <a:spcPct val="0"/>
        </a:spcBef>
        <a:spcAft>
          <a:spcPct val="0"/>
        </a:spcAft>
        <a:defRPr sz="3200">
          <a:solidFill>
            <a:schemeClr val="tx2"/>
          </a:solidFill>
          <a:latin typeface="Times" pitchFamily="18" charset="0"/>
        </a:defRPr>
      </a:lvl5pPr>
      <a:lvl6pPr marL="457200" algn="l" rtl="0" fontAlgn="base">
        <a:spcBef>
          <a:spcPct val="0"/>
        </a:spcBef>
        <a:spcAft>
          <a:spcPct val="0"/>
        </a:spcAft>
        <a:defRPr sz="3200">
          <a:solidFill>
            <a:schemeClr val="tx2"/>
          </a:solidFill>
          <a:latin typeface="Times" pitchFamily="18" charset="0"/>
        </a:defRPr>
      </a:lvl6pPr>
      <a:lvl7pPr marL="914400" algn="l" rtl="0" fontAlgn="base">
        <a:spcBef>
          <a:spcPct val="0"/>
        </a:spcBef>
        <a:spcAft>
          <a:spcPct val="0"/>
        </a:spcAft>
        <a:defRPr sz="3200">
          <a:solidFill>
            <a:schemeClr val="tx2"/>
          </a:solidFill>
          <a:latin typeface="Times" pitchFamily="18" charset="0"/>
        </a:defRPr>
      </a:lvl7pPr>
      <a:lvl8pPr marL="1371600" algn="l" rtl="0" fontAlgn="base">
        <a:spcBef>
          <a:spcPct val="0"/>
        </a:spcBef>
        <a:spcAft>
          <a:spcPct val="0"/>
        </a:spcAft>
        <a:defRPr sz="3200">
          <a:solidFill>
            <a:schemeClr val="tx2"/>
          </a:solidFill>
          <a:latin typeface="Times" pitchFamily="18" charset="0"/>
        </a:defRPr>
      </a:lvl8pPr>
      <a:lvl9pPr marL="1828800" algn="l" rtl="0" fontAlgn="base">
        <a:spcBef>
          <a:spcPct val="0"/>
        </a:spcBef>
        <a:spcAft>
          <a:spcPct val="0"/>
        </a:spcAft>
        <a:defRPr sz="3200">
          <a:solidFill>
            <a:schemeClr val="tx2"/>
          </a:solidFill>
          <a:latin typeface="Times" pitchFamily="18" charset="0"/>
        </a:defRPr>
      </a:lvl9pPr>
    </p:titleStyle>
    <p:bodyStyle>
      <a:lvl1pPr marL="231775" indent="-231775" algn="l" rtl="0" fontAlgn="base">
        <a:spcBef>
          <a:spcPct val="20000"/>
        </a:spcBef>
        <a:spcAft>
          <a:spcPct val="0"/>
        </a:spcAft>
        <a:buChar char="•"/>
        <a:defRPr sz="2400">
          <a:solidFill>
            <a:srgbClr val="000000"/>
          </a:solidFill>
          <a:latin typeface="+mn-lt"/>
          <a:ea typeface="+mn-ea"/>
          <a:cs typeface="+mn-cs"/>
        </a:defRPr>
      </a:lvl1pPr>
      <a:lvl2pPr marL="446088" indent="-212725" algn="l" rtl="0" fontAlgn="base">
        <a:spcBef>
          <a:spcPct val="20000"/>
        </a:spcBef>
        <a:spcAft>
          <a:spcPct val="0"/>
        </a:spcAft>
        <a:buChar char="–"/>
        <a:defRPr sz="2400">
          <a:solidFill>
            <a:srgbClr val="000000"/>
          </a:solidFill>
          <a:latin typeface="+mn-lt"/>
        </a:defRPr>
      </a:lvl2pPr>
      <a:lvl3pPr marL="630238" indent="-182563" algn="l" rtl="0" fontAlgn="base">
        <a:spcBef>
          <a:spcPct val="20000"/>
        </a:spcBef>
        <a:spcAft>
          <a:spcPct val="0"/>
        </a:spcAft>
        <a:defRPr sz="2000">
          <a:solidFill>
            <a:srgbClr val="000000"/>
          </a:solidFill>
          <a:latin typeface="+mn-lt"/>
        </a:defRPr>
      </a:lvl3pPr>
      <a:lvl4pPr marL="1027113" indent="-228600" algn="l" rtl="0" fontAlgn="base">
        <a:spcBef>
          <a:spcPct val="20000"/>
        </a:spcBef>
        <a:spcAft>
          <a:spcPct val="0"/>
        </a:spcAft>
        <a:buChar char="–"/>
        <a:defRPr sz="2000">
          <a:solidFill>
            <a:srgbClr val="000000"/>
          </a:solidFill>
          <a:latin typeface="+mn-lt"/>
        </a:defRPr>
      </a:lvl4pPr>
      <a:lvl5pPr marL="1257300" indent="-228600" algn="l" rtl="0" fontAlgn="base">
        <a:spcBef>
          <a:spcPct val="20000"/>
        </a:spcBef>
        <a:spcAft>
          <a:spcPct val="0"/>
        </a:spcAft>
        <a:buChar char="»"/>
        <a:defRPr sz="2000">
          <a:solidFill>
            <a:srgbClr val="000000"/>
          </a:solidFill>
          <a:latin typeface="+mn-lt"/>
        </a:defRPr>
      </a:lvl5pPr>
      <a:lvl6pPr marL="1714500" indent="-228600" algn="l" rtl="0" fontAlgn="base">
        <a:spcBef>
          <a:spcPct val="20000"/>
        </a:spcBef>
        <a:spcAft>
          <a:spcPct val="0"/>
        </a:spcAft>
        <a:buChar char="»"/>
        <a:defRPr sz="2000">
          <a:solidFill>
            <a:srgbClr val="000000"/>
          </a:solidFill>
          <a:latin typeface="+mn-lt"/>
        </a:defRPr>
      </a:lvl6pPr>
      <a:lvl7pPr marL="2171700" indent="-228600" algn="l" rtl="0" fontAlgn="base">
        <a:spcBef>
          <a:spcPct val="20000"/>
        </a:spcBef>
        <a:spcAft>
          <a:spcPct val="0"/>
        </a:spcAft>
        <a:buChar char="»"/>
        <a:defRPr sz="2000">
          <a:solidFill>
            <a:srgbClr val="000000"/>
          </a:solidFill>
          <a:latin typeface="+mn-lt"/>
        </a:defRPr>
      </a:lvl7pPr>
      <a:lvl8pPr marL="2628900" indent="-228600" algn="l" rtl="0" fontAlgn="base">
        <a:spcBef>
          <a:spcPct val="20000"/>
        </a:spcBef>
        <a:spcAft>
          <a:spcPct val="0"/>
        </a:spcAft>
        <a:buChar char="»"/>
        <a:defRPr sz="2000">
          <a:solidFill>
            <a:srgbClr val="000000"/>
          </a:solidFill>
          <a:latin typeface="+mn-lt"/>
        </a:defRPr>
      </a:lvl8pPr>
      <a:lvl9pPr marL="30861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49.jpeg"/><Relationship Id="rId5" Type="http://schemas.openxmlformats.org/officeDocument/2006/relationships/image" Target="../media/image44.png"/><Relationship Id="rId10" Type="http://schemas.openxmlformats.org/officeDocument/2006/relationships/image" Target="../media/image48.emf"/><Relationship Id="rId4" Type="http://schemas.openxmlformats.org/officeDocument/2006/relationships/image" Target="../media/image43.png"/><Relationship Id="rId9"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swift.com/products/corporate_actions/additional_information" TargetMode="External"/><Relationship Id="rId3" Type="http://schemas.openxmlformats.org/officeDocument/2006/relationships/hyperlink" Target="http://xbrl.us/i2ibusinesscase" TargetMode="External"/><Relationship Id="rId7" Type="http://schemas.openxmlformats.org/officeDocument/2006/relationships/hyperlink" Target="http://www.issanet.org/pdf/ISSA_Issuer_Outreach_Final_20_Jan_2011.pdf" TargetMode="External"/><Relationship Id="rId2" Type="http://schemas.openxmlformats.org/officeDocument/2006/relationships/hyperlink" Target="http://xbrl.us/i2i" TargetMode="External"/><Relationship Id="rId1" Type="http://schemas.openxmlformats.org/officeDocument/2006/relationships/slideLayout" Target="../slideLayouts/slideLayout6.xml"/><Relationship Id="rId6" Type="http://schemas.openxmlformats.org/officeDocument/2006/relationships/hyperlink" Target="http://www.issanet.org/pdf/2010_ISSA_CA_WG_REPORT.pdf" TargetMode="External"/><Relationship Id="rId5" Type="http://schemas.openxmlformats.org/officeDocument/2006/relationships/hyperlink" Target="http://www.dtcc.com/leadership/issues/xbrl/index.php" TargetMode="External"/><Relationship Id="rId4" Type="http://schemas.openxmlformats.org/officeDocument/2006/relationships/hyperlink" Target="http://xbrl.us/publicreviews/Pages/2010corpactions.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23.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Title"/>
          <p:cNvSpPr>
            <a:spLocks noGrp="1" noChangeArrowheads="1"/>
          </p:cNvSpPr>
          <p:nvPr>
            <p:ph type="ctrTitle"/>
          </p:nvPr>
        </p:nvSpPr>
        <p:spPr>
          <a:xfrm>
            <a:off x="1835696" y="1988840"/>
            <a:ext cx="6768752" cy="811212"/>
          </a:xfrm>
        </p:spPr>
        <p:txBody>
          <a:bodyPr/>
          <a:lstStyle/>
          <a:p>
            <a:r>
              <a:rPr lang="en-GB" sz="4000" dirty="0">
                <a:solidFill>
                  <a:schemeClr val="tx2"/>
                </a:solidFill>
                <a:latin typeface="+mj-lt"/>
                <a:ea typeface="+mj-ea"/>
                <a:cs typeface="+mj-cs"/>
              </a:rPr>
              <a:t>Standards and market practice (including XBRL) – how far have we got and what’s next? </a:t>
            </a:r>
            <a:endParaRPr lang="en-GB" sz="4000" dirty="0"/>
          </a:p>
        </p:txBody>
      </p:sp>
      <p:sp>
        <p:nvSpPr>
          <p:cNvPr id="4124" name="ClientOrEvent"/>
          <p:cNvSpPr>
            <a:spLocks noGrp="1" noChangeArrowheads="1"/>
          </p:cNvSpPr>
          <p:nvPr>
            <p:ph type="subTitle" idx="1"/>
          </p:nvPr>
        </p:nvSpPr>
        <p:spPr>
          <a:xfrm>
            <a:off x="1828800" y="3822998"/>
            <a:ext cx="6400800" cy="1046162"/>
          </a:xfrm>
        </p:spPr>
        <p:txBody>
          <a:bodyPr/>
          <a:lstStyle/>
          <a:p>
            <a:r>
              <a:rPr lang="en-GB" dirty="0" err="1" smtClean="0"/>
              <a:t>CorpActions</a:t>
            </a:r>
            <a:r>
              <a:rPr lang="en-GB" dirty="0" smtClean="0"/>
              <a:t> 2011 </a:t>
            </a:r>
          </a:p>
          <a:p>
            <a:r>
              <a:rPr lang="en-GB" dirty="0" smtClean="0"/>
              <a:t>Glazier’s Hall - London</a:t>
            </a:r>
            <a:endParaRPr lang="en-GB" dirty="0"/>
          </a:p>
        </p:txBody>
      </p:sp>
      <p:sp>
        <p:nvSpPr>
          <p:cNvPr id="4129" name="SpeakerAndDate"/>
          <p:cNvSpPr txBox="1">
            <a:spLocks noChangeArrowheads="1"/>
          </p:cNvSpPr>
          <p:nvPr/>
        </p:nvSpPr>
        <p:spPr bwMode="auto">
          <a:xfrm>
            <a:off x="1835696" y="5013176"/>
            <a:ext cx="3733800" cy="763588"/>
          </a:xfrm>
          <a:prstGeom prst="rect">
            <a:avLst/>
          </a:prstGeom>
          <a:noFill/>
          <a:ln w="9525">
            <a:noFill/>
            <a:miter lim="800000"/>
            <a:headEnd/>
            <a:tailEnd/>
          </a:ln>
          <a:effectLst/>
        </p:spPr>
        <p:txBody>
          <a:bodyPr>
            <a:spAutoFit/>
          </a:bodyPr>
          <a:lstStyle/>
          <a:p>
            <a:pPr>
              <a:spcBef>
                <a:spcPct val="50000"/>
              </a:spcBef>
            </a:pPr>
            <a:r>
              <a:rPr lang="en-GB" sz="2000" dirty="0" smtClean="0"/>
              <a:t>Max Mansur</a:t>
            </a:r>
            <a:endParaRPr lang="en-GB" sz="2000" dirty="0"/>
          </a:p>
          <a:p>
            <a:pPr>
              <a:spcBef>
                <a:spcPct val="50000"/>
              </a:spcBef>
            </a:pPr>
            <a:r>
              <a:rPr lang="en-GB" sz="1600" dirty="0" smtClean="0"/>
              <a:t>5 July 2011</a:t>
            </a:r>
            <a:endParaRPr lang="en-GB" sz="1600" dirty="0"/>
          </a:p>
        </p:txBody>
      </p:sp>
      <p:sp>
        <p:nvSpPr>
          <p:cNvPr id="4130" name="Text Box 34"/>
          <p:cNvSpPr txBox="1">
            <a:spLocks noChangeArrowheads="1"/>
          </p:cNvSpPr>
          <p:nvPr/>
        </p:nvSpPr>
        <p:spPr bwMode="auto">
          <a:xfrm>
            <a:off x="838200" y="609600"/>
            <a:ext cx="78486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43913" cy="792162"/>
          </a:xfrm>
        </p:spPr>
        <p:txBody>
          <a:bodyPr/>
          <a:lstStyle/>
          <a:p>
            <a:r>
              <a:rPr lang="en-GB" sz="2400" dirty="0" smtClean="0"/>
              <a:t>Companies Incorporating XBRL (XBRL US)</a:t>
            </a:r>
            <a:endParaRPr lang="en-GB" sz="2400" dirty="0"/>
          </a:p>
        </p:txBody>
      </p:sp>
      <p:pic>
        <p:nvPicPr>
          <p:cNvPr id="1027" name="Picture 3"/>
          <p:cNvPicPr>
            <a:picLocks noChangeAspect="1" noChangeArrowheads="1"/>
          </p:cNvPicPr>
          <p:nvPr/>
        </p:nvPicPr>
        <p:blipFill>
          <a:blip r:embed="rId3" cstate="print"/>
          <a:srcRect l="784" t="7347" r="1995" b="3985"/>
          <a:stretch>
            <a:fillRect/>
          </a:stretch>
        </p:blipFill>
        <p:spPr bwMode="auto">
          <a:xfrm>
            <a:off x="228600" y="1143000"/>
            <a:ext cx="8669677" cy="4978072"/>
          </a:xfrm>
          <a:prstGeom prst="rect">
            <a:avLst/>
          </a:prstGeom>
          <a:noFill/>
          <a:ln w="9525">
            <a:noFill/>
            <a:miter lim="800000"/>
            <a:headEnd/>
            <a:tailEnd/>
          </a:ln>
        </p:spPr>
      </p:pic>
    </p:spTree>
    <p:extLst>
      <p:ext uri="{BB962C8B-B14F-4D97-AF65-F5344CB8AC3E}">
        <p14:creationId xmlns="" xmlns:p14="http://schemas.microsoft.com/office/powerpoint/2010/main" val="5554269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86836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1" dirty="0" smtClean="0">
                <a:solidFill>
                  <a:srgbClr val="365F91"/>
                </a:solidFill>
                <a:latin typeface="Cambria" pitchFamily="18" charset="0"/>
                <a:ea typeface="Times New Roman" pitchFamily="18" charset="0"/>
                <a:cs typeface="Times New Roman" pitchFamily="18" charset="0"/>
              </a:rPr>
              <a:t>Corporate Actions Taxonomy </a:t>
            </a:r>
            <a:r>
              <a:rPr lang="en-US" b="1" dirty="0" smtClean="0">
                <a:solidFill>
                  <a:srgbClr val="365F91"/>
                </a:solidFill>
                <a:latin typeface="Cambria" pitchFamily="18" charset="0"/>
                <a:ea typeface="Times New Roman" pitchFamily="18" charset="0"/>
                <a:cs typeface="Times New Roman" pitchFamily="18" charset="0"/>
              </a:rPr>
              <a:t>Structure</a:t>
            </a:r>
          </a:p>
        </p:txBody>
      </p:sp>
      <p:sp>
        <p:nvSpPr>
          <p:cNvPr id="5" name="Flowchart: Magnetic Disk 4"/>
          <p:cNvSpPr/>
          <p:nvPr/>
        </p:nvSpPr>
        <p:spPr>
          <a:xfrm>
            <a:off x="533400" y="1447800"/>
            <a:ext cx="3810000" cy="4724400"/>
          </a:xfrm>
          <a:prstGeom prst="flowChartMagneticDisk">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lowchart: Magnetic Disk 5"/>
          <p:cNvSpPr/>
          <p:nvPr/>
        </p:nvSpPr>
        <p:spPr>
          <a:xfrm>
            <a:off x="7162800" y="1600200"/>
            <a:ext cx="1524000" cy="914400"/>
          </a:xfrm>
          <a:prstGeom prst="flowChartMagneticDisk">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rgbClr val="FFC000"/>
                </a:solidFill>
              </a:rPr>
              <a:t>XBRL Corporate Actions Dictionary</a:t>
            </a:r>
            <a:endParaRPr lang="en-US" sz="1200" dirty="0">
              <a:solidFill>
                <a:srgbClr val="FFC000"/>
              </a:solidFill>
            </a:endParaRPr>
          </a:p>
        </p:txBody>
      </p:sp>
      <p:sp>
        <p:nvSpPr>
          <p:cNvPr id="7" name="Flowchart: Magnetic Disk 6"/>
          <p:cNvSpPr/>
          <p:nvPr/>
        </p:nvSpPr>
        <p:spPr>
          <a:xfrm>
            <a:off x="7162800" y="4953000"/>
            <a:ext cx="1600200" cy="1066800"/>
          </a:xfrm>
          <a:prstGeom prst="flowChartMagneticDisk">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rgbClr val="FFC000"/>
                </a:solidFill>
              </a:rPr>
              <a:t>Industry Accepted Event </a:t>
            </a:r>
            <a:r>
              <a:rPr lang="en-US" sz="1200" dirty="0" smtClean="0">
                <a:solidFill>
                  <a:srgbClr val="FFC000"/>
                </a:solidFill>
              </a:rPr>
              <a:t>Templates</a:t>
            </a:r>
            <a:endParaRPr lang="en-US" sz="1200" dirty="0">
              <a:solidFill>
                <a:srgbClr val="FFC000"/>
              </a:solidFill>
            </a:endParaRPr>
          </a:p>
        </p:txBody>
      </p:sp>
      <p:sp>
        <p:nvSpPr>
          <p:cNvPr id="9" name="Flowchart: Magnetic Disk 8"/>
          <p:cNvSpPr/>
          <p:nvPr/>
        </p:nvSpPr>
        <p:spPr>
          <a:xfrm>
            <a:off x="7162800" y="3200400"/>
            <a:ext cx="1524000" cy="1143000"/>
          </a:xfrm>
          <a:prstGeom prst="flowChartMagneticDisk">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FFC000"/>
                </a:solidFill>
              </a:rPr>
              <a:t>SWIFT 20022 Data Dictionary</a:t>
            </a:r>
          </a:p>
        </p:txBody>
      </p:sp>
      <p:pic>
        <p:nvPicPr>
          <p:cNvPr id="18438" name="Picture 2"/>
          <p:cNvPicPr>
            <a:picLocks noChangeAspect="1" noChangeArrowheads="1"/>
          </p:cNvPicPr>
          <p:nvPr/>
        </p:nvPicPr>
        <p:blipFill>
          <a:blip r:embed="rId3" cstate="print"/>
          <a:srcRect/>
          <a:stretch>
            <a:fillRect/>
          </a:stretch>
        </p:blipFill>
        <p:spPr bwMode="auto">
          <a:xfrm>
            <a:off x="4648200" y="3276600"/>
            <a:ext cx="2133600" cy="1295400"/>
          </a:xfrm>
          <a:prstGeom prst="rect">
            <a:avLst/>
          </a:prstGeom>
          <a:noFill/>
          <a:ln w="9525">
            <a:noFill/>
            <a:miter lim="800000"/>
            <a:headEnd/>
            <a:tailEnd/>
          </a:ln>
        </p:spPr>
      </p:pic>
      <p:grpSp>
        <p:nvGrpSpPr>
          <p:cNvPr id="2" name="Group 108"/>
          <p:cNvGrpSpPr>
            <a:grpSpLocks/>
          </p:cNvGrpSpPr>
          <p:nvPr/>
        </p:nvGrpSpPr>
        <p:grpSpPr bwMode="auto">
          <a:xfrm>
            <a:off x="685800" y="2971800"/>
            <a:ext cx="1600200" cy="2638425"/>
            <a:chOff x="2514600" y="3075801"/>
            <a:chExt cx="1600200" cy="2639199"/>
          </a:xfrm>
        </p:grpSpPr>
        <p:grpSp>
          <p:nvGrpSpPr>
            <p:cNvPr id="3" name="Group 36"/>
            <p:cNvGrpSpPr>
              <a:grpSpLocks/>
            </p:cNvGrpSpPr>
            <p:nvPr/>
          </p:nvGrpSpPr>
          <p:grpSpPr bwMode="auto">
            <a:xfrm>
              <a:off x="2590800" y="4191000"/>
              <a:ext cx="1143000" cy="609600"/>
              <a:chOff x="5257800" y="4191000"/>
              <a:chExt cx="1295400" cy="914400"/>
            </a:xfrm>
          </p:grpSpPr>
          <p:sp>
            <p:nvSpPr>
              <p:cNvPr id="33" name="Rectangle 32"/>
              <p:cNvSpPr/>
              <p:nvPr/>
            </p:nvSpPr>
            <p:spPr>
              <a:xfrm>
                <a:off x="5257800" y="4190329"/>
                <a:ext cx="1295400" cy="9146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5410730" y="4342774"/>
                <a:ext cx="456988" cy="3048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5410730" y="4723886"/>
                <a:ext cx="456988" cy="3048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5943283" y="4342774"/>
                <a:ext cx="456988" cy="3048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63"/>
            <p:cNvGrpSpPr>
              <a:grpSpLocks/>
            </p:cNvGrpSpPr>
            <p:nvPr/>
          </p:nvGrpSpPr>
          <p:grpSpPr bwMode="auto">
            <a:xfrm>
              <a:off x="2590800" y="3352800"/>
              <a:ext cx="1143000" cy="609600"/>
              <a:chOff x="5334000" y="4800600"/>
              <a:chExt cx="1066800" cy="609600"/>
            </a:xfrm>
          </p:grpSpPr>
          <p:sp>
            <p:nvSpPr>
              <p:cNvPr id="43" name="Rectangle 42"/>
              <p:cNvSpPr/>
              <p:nvPr/>
            </p:nvSpPr>
            <p:spPr>
              <a:xfrm>
                <a:off x="5334000" y="4799907"/>
                <a:ext cx="1066800" cy="6097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5771092" y="4858662"/>
                <a:ext cx="211878" cy="1286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5446607" y="5201663"/>
                <a:ext cx="211879" cy="1286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ectangle 52"/>
              <p:cNvSpPr/>
              <p:nvPr/>
            </p:nvSpPr>
            <p:spPr>
              <a:xfrm>
                <a:off x="5771092" y="5201663"/>
                <a:ext cx="213360" cy="1286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ectangle 53"/>
              <p:cNvSpPr/>
              <p:nvPr/>
            </p:nvSpPr>
            <p:spPr>
              <a:xfrm>
                <a:off x="6111875" y="5204839"/>
                <a:ext cx="213360" cy="1286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9" name="Elbow Connector 58"/>
              <p:cNvCxnSpPr>
                <a:stCxn id="44" idx="2"/>
                <a:endCxn id="53" idx="0"/>
              </p:cNvCxnSpPr>
              <p:nvPr/>
            </p:nvCxnSpPr>
            <p:spPr>
              <a:xfrm rot="16200000" flipH="1">
                <a:off x="5769843" y="5093734"/>
                <a:ext cx="214376" cy="148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4" idx="2"/>
                <a:endCxn id="52" idx="0"/>
              </p:cNvCxnSpPr>
              <p:nvPr/>
            </p:nvCxnSpPr>
            <p:spPr>
              <a:xfrm rot="5400000">
                <a:off x="5607600" y="4932973"/>
                <a:ext cx="214376" cy="32300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4" idx="2"/>
                <a:endCxn id="54" idx="0"/>
              </p:cNvCxnSpPr>
              <p:nvPr/>
            </p:nvCxnSpPr>
            <p:spPr>
              <a:xfrm rot="16200000" flipH="1">
                <a:off x="5938647" y="4924930"/>
                <a:ext cx="217552" cy="34226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484" name="TextBox 64"/>
            <p:cNvSpPr txBox="1">
              <a:spLocks noChangeArrowheads="1"/>
            </p:cNvSpPr>
            <p:nvPr/>
          </p:nvSpPr>
          <p:spPr bwMode="auto">
            <a:xfrm>
              <a:off x="2514600" y="3075801"/>
              <a:ext cx="1600200" cy="276999"/>
            </a:xfrm>
            <a:prstGeom prst="rect">
              <a:avLst/>
            </a:prstGeom>
            <a:noFill/>
            <a:ln w="9525">
              <a:noFill/>
              <a:miter lim="800000"/>
              <a:headEnd/>
              <a:tailEnd/>
            </a:ln>
          </p:spPr>
          <p:txBody>
            <a:bodyPr>
              <a:spAutoFit/>
            </a:bodyPr>
            <a:lstStyle/>
            <a:p>
              <a:r>
                <a:rPr lang="en-US" sz="1200">
                  <a:latin typeface="Calibri" pitchFamily="34" charset="0"/>
                </a:rPr>
                <a:t>Modeling</a:t>
              </a:r>
            </a:p>
          </p:txBody>
        </p:sp>
        <p:grpSp>
          <p:nvGrpSpPr>
            <p:cNvPr id="8" name="Group 89"/>
            <p:cNvGrpSpPr>
              <a:grpSpLocks/>
            </p:cNvGrpSpPr>
            <p:nvPr/>
          </p:nvGrpSpPr>
          <p:grpSpPr bwMode="auto">
            <a:xfrm>
              <a:off x="2590800" y="5029200"/>
              <a:ext cx="1143000" cy="685800"/>
              <a:chOff x="4953000" y="3810000"/>
              <a:chExt cx="1143000" cy="762000"/>
            </a:xfrm>
          </p:grpSpPr>
          <p:sp>
            <p:nvSpPr>
              <p:cNvPr id="72" name="Rectangle 71"/>
              <p:cNvSpPr/>
              <p:nvPr/>
            </p:nvSpPr>
            <p:spPr>
              <a:xfrm>
                <a:off x="4953000" y="3809777"/>
                <a:ext cx="1143000" cy="762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ectangle 72"/>
              <p:cNvSpPr/>
              <p:nvPr/>
            </p:nvSpPr>
            <p:spPr>
              <a:xfrm>
                <a:off x="5106988" y="3961516"/>
                <a:ext cx="227012" cy="128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5106988" y="4190888"/>
                <a:ext cx="227012" cy="128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a:off x="5640388" y="4062087"/>
                <a:ext cx="227012" cy="1288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5640388" y="4266758"/>
                <a:ext cx="227012" cy="1288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5640388" y="3885647"/>
                <a:ext cx="227012" cy="1288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3" name="Straight Arrow Connector 82"/>
              <p:cNvCxnSpPr>
                <a:stCxn id="73" idx="3"/>
                <a:endCxn id="81" idx="1"/>
              </p:cNvCxnSpPr>
              <p:nvPr/>
            </p:nvCxnSpPr>
            <p:spPr>
              <a:xfrm flipV="1">
                <a:off x="5334000" y="3950929"/>
                <a:ext cx="306388" cy="7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3" idx="3"/>
                <a:endCxn id="75" idx="1"/>
              </p:cNvCxnSpPr>
              <p:nvPr/>
            </p:nvCxnSpPr>
            <p:spPr>
              <a:xfrm>
                <a:off x="5334000" y="4026799"/>
                <a:ext cx="306388" cy="1005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4" idx="3"/>
                <a:endCxn id="80" idx="1"/>
              </p:cNvCxnSpPr>
              <p:nvPr/>
            </p:nvCxnSpPr>
            <p:spPr>
              <a:xfrm>
                <a:off x="5334000" y="4254407"/>
                <a:ext cx="306388" cy="77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4" idx="3"/>
                <a:endCxn id="75" idx="1"/>
              </p:cNvCxnSpPr>
              <p:nvPr/>
            </p:nvCxnSpPr>
            <p:spPr>
              <a:xfrm flipV="1">
                <a:off x="5334000" y="4127370"/>
                <a:ext cx="306388" cy="127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110"/>
          <p:cNvGrpSpPr>
            <a:grpSpLocks/>
          </p:cNvGrpSpPr>
          <p:nvPr/>
        </p:nvGrpSpPr>
        <p:grpSpPr bwMode="auto">
          <a:xfrm>
            <a:off x="2514600" y="3048000"/>
            <a:ext cx="1600200" cy="2438400"/>
            <a:chOff x="838200" y="3048000"/>
            <a:chExt cx="1600200" cy="2438400"/>
          </a:xfrm>
        </p:grpSpPr>
        <p:sp>
          <p:nvSpPr>
            <p:cNvPr id="18446" name="TextBox 31"/>
            <p:cNvSpPr txBox="1">
              <a:spLocks noChangeArrowheads="1"/>
            </p:cNvSpPr>
            <p:nvPr/>
          </p:nvSpPr>
          <p:spPr bwMode="auto">
            <a:xfrm>
              <a:off x="838200" y="3048000"/>
              <a:ext cx="1600200" cy="276999"/>
            </a:xfrm>
            <a:prstGeom prst="rect">
              <a:avLst/>
            </a:prstGeom>
            <a:noFill/>
            <a:ln w="9525">
              <a:noFill/>
              <a:miter lim="800000"/>
              <a:headEnd/>
              <a:tailEnd/>
            </a:ln>
          </p:spPr>
          <p:txBody>
            <a:bodyPr>
              <a:spAutoFit/>
            </a:bodyPr>
            <a:lstStyle/>
            <a:p>
              <a:r>
                <a:rPr lang="en-US" sz="1200">
                  <a:latin typeface="Calibri" pitchFamily="34" charset="0"/>
                </a:rPr>
                <a:t>Business Concepts</a:t>
              </a:r>
            </a:p>
          </p:txBody>
        </p:sp>
        <p:grpSp>
          <p:nvGrpSpPr>
            <p:cNvPr id="11" name="Group 109"/>
            <p:cNvGrpSpPr>
              <a:grpSpLocks/>
            </p:cNvGrpSpPr>
            <p:nvPr/>
          </p:nvGrpSpPr>
          <p:grpSpPr bwMode="auto">
            <a:xfrm>
              <a:off x="914400" y="3352800"/>
              <a:ext cx="1219203" cy="2133600"/>
              <a:chOff x="914400" y="3352800"/>
              <a:chExt cx="1219203" cy="2133600"/>
            </a:xfrm>
          </p:grpSpPr>
          <p:grpSp>
            <p:nvGrpSpPr>
              <p:cNvPr id="12" name="Group 90"/>
              <p:cNvGrpSpPr>
                <a:grpSpLocks/>
              </p:cNvGrpSpPr>
              <p:nvPr/>
            </p:nvGrpSpPr>
            <p:grpSpPr bwMode="auto">
              <a:xfrm>
                <a:off x="914400" y="3352800"/>
                <a:ext cx="1219203" cy="1066800"/>
                <a:chOff x="914400" y="3352800"/>
                <a:chExt cx="1219203" cy="1066800"/>
              </a:xfrm>
            </p:grpSpPr>
            <p:sp>
              <p:nvSpPr>
                <p:cNvPr id="15" name="Flowchart: Process 14"/>
                <p:cNvSpPr/>
                <p:nvPr/>
              </p:nvSpPr>
              <p:spPr>
                <a:xfrm>
                  <a:off x="914400" y="3352800"/>
                  <a:ext cx="12192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6" name="Flowchart: Process 15"/>
                <p:cNvSpPr/>
                <p:nvPr/>
              </p:nvSpPr>
              <p:spPr>
                <a:xfrm>
                  <a:off x="914400" y="3505200"/>
                  <a:ext cx="12192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7" name="Flowchart: Process 16"/>
                <p:cNvSpPr/>
                <p:nvPr/>
              </p:nvSpPr>
              <p:spPr>
                <a:xfrm>
                  <a:off x="914400" y="3657600"/>
                  <a:ext cx="12192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nvGrpSpPr>
                <p:cNvPr id="13" name="Group 28"/>
                <p:cNvGrpSpPr>
                  <a:grpSpLocks/>
                </p:cNvGrpSpPr>
                <p:nvPr/>
              </p:nvGrpSpPr>
              <p:grpSpPr bwMode="auto">
                <a:xfrm>
                  <a:off x="914400" y="3962400"/>
                  <a:ext cx="1219203" cy="152400"/>
                  <a:chOff x="5257800" y="4572000"/>
                  <a:chExt cx="1219203" cy="152400"/>
                </a:xfrm>
              </p:grpSpPr>
              <p:sp>
                <p:nvSpPr>
                  <p:cNvPr id="18" name="Flowchart: Process 17"/>
                  <p:cNvSpPr/>
                  <p:nvPr/>
                </p:nvSpPr>
                <p:spPr>
                  <a:xfrm>
                    <a:off x="5257800" y="4572000"/>
                    <a:ext cx="6096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21" name="Flowchart: Process 20"/>
                  <p:cNvSpPr/>
                  <p:nvPr/>
                </p:nvSpPr>
                <p:spPr>
                  <a:xfrm>
                    <a:off x="5867400" y="4572000"/>
                    <a:ext cx="6096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14" name="Group 30"/>
                <p:cNvGrpSpPr>
                  <a:grpSpLocks/>
                </p:cNvGrpSpPr>
                <p:nvPr/>
              </p:nvGrpSpPr>
              <p:grpSpPr bwMode="auto">
                <a:xfrm>
                  <a:off x="914400" y="4267200"/>
                  <a:ext cx="1219203" cy="152400"/>
                  <a:chOff x="5257800" y="4953000"/>
                  <a:chExt cx="1219203" cy="152400"/>
                </a:xfrm>
              </p:grpSpPr>
              <p:sp>
                <p:nvSpPr>
                  <p:cNvPr id="22" name="Flowchart: Process 21"/>
                  <p:cNvSpPr/>
                  <p:nvPr/>
                </p:nvSpPr>
                <p:spPr>
                  <a:xfrm>
                    <a:off x="5257800" y="4953000"/>
                    <a:ext cx="6096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23" name="Flowchart: Process 22"/>
                  <p:cNvSpPr/>
                  <p:nvPr/>
                </p:nvSpPr>
                <p:spPr>
                  <a:xfrm>
                    <a:off x="5867400" y="4953000"/>
                    <a:ext cx="6096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19" name="Group 29"/>
                <p:cNvGrpSpPr>
                  <a:grpSpLocks/>
                </p:cNvGrpSpPr>
                <p:nvPr/>
              </p:nvGrpSpPr>
              <p:grpSpPr bwMode="auto">
                <a:xfrm>
                  <a:off x="914400" y="4114800"/>
                  <a:ext cx="1219203" cy="152400"/>
                  <a:chOff x="5257800" y="5334000"/>
                  <a:chExt cx="1219203" cy="152400"/>
                </a:xfrm>
              </p:grpSpPr>
              <p:sp>
                <p:nvSpPr>
                  <p:cNvPr id="24" name="Flowchart: Process 23"/>
                  <p:cNvSpPr/>
                  <p:nvPr/>
                </p:nvSpPr>
                <p:spPr>
                  <a:xfrm>
                    <a:off x="5257800" y="5334000"/>
                    <a:ext cx="6096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25" name="Flowchart: Process 24"/>
                  <p:cNvSpPr/>
                  <p:nvPr/>
                </p:nvSpPr>
                <p:spPr>
                  <a:xfrm>
                    <a:off x="5867400" y="5334000"/>
                    <a:ext cx="6096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28" name="Group 27"/>
                <p:cNvGrpSpPr>
                  <a:grpSpLocks/>
                </p:cNvGrpSpPr>
                <p:nvPr/>
              </p:nvGrpSpPr>
              <p:grpSpPr bwMode="auto">
                <a:xfrm>
                  <a:off x="914400" y="3810000"/>
                  <a:ext cx="1219200" cy="152400"/>
                  <a:chOff x="5181600" y="4114800"/>
                  <a:chExt cx="1219200" cy="152400"/>
                </a:xfrm>
              </p:grpSpPr>
              <p:sp>
                <p:nvSpPr>
                  <p:cNvPr id="20" name="Flowchart: Process 19"/>
                  <p:cNvSpPr/>
                  <p:nvPr/>
                </p:nvSpPr>
                <p:spPr>
                  <a:xfrm>
                    <a:off x="5181600" y="4114800"/>
                    <a:ext cx="401638"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26" name="Flowchart: Process 25"/>
                  <p:cNvSpPr/>
                  <p:nvPr/>
                </p:nvSpPr>
                <p:spPr>
                  <a:xfrm>
                    <a:off x="5943600" y="4114800"/>
                    <a:ext cx="4572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27" name="Flowchart: Process 26"/>
                  <p:cNvSpPr/>
                  <p:nvPr/>
                </p:nvSpPr>
                <p:spPr>
                  <a:xfrm>
                    <a:off x="5562600" y="4114800"/>
                    <a:ext cx="401638"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grpSp>
            <p:nvGrpSpPr>
              <p:cNvPr id="29" name="Group 91"/>
              <p:cNvGrpSpPr>
                <a:grpSpLocks/>
              </p:cNvGrpSpPr>
              <p:nvPr/>
            </p:nvGrpSpPr>
            <p:grpSpPr bwMode="auto">
              <a:xfrm>
                <a:off x="914400" y="4419600"/>
                <a:ext cx="1219203" cy="1066800"/>
                <a:chOff x="914400" y="3352800"/>
                <a:chExt cx="1219203" cy="1066800"/>
              </a:xfrm>
            </p:grpSpPr>
            <p:sp>
              <p:nvSpPr>
                <p:cNvPr id="93" name="Flowchart: Process 92"/>
                <p:cNvSpPr/>
                <p:nvPr/>
              </p:nvSpPr>
              <p:spPr>
                <a:xfrm>
                  <a:off x="914400" y="3352800"/>
                  <a:ext cx="12192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94" name="Flowchart: Process 93"/>
                <p:cNvSpPr/>
                <p:nvPr/>
              </p:nvSpPr>
              <p:spPr>
                <a:xfrm>
                  <a:off x="914400" y="3505200"/>
                  <a:ext cx="12192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95" name="Flowchart: Process 94"/>
                <p:cNvSpPr/>
                <p:nvPr/>
              </p:nvSpPr>
              <p:spPr>
                <a:xfrm>
                  <a:off x="914400" y="3657600"/>
                  <a:ext cx="12192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nvGrpSpPr>
                <p:cNvPr id="30" name="Group 28"/>
                <p:cNvGrpSpPr>
                  <a:grpSpLocks/>
                </p:cNvGrpSpPr>
                <p:nvPr/>
              </p:nvGrpSpPr>
              <p:grpSpPr bwMode="auto">
                <a:xfrm>
                  <a:off x="914400" y="3962400"/>
                  <a:ext cx="1219203" cy="152400"/>
                  <a:chOff x="5257800" y="4572000"/>
                  <a:chExt cx="1219203" cy="152400"/>
                </a:xfrm>
              </p:grpSpPr>
              <p:sp>
                <p:nvSpPr>
                  <p:cNvPr id="107" name="Flowchart: Process 106"/>
                  <p:cNvSpPr/>
                  <p:nvPr/>
                </p:nvSpPr>
                <p:spPr>
                  <a:xfrm>
                    <a:off x="5257800" y="4572000"/>
                    <a:ext cx="6096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08" name="Flowchart: Process 107"/>
                  <p:cNvSpPr/>
                  <p:nvPr/>
                </p:nvSpPr>
                <p:spPr>
                  <a:xfrm>
                    <a:off x="5867400" y="4572000"/>
                    <a:ext cx="6096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31" name="Group 30"/>
                <p:cNvGrpSpPr>
                  <a:grpSpLocks/>
                </p:cNvGrpSpPr>
                <p:nvPr/>
              </p:nvGrpSpPr>
              <p:grpSpPr bwMode="auto">
                <a:xfrm>
                  <a:off x="914400" y="4267200"/>
                  <a:ext cx="1219203" cy="152400"/>
                  <a:chOff x="5257800" y="4953000"/>
                  <a:chExt cx="1219203" cy="152400"/>
                </a:xfrm>
              </p:grpSpPr>
              <p:sp>
                <p:nvSpPr>
                  <p:cNvPr id="105" name="Flowchart: Process 104"/>
                  <p:cNvSpPr/>
                  <p:nvPr/>
                </p:nvSpPr>
                <p:spPr>
                  <a:xfrm>
                    <a:off x="5257800" y="4953000"/>
                    <a:ext cx="609600"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06" name="Flowchart: Process 105"/>
                  <p:cNvSpPr/>
                  <p:nvPr/>
                </p:nvSpPr>
                <p:spPr>
                  <a:xfrm>
                    <a:off x="5867400" y="4953000"/>
                    <a:ext cx="6096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32" name="Group 29"/>
                <p:cNvGrpSpPr>
                  <a:grpSpLocks/>
                </p:cNvGrpSpPr>
                <p:nvPr/>
              </p:nvGrpSpPr>
              <p:grpSpPr bwMode="auto">
                <a:xfrm>
                  <a:off x="914400" y="4114800"/>
                  <a:ext cx="1219203" cy="152400"/>
                  <a:chOff x="5257800" y="5334000"/>
                  <a:chExt cx="1219203" cy="152400"/>
                </a:xfrm>
              </p:grpSpPr>
              <p:sp>
                <p:nvSpPr>
                  <p:cNvPr id="103" name="Flowchart: Process 102"/>
                  <p:cNvSpPr/>
                  <p:nvPr/>
                </p:nvSpPr>
                <p:spPr>
                  <a:xfrm>
                    <a:off x="5257800" y="5334000"/>
                    <a:ext cx="609600"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04" name="Flowchart: Process 103"/>
                  <p:cNvSpPr/>
                  <p:nvPr/>
                </p:nvSpPr>
                <p:spPr>
                  <a:xfrm>
                    <a:off x="5867400" y="5334000"/>
                    <a:ext cx="6096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nvGrpSpPr>
                <p:cNvPr id="37" name="Group 27"/>
                <p:cNvGrpSpPr>
                  <a:grpSpLocks/>
                </p:cNvGrpSpPr>
                <p:nvPr/>
              </p:nvGrpSpPr>
              <p:grpSpPr bwMode="auto">
                <a:xfrm>
                  <a:off x="914400" y="3810000"/>
                  <a:ext cx="1219200" cy="152400"/>
                  <a:chOff x="5181600" y="4114800"/>
                  <a:chExt cx="1219200" cy="152400"/>
                </a:xfrm>
              </p:grpSpPr>
              <p:sp>
                <p:nvSpPr>
                  <p:cNvPr id="100" name="Flowchart: Process 99"/>
                  <p:cNvSpPr/>
                  <p:nvPr/>
                </p:nvSpPr>
                <p:spPr>
                  <a:xfrm>
                    <a:off x="5181600" y="4114800"/>
                    <a:ext cx="401638" cy="152400"/>
                  </a:xfrm>
                  <a:prstGeom prst="flowChartProcess">
                    <a:avLst/>
                  </a:prstGeom>
                  <a:solidFill>
                    <a:srgbClr val="303C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01" name="Flowchart: Process 100"/>
                  <p:cNvSpPr/>
                  <p:nvPr/>
                </p:nvSpPr>
                <p:spPr>
                  <a:xfrm>
                    <a:off x="5943600" y="4114800"/>
                    <a:ext cx="457200" cy="152400"/>
                  </a:xfrm>
                  <a:prstGeom prst="flowChartProcess">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sp>
                <p:nvSpPr>
                  <p:cNvPr id="102" name="Flowchart: Process 101"/>
                  <p:cNvSpPr/>
                  <p:nvPr/>
                </p:nvSpPr>
                <p:spPr>
                  <a:xfrm>
                    <a:off x="5562600" y="4114800"/>
                    <a:ext cx="401638" cy="152400"/>
                  </a:xfrm>
                  <a:prstGeom prst="flowChartProcess">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C000"/>
                      </a:solidFill>
                    </a:endParaRPr>
                  </a:p>
                </p:txBody>
              </p:sp>
            </p:grpSp>
          </p:grpSp>
        </p:grpSp>
      </p:grpSp>
      <p:cxnSp>
        <p:nvCxnSpPr>
          <p:cNvPr id="113" name="Straight Arrow Connector 112"/>
          <p:cNvCxnSpPr/>
          <p:nvPr/>
        </p:nvCxnSpPr>
        <p:spPr>
          <a:xfrm rot="5400000">
            <a:off x="6324600" y="2438400"/>
            <a:ext cx="990600"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0800000" flipV="1">
            <a:off x="6858000" y="3810000"/>
            <a:ext cx="228600" cy="7620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6200000" flipV="1">
            <a:off x="6438900" y="4838700"/>
            <a:ext cx="838200" cy="45720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121" name="Right Arrow 120"/>
          <p:cNvSpPr/>
          <p:nvPr/>
        </p:nvSpPr>
        <p:spPr>
          <a:xfrm rot="10800000">
            <a:off x="3886200" y="3733800"/>
            <a:ext cx="685800" cy="4572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ectangle 129"/>
          <p:cNvSpPr/>
          <p:nvPr/>
        </p:nvSpPr>
        <p:spPr>
          <a:xfrm>
            <a:off x="1371600" y="1828800"/>
            <a:ext cx="2286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663300"/>
                </a:solidFill>
              </a:rPr>
              <a:t>XBRL Corporate Action Taxonomy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SMPG’s EIG to drive the template</a:t>
            </a:r>
            <a:endParaRPr lang="en-GB" dirty="0"/>
          </a:p>
        </p:txBody>
      </p:sp>
      <p:sp>
        <p:nvSpPr>
          <p:cNvPr id="2" name="Footer Placeholder 1"/>
          <p:cNvSpPr>
            <a:spLocks noGrp="1"/>
          </p:cNvSpPr>
          <p:nvPr>
            <p:ph type="ftr" sz="quarter" idx="10"/>
          </p:nvPr>
        </p:nvSpPr>
        <p:spPr/>
        <p:txBody>
          <a:bodyPr/>
          <a:lstStyle/>
          <a:p>
            <a:r>
              <a:rPr lang="en-GB" smtClean="0"/>
              <a:t>Presentation title –  dd month yyyy – Confidentiality: xxx</a:t>
            </a:r>
            <a:endParaRPr lang="en-GB"/>
          </a:p>
        </p:txBody>
      </p:sp>
      <p:sp>
        <p:nvSpPr>
          <p:cNvPr id="3" name="Slide Number Placeholder 2"/>
          <p:cNvSpPr>
            <a:spLocks noGrp="1"/>
          </p:cNvSpPr>
          <p:nvPr>
            <p:ph type="sldNum" sz="quarter" idx="11"/>
          </p:nvPr>
        </p:nvSpPr>
        <p:spPr/>
        <p:txBody>
          <a:bodyPr/>
          <a:lstStyle/>
          <a:p>
            <a:fld id="{C3787817-1CF2-4523-A9E1-7729B30A4968}" type="slidenum">
              <a:rPr lang="en-GB" smtClean="0"/>
              <a:pPr/>
              <a:t>12</a:t>
            </a:fld>
            <a:endParaRPr lang="en-GB"/>
          </a:p>
        </p:txBody>
      </p:sp>
      <p:graphicFrame>
        <p:nvGraphicFramePr>
          <p:cNvPr id="4" name="Table 3"/>
          <p:cNvGraphicFramePr>
            <a:graphicFrameLocks noGrp="1"/>
          </p:cNvGraphicFramePr>
          <p:nvPr/>
        </p:nvGraphicFramePr>
        <p:xfrm>
          <a:off x="395536" y="1268758"/>
          <a:ext cx="8496945" cy="5009026"/>
        </p:xfrm>
        <a:graphic>
          <a:graphicData uri="http://schemas.openxmlformats.org/drawingml/2006/table">
            <a:tbl>
              <a:tblPr/>
              <a:tblGrid>
                <a:gridCol w="777730"/>
                <a:gridCol w="950462"/>
                <a:gridCol w="432048"/>
                <a:gridCol w="475961"/>
                <a:gridCol w="898934"/>
                <a:gridCol w="898934"/>
                <a:gridCol w="537845"/>
                <a:gridCol w="565621"/>
                <a:gridCol w="655153"/>
                <a:gridCol w="607394"/>
                <a:gridCol w="696926"/>
                <a:gridCol w="515120"/>
                <a:gridCol w="484817"/>
              </a:tblGrid>
              <a:tr h="418294">
                <a:tc gridSpan="2">
                  <a:txBody>
                    <a:bodyPr/>
                    <a:lstStyle/>
                    <a:p>
                      <a:pPr algn="l" fontAlgn="ctr"/>
                      <a:r>
                        <a:rPr lang="en-GB" sz="1000" b="1" i="0" u="none" strike="noStrike">
                          <a:latin typeface="Arial"/>
                        </a:rPr>
                        <a:t>Corporate Action Event </a:t>
                      </a:r>
                    </a:p>
                  </a:txBody>
                  <a:tcPr marL="6024" marR="6024" marT="60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GB"/>
                    </a:p>
                  </a:txBody>
                  <a:tcPr/>
                </a:tc>
                <a:tc>
                  <a:txBody>
                    <a:bodyPr/>
                    <a:lstStyle/>
                    <a:p>
                      <a:pPr algn="l" fontAlgn="t"/>
                      <a:r>
                        <a:rPr lang="en-GB" sz="1000" b="1" i="0" u="none" strike="noStrike">
                          <a:latin typeface="Arial"/>
                        </a:rPr>
                        <a:t> </a:t>
                      </a:r>
                    </a:p>
                  </a:txBody>
                  <a:tcPr marL="6024" marR="6024" marT="60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t"/>
                      <a:r>
                        <a:rPr lang="en-GB" sz="1000" b="1" i="0" u="none" strike="noStrike">
                          <a:latin typeface="Arial"/>
                        </a:rPr>
                        <a:t> </a:t>
                      </a:r>
                    </a:p>
                  </a:txBody>
                  <a:tcPr marL="6024" marR="6024" marT="6024" marB="0">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t"/>
                      <a:r>
                        <a:rPr lang="en-GB" sz="1000" b="1" i="0" u="none" strike="noStrike">
                          <a:latin typeface="Arial"/>
                        </a:rPr>
                        <a:t> </a:t>
                      </a:r>
                    </a:p>
                  </a:txBody>
                  <a:tcPr marL="6024" marR="6024" marT="6024" marB="0">
                    <a:lnL>
                      <a:noFill/>
                    </a:lnL>
                    <a:lnR>
                      <a:noFill/>
                    </a:lnR>
                    <a:lnT>
                      <a:noFill/>
                    </a:lnT>
                    <a:lnB>
                      <a:noFill/>
                    </a:lnB>
                    <a:solidFill>
                      <a:srgbClr val="FFFF99"/>
                    </a:solidFill>
                  </a:tcPr>
                </a:tc>
                <a:tc>
                  <a:txBody>
                    <a:bodyPr/>
                    <a:lstStyle/>
                    <a:p>
                      <a:pPr algn="ctr" fontAlgn="t"/>
                      <a:r>
                        <a:rPr lang="en-GB" sz="1000" b="1" i="0" u="none" strike="noStrike">
                          <a:latin typeface="Arial"/>
                        </a:rPr>
                        <a:t> </a:t>
                      </a:r>
                    </a:p>
                  </a:txBody>
                  <a:tcPr marL="6024" marR="6024" marT="6024"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a:txBody>
                    <a:bodyPr/>
                    <a:lstStyle/>
                    <a:p>
                      <a:pPr algn="l" fontAlgn="t"/>
                      <a:r>
                        <a:rPr lang="en-GB" sz="1200" b="1" i="0" u="none" strike="noStrike">
                          <a:latin typeface="Arial"/>
                        </a:rPr>
                        <a:t>GLOBAL GRID</a:t>
                      </a:r>
                    </a:p>
                  </a:txBody>
                  <a:tcPr marL="6024" marR="6024" marT="602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hMerge="1">
                  <a:txBody>
                    <a:bodyPr/>
                    <a:lstStyle/>
                    <a:p>
                      <a:endParaRPr lang="en-GB"/>
                    </a:p>
                  </a:txBody>
                  <a:tcPr/>
                </a:tc>
                <a:tc>
                  <a:txBody>
                    <a:bodyPr/>
                    <a:lstStyle/>
                    <a:p>
                      <a:pPr algn="ctr" fontAlgn="t"/>
                      <a:r>
                        <a:rPr lang="en-GB" sz="12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fontAlgn="t"/>
                      <a:r>
                        <a:rPr lang="en-GB" sz="12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fontAlgn="t"/>
                      <a:r>
                        <a:rPr lang="en-GB" sz="12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fontAlgn="t"/>
                      <a:r>
                        <a:rPr lang="en-GB" sz="12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fontAlgn="t"/>
                      <a:r>
                        <a:rPr lang="en-GB" sz="12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a:noFill/>
                    </a:lnR>
                    <a:lnT>
                      <a:noFill/>
                    </a:lnT>
                    <a:lnB>
                      <a:noFill/>
                    </a:lnB>
                    <a:solidFill>
                      <a:srgbClr val="FFCC00"/>
                    </a:solidFill>
                  </a:tcPr>
                </a:tc>
              </a:tr>
              <a:tr h="575674">
                <a:tc>
                  <a:txBody>
                    <a:bodyPr/>
                    <a:lstStyle/>
                    <a:p>
                      <a:pPr algn="l" fontAlgn="ctr"/>
                      <a:r>
                        <a:rPr lang="en-GB" sz="1000" b="1" i="0" u="none" strike="noStrike">
                          <a:latin typeface="Arial"/>
                        </a:rPr>
                        <a:t>Short Description</a:t>
                      </a:r>
                    </a:p>
                  </a:txBody>
                  <a:tcPr marL="6024" marR="6024" marT="6024"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ctr"/>
                      <a:r>
                        <a:rPr lang="en-GB" sz="1000" b="1" i="0" u="none" strike="noStrike">
                          <a:latin typeface="Arial"/>
                        </a:rPr>
                        <a:t>Definition / comments</a:t>
                      </a:r>
                    </a:p>
                  </a:txBody>
                  <a:tcPr marL="6024" marR="6024" marT="6024"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r>
                        <a:rPr lang="en-GB" sz="1000" b="1" i="0" u="none" strike="noStrike">
                          <a:latin typeface="Arial"/>
                        </a:rPr>
                        <a:t>CAEV</a:t>
                      </a:r>
                    </a:p>
                  </a:txBody>
                  <a:tcPr marL="6024" marR="6024" marT="6024"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t"/>
                      <a:r>
                        <a:rPr lang="en-GB" sz="1000" b="1" i="0" u="none" strike="noStrike">
                          <a:latin typeface="Arial"/>
                        </a:rPr>
                        <a:t>CAMV</a:t>
                      </a:r>
                    </a:p>
                  </a:txBody>
                  <a:tcPr marL="6024" marR="6024" marT="6024" marB="0">
                    <a:lnL>
                      <a:noFill/>
                    </a:lnL>
                    <a:lnR>
                      <a:noFill/>
                    </a:lnR>
                    <a:lnT>
                      <a:noFill/>
                    </a:lnT>
                    <a:lnB>
                      <a:noFill/>
                    </a:lnB>
                    <a:solidFill>
                      <a:srgbClr val="FFFF99"/>
                    </a:solidFill>
                  </a:tcPr>
                </a:tc>
                <a:tc>
                  <a:txBody>
                    <a:bodyPr/>
                    <a:lstStyle/>
                    <a:p>
                      <a:pPr algn="l" fontAlgn="t"/>
                      <a:r>
                        <a:rPr lang="en-GB" sz="1000" b="1" i="0" u="none" strike="noStrike">
                          <a:latin typeface="Arial"/>
                        </a:rPr>
                        <a:t>1 or 2 event</a:t>
                      </a:r>
                    </a:p>
                  </a:txBody>
                  <a:tcPr marL="6024" marR="6024" marT="6024" marB="0">
                    <a:lnL>
                      <a:noFill/>
                    </a:lnL>
                    <a:lnR>
                      <a:noFill/>
                    </a:lnR>
                    <a:lnT>
                      <a:noFill/>
                    </a:lnT>
                    <a:lnB>
                      <a:noFill/>
                    </a:lnB>
                    <a:solidFill>
                      <a:srgbClr val="FFFF99"/>
                    </a:solidFill>
                  </a:tcPr>
                </a:tc>
                <a:tc>
                  <a:txBody>
                    <a:bodyPr/>
                    <a:lstStyle/>
                    <a:p>
                      <a:pPr algn="l" fontAlgn="t"/>
                      <a:r>
                        <a:rPr lang="en-GB" sz="1000" b="1" i="0" u="none" strike="noStrike">
                          <a:latin typeface="Arial"/>
                        </a:rPr>
                        <a:t>with(out) intermediate securities</a:t>
                      </a:r>
                    </a:p>
                  </a:txBody>
                  <a:tcPr marL="6024" marR="6024" marT="6024"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r>
                        <a:rPr lang="en-GB" sz="1000" b="1" i="0" u="none" strike="noStrike">
                          <a:solidFill>
                            <a:srgbClr val="993300"/>
                          </a:solidFill>
                          <a:latin typeface="Arial"/>
                        </a:rPr>
                        <a:t>CAMV</a:t>
                      </a:r>
                    </a:p>
                  </a:txBody>
                  <a:tcPr marL="6024" marR="6024" marT="6024" marB="0">
                    <a:lnL w="1270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algn="l" fontAlgn="t"/>
                      <a:r>
                        <a:rPr lang="en-GB" sz="1000" b="1" i="0" u="none" strike="noStrike">
                          <a:solidFill>
                            <a:srgbClr val="993300"/>
                          </a:solidFill>
                          <a:latin typeface="Arial"/>
                        </a:rPr>
                        <a:t>CAOP</a:t>
                      </a:r>
                    </a:p>
                  </a:txBody>
                  <a:tcPr marL="6024" marR="6024" marT="6024" marB="0">
                    <a:lnL>
                      <a:noFill/>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l" fontAlgn="t"/>
                      <a:r>
                        <a:rPr lang="en-GB" sz="1000" b="1" i="0" u="none" strike="noStrike">
                          <a:solidFill>
                            <a:srgbClr val="993300"/>
                          </a:solidFill>
                          <a:latin typeface="Arial"/>
                        </a:rPr>
                        <a:t>Date</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l" fontAlgn="t"/>
                      <a:r>
                        <a:rPr lang="en-GB" sz="1000" b="1" i="0" u="none" strike="noStrike">
                          <a:solidFill>
                            <a:srgbClr val="993300"/>
                          </a:solidFill>
                          <a:latin typeface="Arial"/>
                        </a:rPr>
                        <a:t>Period</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solidFill>
                            <a:srgbClr val="993300"/>
                          </a:solidFill>
                          <a:latin typeface="Arial"/>
                        </a:rPr>
                        <a:t>Rate</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l" fontAlgn="t"/>
                      <a:r>
                        <a:rPr lang="en-GB" sz="1000" b="1" i="0" u="none" strike="noStrike">
                          <a:solidFill>
                            <a:srgbClr val="993300"/>
                          </a:solidFill>
                          <a:latin typeface="Arial"/>
                        </a:rPr>
                        <a:t>Price</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l" fontAlgn="t"/>
                      <a:r>
                        <a:rPr lang="en-GB" sz="1000" b="1" i="0" u="none" strike="noStrike">
                          <a:solidFill>
                            <a:srgbClr val="993300"/>
                          </a:solidFill>
                          <a:latin typeface="Arial"/>
                        </a:rPr>
                        <a:t>Definition / comments</a:t>
                      </a:r>
                    </a:p>
                  </a:txBody>
                  <a:tcPr marL="6024" marR="6024" marT="6024" marB="0">
                    <a:lnL w="6350" cap="flat" cmpd="sng" algn="ctr">
                      <a:solidFill>
                        <a:srgbClr val="000000"/>
                      </a:solidFill>
                      <a:prstDash val="solid"/>
                      <a:round/>
                      <a:headEnd type="none" w="med" len="med"/>
                      <a:tailEnd type="none" w="med" len="med"/>
                    </a:lnL>
                    <a:lnR>
                      <a:noFill/>
                    </a:lnR>
                    <a:lnT>
                      <a:noFill/>
                    </a:lnT>
                    <a:lnB>
                      <a:noFill/>
                    </a:lnB>
                    <a:solidFill>
                      <a:srgbClr val="FFCC00"/>
                    </a:solidFill>
                  </a:tcPr>
                </a:tc>
              </a:tr>
              <a:tr h="2596302">
                <a:tc rowSpan="2">
                  <a:txBody>
                    <a:bodyPr/>
                    <a:lstStyle/>
                    <a:p>
                      <a:pPr algn="l" fontAlgn="ctr"/>
                      <a:r>
                        <a:rPr lang="en-GB" sz="1000" b="1" i="0" u="none" strike="noStrike">
                          <a:latin typeface="Arial"/>
                        </a:rPr>
                        <a:t>Cash Dividend</a:t>
                      </a:r>
                    </a:p>
                  </a:txBody>
                  <a:tcPr marL="6024" marR="6024" marT="60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a:latin typeface="Arial"/>
                        </a:rPr>
                        <a:t>Definition "Distribution of cash to shareholders, in proportion to their equity holding. Ordinary dividends are recurring and regular.  Shareholder must take cash and may be offered a choice of currency"</a:t>
                      </a:r>
                    </a:p>
                  </a:txBody>
                  <a:tcPr marL="6024" marR="6024" marT="60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DVCA</a:t>
                      </a:r>
                    </a:p>
                  </a:txBody>
                  <a:tcPr marL="6024" marR="6024" marT="6024"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MAND</a:t>
                      </a:r>
                    </a:p>
                  </a:txBody>
                  <a:tcPr marL="6024" marR="6024" marT="6024"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MAND</a:t>
                      </a:r>
                    </a:p>
                  </a:txBody>
                  <a:tcPr marL="6024" marR="6024" marT="6024"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CASH</a:t>
                      </a:r>
                    </a:p>
                  </a:txBody>
                  <a:tcPr marL="6024" marR="6024" marT="6024"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pt-BR" sz="1000" b="1" i="0" u="none" strike="noStrike">
                          <a:latin typeface="Arial"/>
                        </a:rPr>
                        <a:t>XDTE [M]</a:t>
                      </a:r>
                      <a:br>
                        <a:rPr lang="pt-BR" sz="1000" b="1" i="0" u="none" strike="noStrike">
                          <a:latin typeface="Arial"/>
                        </a:rPr>
                      </a:br>
                      <a:r>
                        <a:rPr lang="pt-BR" sz="1000" b="1" i="0" u="none" strike="noStrike">
                          <a:latin typeface="Arial"/>
                        </a:rPr>
                        <a:t>EARL [O]</a:t>
                      </a:r>
                      <a:br>
                        <a:rPr lang="pt-BR" sz="1000" b="1" i="0" u="none" strike="noStrike">
                          <a:latin typeface="Arial"/>
                        </a:rPr>
                      </a:br>
                      <a:r>
                        <a:rPr lang="pt-BR" sz="1000" b="1" i="0" u="none" strike="noStrike">
                          <a:latin typeface="Arial"/>
                        </a:rPr>
                        <a:t>VALU [O]</a:t>
                      </a:r>
                      <a:br>
                        <a:rPr lang="pt-BR" sz="1000" b="1" i="0" u="none" strike="noStrike">
                          <a:latin typeface="Arial"/>
                        </a:rPr>
                      </a:br>
                      <a:r>
                        <a:rPr lang="pt-BR" sz="1000" b="1" i="0" u="none" strike="noStrike">
                          <a:latin typeface="Arial"/>
                        </a:rPr>
                        <a:t>PAYD [M]</a:t>
                      </a:r>
                      <a:br>
                        <a:rPr lang="pt-BR" sz="1000" b="1" i="0" u="none" strike="noStrike">
                          <a:latin typeface="Arial"/>
                        </a:rPr>
                      </a:br>
                      <a:r>
                        <a:rPr lang="pt-BR" sz="1000" b="1" i="0" u="none" strike="noStrike">
                          <a:latin typeface="Arial"/>
                        </a:rPr>
                        <a:t>RDTE [M]</a:t>
                      </a:r>
                      <a:br>
                        <a:rPr lang="pt-BR" sz="1000" b="1" i="0" u="none" strike="noStrike">
                          <a:latin typeface="Arial"/>
                        </a:rPr>
                      </a:br>
                      <a:endParaRPr lang="pt-BR" sz="1000" b="1" i="0" u="none" strike="noStrike">
                        <a:latin typeface="Arial"/>
                      </a:endParaRP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GRSS [M]</a:t>
                      </a:r>
                      <a:br>
                        <a:rPr lang="en-GB" sz="1000" b="1" i="0" u="none" strike="noStrike">
                          <a:latin typeface="Arial"/>
                        </a:rPr>
                      </a:br>
                      <a:r>
                        <a:rPr lang="en-GB" sz="1000" b="1" i="0" u="none" strike="noStrike">
                          <a:latin typeface="Arial"/>
                        </a:rPr>
                        <a:t>NETT [O]</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00"/>
                    </a:solidFill>
                  </a:tcPr>
                </a:tc>
              </a:tr>
              <a:tr h="1378284">
                <a:tc vMerge="1">
                  <a:txBody>
                    <a:bodyPr/>
                    <a:lstStyle/>
                    <a:p>
                      <a:endParaRPr lang="en-GB"/>
                    </a:p>
                  </a:txBody>
                  <a:tcPr/>
                </a:tc>
                <a:tc>
                  <a:txBody>
                    <a:bodyPr/>
                    <a:lstStyle/>
                    <a:p>
                      <a:pPr algn="l" fontAlgn="t"/>
                      <a:r>
                        <a:rPr lang="en-US" sz="1000" b="1" i="0" u="none" strike="noStrike">
                          <a:latin typeface="Arial"/>
                        </a:rPr>
                        <a:t>Where a currency choice is offered</a:t>
                      </a:r>
                    </a:p>
                  </a:txBody>
                  <a:tcPr marL="6024" marR="6024" marT="60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 </a:t>
                      </a:r>
                    </a:p>
                  </a:txBody>
                  <a:tcPr marL="6024" marR="6024" marT="6024"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CHOS</a:t>
                      </a:r>
                    </a:p>
                  </a:txBody>
                  <a:tcPr marL="6024" marR="6024" marT="60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CHOS</a:t>
                      </a:r>
                    </a:p>
                  </a:txBody>
                  <a:tcPr marL="6024" marR="6024" marT="60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000" b="1" i="0" u="none" strike="noStrike">
                          <a:latin typeface="Arial"/>
                        </a:rPr>
                        <a:t>CASH</a:t>
                      </a:r>
                    </a:p>
                  </a:txBody>
                  <a:tcPr marL="6024" marR="6024" marT="60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pt-BR" sz="1000" b="1" i="0" u="none" strike="noStrike">
                          <a:latin typeface="Arial"/>
                        </a:rPr>
                        <a:t>XDTE [M]</a:t>
                      </a:r>
                      <a:br>
                        <a:rPr lang="pt-BR" sz="1000" b="1" i="0" u="none" strike="noStrike">
                          <a:latin typeface="Arial"/>
                        </a:rPr>
                      </a:br>
                      <a:r>
                        <a:rPr lang="pt-BR" sz="1000" b="1" i="0" u="none" strike="noStrike">
                          <a:latin typeface="Arial"/>
                        </a:rPr>
                        <a:t>EARL [O]</a:t>
                      </a:r>
                      <a:br>
                        <a:rPr lang="pt-BR" sz="1000" b="1" i="0" u="none" strike="noStrike">
                          <a:latin typeface="Arial"/>
                        </a:rPr>
                      </a:br>
                      <a:r>
                        <a:rPr lang="pt-BR" sz="1000" b="1" i="0" u="none" strike="noStrike">
                          <a:latin typeface="Arial"/>
                        </a:rPr>
                        <a:t>VALU [O]</a:t>
                      </a:r>
                      <a:br>
                        <a:rPr lang="pt-BR" sz="1000" b="1" i="0" u="none" strike="noStrike">
                          <a:latin typeface="Arial"/>
                        </a:rPr>
                      </a:br>
                      <a:r>
                        <a:rPr lang="pt-BR" sz="1000" b="1" i="0" u="none" strike="noStrike">
                          <a:latin typeface="Arial"/>
                        </a:rPr>
                        <a:t>MKDT [O]</a:t>
                      </a:r>
                      <a:br>
                        <a:rPr lang="pt-BR" sz="1000" b="1" i="0" u="none" strike="noStrike">
                          <a:latin typeface="Arial"/>
                        </a:rPr>
                      </a:br>
                      <a:r>
                        <a:rPr lang="pt-BR" sz="1000" b="1" i="0" u="none" strike="noStrike">
                          <a:latin typeface="Arial"/>
                        </a:rPr>
                        <a:t>RDDT [O]</a:t>
                      </a:r>
                      <a:br>
                        <a:rPr lang="pt-BR" sz="1000" b="1" i="0" u="none" strike="noStrike">
                          <a:latin typeface="Arial"/>
                        </a:rPr>
                      </a:br>
                      <a:r>
                        <a:rPr lang="pt-BR" sz="1000" b="1" i="0" u="none" strike="noStrike">
                          <a:latin typeface="Arial"/>
                        </a:rPr>
                        <a:t>PAYD [M]</a:t>
                      </a:r>
                      <a:br>
                        <a:rPr lang="pt-BR" sz="1000" b="1" i="0" u="none" strike="noStrike">
                          <a:latin typeface="Arial"/>
                        </a:rPr>
                      </a:br>
                      <a:r>
                        <a:rPr lang="pt-BR" sz="1000" b="1" i="0" u="none" strike="noStrike">
                          <a:latin typeface="Arial"/>
                        </a:rPr>
                        <a:t>RDTE [M]</a:t>
                      </a:r>
                      <a:br>
                        <a:rPr lang="pt-BR" sz="1000" b="1" i="0" u="none" strike="noStrike">
                          <a:latin typeface="Arial"/>
                        </a:rPr>
                      </a:br>
                      <a:endParaRPr lang="pt-BR" sz="1000" b="1" i="0" u="none" strike="noStrike">
                        <a:latin typeface="Arial"/>
                      </a:endParaRP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t"/>
                      <a:r>
                        <a:rPr lang="pt-BR" sz="1000" b="1" i="0" u="none" strike="noStrike">
                          <a:latin typeface="Arial"/>
                        </a:rPr>
                        <a:t>GRSS [M]</a:t>
                      </a:r>
                      <a:br>
                        <a:rPr lang="pt-BR" sz="1000" b="1" i="0" u="none" strike="noStrike">
                          <a:latin typeface="Arial"/>
                        </a:rPr>
                      </a:br>
                      <a:r>
                        <a:rPr lang="pt-BR" sz="1000" b="1" i="0" u="none" strike="noStrike">
                          <a:latin typeface="Arial"/>
                        </a:rPr>
                        <a:t>NETT [O]</a:t>
                      </a:r>
                      <a:br>
                        <a:rPr lang="pt-BR" sz="1000" b="1" i="0" u="none" strike="noStrike">
                          <a:latin typeface="Arial"/>
                        </a:rPr>
                      </a:br>
                      <a:r>
                        <a:rPr lang="pt-BR" sz="1000" b="1" i="0" u="none" strike="noStrike">
                          <a:latin typeface="Arial"/>
                        </a:rPr>
                        <a:t>EXCH [O]</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a:latin typeface="Arial"/>
                        </a:rPr>
                        <a:t> </a:t>
                      </a:r>
                    </a:p>
                  </a:txBody>
                  <a:tcPr marL="6024" marR="6024" marT="6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t"/>
                      <a:r>
                        <a:rPr lang="en-GB" sz="1000" b="1" i="0" u="none" strike="noStrike" dirty="0">
                          <a:latin typeface="Arial"/>
                        </a:rPr>
                        <a:t> </a:t>
                      </a:r>
                    </a:p>
                  </a:txBody>
                  <a:tcPr marL="6024" marR="6024" marT="60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07731"/>
            <a:ext cx="1512168" cy="405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Calibri" pitchFamily="34" charset="0"/>
              </a:rPr>
              <a:t>Local Issuer</a:t>
            </a:r>
            <a:endParaRPr lang="en-GB" sz="1400" b="1" dirty="0">
              <a:solidFill>
                <a:schemeClr val="bg1"/>
              </a:solidFill>
              <a:latin typeface="Calibri" pitchFamily="34" charset="0"/>
            </a:endParaRPr>
          </a:p>
        </p:txBody>
      </p:sp>
      <p:sp>
        <p:nvSpPr>
          <p:cNvPr id="5" name="Rectangle 4"/>
          <p:cNvSpPr/>
          <p:nvPr/>
        </p:nvSpPr>
        <p:spPr>
          <a:xfrm>
            <a:off x="1691680" y="1871827"/>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alibri" pitchFamily="34" charset="0"/>
              </a:rPr>
              <a:t>Central Securities Depository</a:t>
            </a:r>
            <a:endParaRPr lang="en-GB" sz="1100" b="1" dirty="0">
              <a:solidFill>
                <a:schemeClr val="tx1"/>
              </a:solidFill>
              <a:latin typeface="Calibri" pitchFamily="34" charset="0"/>
            </a:endParaRPr>
          </a:p>
        </p:txBody>
      </p:sp>
      <p:sp>
        <p:nvSpPr>
          <p:cNvPr id="6" name="Rectangle 5"/>
          <p:cNvSpPr/>
          <p:nvPr/>
        </p:nvSpPr>
        <p:spPr>
          <a:xfrm>
            <a:off x="1691680" y="1295763"/>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alibri" pitchFamily="34" charset="0"/>
              </a:rPr>
              <a:t>Registrar / Transfer Agent</a:t>
            </a:r>
            <a:endParaRPr lang="en-GB" sz="1100" b="1" dirty="0">
              <a:solidFill>
                <a:schemeClr val="tx1"/>
              </a:solidFill>
              <a:latin typeface="Calibri" pitchFamily="34" charset="0"/>
            </a:endParaRPr>
          </a:p>
        </p:txBody>
      </p:sp>
      <p:sp>
        <p:nvSpPr>
          <p:cNvPr id="7" name="Rectangle 6"/>
          <p:cNvSpPr/>
          <p:nvPr/>
        </p:nvSpPr>
        <p:spPr>
          <a:xfrm>
            <a:off x="467544" y="1556792"/>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alibri" pitchFamily="34" charset="0"/>
              </a:rPr>
              <a:t>Stock Exchange</a:t>
            </a:r>
            <a:endParaRPr lang="en-GB" sz="1100" b="1" dirty="0">
              <a:solidFill>
                <a:schemeClr val="tx1"/>
              </a:solidFill>
              <a:latin typeface="Calibri" pitchFamily="34" charset="0"/>
            </a:endParaRPr>
          </a:p>
        </p:txBody>
      </p:sp>
      <p:sp>
        <p:nvSpPr>
          <p:cNvPr id="8" name="Rectangle 7"/>
          <p:cNvSpPr/>
          <p:nvPr/>
        </p:nvSpPr>
        <p:spPr>
          <a:xfrm>
            <a:off x="2267744" y="5949280"/>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alibri" pitchFamily="34" charset="0"/>
              </a:rPr>
              <a:t>Custodian</a:t>
            </a:r>
            <a:endParaRPr lang="en-GB" sz="1200" b="1" dirty="0">
              <a:solidFill>
                <a:schemeClr val="tx1"/>
              </a:solidFill>
              <a:latin typeface="Calibri" pitchFamily="34" charset="0"/>
            </a:endParaRPr>
          </a:p>
        </p:txBody>
      </p:sp>
      <p:sp>
        <p:nvSpPr>
          <p:cNvPr id="13" name="Rectangle 12"/>
          <p:cNvSpPr/>
          <p:nvPr/>
        </p:nvSpPr>
        <p:spPr>
          <a:xfrm>
            <a:off x="4139952" y="1223755"/>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Calibri" pitchFamily="34" charset="0"/>
              </a:rPr>
              <a:t>ADR Depositary</a:t>
            </a:r>
            <a:endParaRPr lang="en-GB" sz="1400" b="1" dirty="0">
              <a:solidFill>
                <a:schemeClr val="bg1"/>
              </a:solidFill>
              <a:latin typeface="Calibri" pitchFamily="34" charset="0"/>
            </a:endParaRPr>
          </a:p>
        </p:txBody>
      </p:sp>
      <p:sp>
        <p:nvSpPr>
          <p:cNvPr id="18" name="Rounded Rectangle 17"/>
          <p:cNvSpPr/>
          <p:nvPr/>
        </p:nvSpPr>
        <p:spPr>
          <a:xfrm>
            <a:off x="179512" y="575683"/>
            <a:ext cx="3024336" cy="220524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sp>
        <p:nvSpPr>
          <p:cNvPr id="19" name="TextBox 18"/>
          <p:cNvSpPr txBox="1"/>
          <p:nvPr/>
        </p:nvSpPr>
        <p:spPr>
          <a:xfrm>
            <a:off x="971600" y="575683"/>
            <a:ext cx="1713290" cy="369332"/>
          </a:xfrm>
          <a:prstGeom prst="rect">
            <a:avLst/>
          </a:prstGeom>
          <a:noFill/>
        </p:spPr>
        <p:txBody>
          <a:bodyPr wrap="none" rtlCol="0">
            <a:spAutoFit/>
          </a:bodyPr>
          <a:lstStyle/>
          <a:p>
            <a:r>
              <a:rPr lang="en-GB" sz="1800" dirty="0" smtClean="0">
                <a:latin typeface="Calibri" pitchFamily="34" charset="0"/>
              </a:rPr>
              <a:t>Market of Issuer</a:t>
            </a:r>
            <a:endParaRPr lang="en-GB" sz="1800" dirty="0">
              <a:latin typeface="Calibri" pitchFamily="34" charset="0"/>
            </a:endParaRPr>
          </a:p>
        </p:txBody>
      </p:sp>
      <p:cxnSp>
        <p:nvCxnSpPr>
          <p:cNvPr id="21" name="Curved Connector 20"/>
          <p:cNvCxnSpPr>
            <a:stCxn id="4" idx="3"/>
            <a:endCxn id="13" idx="1"/>
          </p:cNvCxnSpPr>
          <p:nvPr/>
        </p:nvCxnSpPr>
        <p:spPr>
          <a:xfrm>
            <a:off x="1907704" y="1210254"/>
            <a:ext cx="2232248" cy="19352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71600" y="2204864"/>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alibri" pitchFamily="34" charset="0"/>
              </a:rPr>
              <a:t>Local Custodian</a:t>
            </a:r>
            <a:endParaRPr lang="en-GB" sz="1100" b="1" dirty="0">
              <a:solidFill>
                <a:schemeClr val="tx1"/>
              </a:solidFill>
              <a:latin typeface="Calibri" pitchFamily="34" charset="0"/>
            </a:endParaRPr>
          </a:p>
        </p:txBody>
      </p:sp>
      <p:pic>
        <p:nvPicPr>
          <p:cNvPr id="28" name="Picture 27"/>
          <p:cNvPicPr>
            <a:picLocks noChangeAspect="1" noChangeArrowheads="1"/>
          </p:cNvPicPr>
          <p:nvPr/>
        </p:nvPicPr>
        <p:blipFill>
          <a:blip r:embed="rId2" cstate="print"/>
          <a:srcRect/>
          <a:stretch>
            <a:fillRect/>
          </a:stretch>
        </p:blipFill>
        <p:spPr bwMode="auto">
          <a:xfrm>
            <a:off x="3275856" y="1700808"/>
            <a:ext cx="301377" cy="200200"/>
          </a:xfrm>
          <a:prstGeom prst="rect">
            <a:avLst/>
          </a:prstGeom>
          <a:noFill/>
        </p:spPr>
      </p:pic>
      <p:sp>
        <p:nvSpPr>
          <p:cNvPr id="29" name="Rectangle 28"/>
          <p:cNvSpPr/>
          <p:nvPr/>
        </p:nvSpPr>
        <p:spPr>
          <a:xfrm>
            <a:off x="3131840" y="4293096"/>
            <a:ext cx="1368152" cy="3600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itchFamily="34" charset="0"/>
              </a:rPr>
              <a:t>CSD (DTCC)</a:t>
            </a:r>
          </a:p>
        </p:txBody>
      </p:sp>
      <p:sp>
        <p:nvSpPr>
          <p:cNvPr id="30" name="Rectangle 29"/>
          <p:cNvSpPr/>
          <p:nvPr/>
        </p:nvSpPr>
        <p:spPr>
          <a:xfrm>
            <a:off x="2123728" y="3573016"/>
            <a:ext cx="11906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Calibri" pitchFamily="34" charset="0"/>
              </a:rPr>
              <a:t>GlobeTax</a:t>
            </a:r>
            <a:endParaRPr lang="en-GB" sz="1400" b="1" dirty="0">
              <a:solidFill>
                <a:schemeClr val="bg1"/>
              </a:solidFill>
              <a:latin typeface="Calibri" pitchFamily="34" charset="0"/>
            </a:endParaRPr>
          </a:p>
        </p:txBody>
      </p:sp>
      <p:cxnSp>
        <p:nvCxnSpPr>
          <p:cNvPr id="33" name="Curved Connector 32"/>
          <p:cNvCxnSpPr>
            <a:stCxn id="13" idx="2"/>
            <a:endCxn id="29" idx="0"/>
          </p:cNvCxnSpPr>
          <p:nvPr/>
        </p:nvCxnSpPr>
        <p:spPr>
          <a:xfrm rot="5400000">
            <a:off x="3001326" y="2398385"/>
            <a:ext cx="2709301" cy="108012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Picture 33" descr="adobe_pdf_icon.png"/>
          <p:cNvPicPr>
            <a:picLocks noChangeAspect="1"/>
          </p:cNvPicPr>
          <p:nvPr/>
        </p:nvPicPr>
        <p:blipFill>
          <a:blip r:embed="rId3" cstate="print"/>
          <a:stretch>
            <a:fillRect/>
          </a:stretch>
        </p:blipFill>
        <p:spPr>
          <a:xfrm>
            <a:off x="3779912" y="2420888"/>
            <a:ext cx="288032" cy="288032"/>
          </a:xfrm>
          <a:prstGeom prst="rect">
            <a:avLst/>
          </a:prstGeom>
        </p:spPr>
      </p:pic>
      <p:cxnSp>
        <p:nvCxnSpPr>
          <p:cNvPr id="36" name="Curved Connector 35"/>
          <p:cNvCxnSpPr>
            <a:stCxn id="13" idx="2"/>
            <a:endCxn id="30" idx="0"/>
          </p:cNvCxnSpPr>
          <p:nvPr/>
        </p:nvCxnSpPr>
        <p:spPr>
          <a:xfrm rot="5400000">
            <a:off x="2812922" y="1489901"/>
            <a:ext cx="1989221" cy="217700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 name="Picture 39" descr="adobe_pdf_icon.png"/>
          <p:cNvPicPr>
            <a:picLocks noChangeAspect="1"/>
          </p:cNvPicPr>
          <p:nvPr/>
        </p:nvPicPr>
        <p:blipFill>
          <a:blip r:embed="rId3" cstate="print"/>
          <a:stretch>
            <a:fillRect/>
          </a:stretch>
        </p:blipFill>
        <p:spPr>
          <a:xfrm>
            <a:off x="3995936" y="2996952"/>
            <a:ext cx="288032" cy="288032"/>
          </a:xfrm>
          <a:prstGeom prst="rect">
            <a:avLst/>
          </a:prstGeom>
        </p:spPr>
      </p:pic>
      <p:pic>
        <p:nvPicPr>
          <p:cNvPr id="41" name="Picture 2"/>
          <p:cNvPicPr>
            <a:picLocks noChangeAspect="1" noChangeArrowheads="1"/>
          </p:cNvPicPr>
          <p:nvPr/>
        </p:nvPicPr>
        <p:blipFill>
          <a:blip r:embed="rId4" cstate="print"/>
          <a:srcRect/>
          <a:stretch>
            <a:fillRect/>
          </a:stretch>
        </p:blipFill>
        <p:spPr bwMode="auto">
          <a:xfrm>
            <a:off x="5004048" y="5085184"/>
            <a:ext cx="864096" cy="463273"/>
          </a:xfrm>
          <a:prstGeom prst="rect">
            <a:avLst/>
          </a:prstGeom>
          <a:noFill/>
          <a:ln w="9525">
            <a:noFill/>
            <a:miter lim="800000"/>
            <a:headEnd/>
            <a:tailEnd/>
          </a:ln>
        </p:spPr>
      </p:pic>
      <p:cxnSp>
        <p:nvCxnSpPr>
          <p:cNvPr id="43" name="Curved Connector 42"/>
          <p:cNvCxnSpPr>
            <a:stCxn id="30" idx="1"/>
            <a:endCxn id="29" idx="1"/>
          </p:cNvCxnSpPr>
          <p:nvPr/>
        </p:nvCxnSpPr>
        <p:spPr>
          <a:xfrm rot="10800000" flipH="1" flipV="1">
            <a:off x="2123728" y="3753036"/>
            <a:ext cx="1008112" cy="720080"/>
          </a:xfrm>
          <a:prstGeom prst="curvedConnector3">
            <a:avLst>
              <a:gd name="adj1" fmla="val -22676"/>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44" descr="computer_wg.png"/>
          <p:cNvPicPr>
            <a:picLocks noChangeAspect="1"/>
          </p:cNvPicPr>
          <p:nvPr/>
        </p:nvPicPr>
        <p:blipFill>
          <a:blip r:embed="rId5" cstate="print"/>
          <a:stretch>
            <a:fillRect/>
          </a:stretch>
        </p:blipFill>
        <p:spPr>
          <a:xfrm>
            <a:off x="4355976" y="5085184"/>
            <a:ext cx="471100" cy="532580"/>
          </a:xfrm>
          <a:prstGeom prst="rect">
            <a:avLst/>
          </a:prstGeom>
        </p:spPr>
      </p:pic>
      <p:cxnSp>
        <p:nvCxnSpPr>
          <p:cNvPr id="48" name="Curved Connector 47"/>
          <p:cNvCxnSpPr>
            <a:stCxn id="29" idx="2"/>
            <a:endCxn id="49" idx="1"/>
          </p:cNvCxnSpPr>
          <p:nvPr/>
        </p:nvCxnSpPr>
        <p:spPr>
          <a:xfrm rot="16200000" flipH="1">
            <a:off x="3690192" y="4778860"/>
            <a:ext cx="719500" cy="46805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83968" y="5157192"/>
            <a:ext cx="670375" cy="430887"/>
          </a:xfrm>
          <a:prstGeom prst="rect">
            <a:avLst/>
          </a:prstGeom>
          <a:noFill/>
        </p:spPr>
        <p:txBody>
          <a:bodyPr wrap="square" rtlCol="0">
            <a:spAutoFit/>
          </a:bodyPr>
          <a:lstStyle/>
          <a:p>
            <a:pPr algn="ctr"/>
            <a:r>
              <a:rPr lang="en-GB" sz="1100" b="1" dirty="0" smtClean="0">
                <a:latin typeface="Calibri" pitchFamily="34" charset="0"/>
              </a:rPr>
              <a:t>DTCC</a:t>
            </a:r>
          </a:p>
          <a:p>
            <a:pPr algn="ctr"/>
            <a:r>
              <a:rPr lang="en-GB" sz="1100" b="1" dirty="0" smtClean="0">
                <a:latin typeface="Calibri" pitchFamily="34" charset="0"/>
              </a:rPr>
              <a:t>Website</a:t>
            </a:r>
            <a:endParaRPr lang="en-GB" sz="1100" b="1" dirty="0">
              <a:latin typeface="Calibri" pitchFamily="34" charset="0"/>
            </a:endParaRPr>
          </a:p>
        </p:txBody>
      </p:sp>
      <p:sp>
        <p:nvSpPr>
          <p:cNvPr id="50" name="Rectangle 49"/>
          <p:cNvSpPr/>
          <p:nvPr/>
        </p:nvSpPr>
        <p:spPr>
          <a:xfrm>
            <a:off x="7452320" y="1484784"/>
            <a:ext cx="1512168" cy="2880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itchFamily="34" charset="0"/>
              </a:rPr>
              <a:t>NYSE/NASDAQ</a:t>
            </a:r>
            <a:endParaRPr lang="en-GB" sz="1400" b="1" dirty="0">
              <a:solidFill>
                <a:schemeClr val="tx1"/>
              </a:solidFill>
              <a:latin typeface="Calibri" pitchFamily="34" charset="0"/>
            </a:endParaRPr>
          </a:p>
        </p:txBody>
      </p:sp>
      <p:cxnSp>
        <p:nvCxnSpPr>
          <p:cNvPr id="55" name="Shape 54"/>
          <p:cNvCxnSpPr>
            <a:stCxn id="13" idx="3"/>
            <a:endCxn id="50" idx="1"/>
          </p:cNvCxnSpPr>
          <p:nvPr/>
        </p:nvCxnSpPr>
        <p:spPr>
          <a:xfrm>
            <a:off x="5652120" y="1403775"/>
            <a:ext cx="1800200" cy="2250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804248" y="836712"/>
            <a:ext cx="1512168" cy="2880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itchFamily="34" charset="0"/>
              </a:rPr>
              <a:t>FINRA</a:t>
            </a:r>
            <a:endParaRPr lang="en-GB" sz="1400" b="1" dirty="0">
              <a:solidFill>
                <a:schemeClr val="tx1"/>
              </a:solidFill>
              <a:latin typeface="Calibri" pitchFamily="34" charset="0"/>
            </a:endParaRPr>
          </a:p>
        </p:txBody>
      </p:sp>
      <p:sp>
        <p:nvSpPr>
          <p:cNvPr id="61" name="Rectangle 60"/>
          <p:cNvSpPr/>
          <p:nvPr/>
        </p:nvSpPr>
        <p:spPr>
          <a:xfrm>
            <a:off x="6372200" y="3068960"/>
            <a:ext cx="1512168" cy="2880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itchFamily="34" charset="0"/>
              </a:rPr>
              <a:t>SEC</a:t>
            </a:r>
            <a:endParaRPr lang="en-GB" sz="1400" b="1" dirty="0">
              <a:solidFill>
                <a:schemeClr val="tx1"/>
              </a:solidFill>
              <a:latin typeface="Calibri" pitchFamily="34" charset="0"/>
            </a:endParaRPr>
          </a:p>
        </p:txBody>
      </p:sp>
      <p:pic>
        <p:nvPicPr>
          <p:cNvPr id="62" name="Picture 61" descr="computer_wg.png"/>
          <p:cNvPicPr>
            <a:picLocks noChangeAspect="1"/>
          </p:cNvPicPr>
          <p:nvPr/>
        </p:nvPicPr>
        <p:blipFill>
          <a:blip r:embed="rId5" cstate="print"/>
          <a:stretch>
            <a:fillRect/>
          </a:stretch>
        </p:blipFill>
        <p:spPr>
          <a:xfrm>
            <a:off x="7069976" y="3645024"/>
            <a:ext cx="471100" cy="532580"/>
          </a:xfrm>
          <a:prstGeom prst="rect">
            <a:avLst/>
          </a:prstGeom>
        </p:spPr>
      </p:pic>
      <p:sp>
        <p:nvSpPr>
          <p:cNvPr id="63" name="TextBox 62"/>
          <p:cNvSpPr txBox="1"/>
          <p:nvPr/>
        </p:nvSpPr>
        <p:spPr>
          <a:xfrm>
            <a:off x="6925960" y="3717032"/>
            <a:ext cx="670376" cy="430887"/>
          </a:xfrm>
          <a:prstGeom prst="rect">
            <a:avLst/>
          </a:prstGeom>
          <a:noFill/>
        </p:spPr>
        <p:txBody>
          <a:bodyPr wrap="none" rtlCol="0">
            <a:spAutoFit/>
          </a:bodyPr>
          <a:lstStyle/>
          <a:p>
            <a:pPr algn="ctr"/>
            <a:r>
              <a:rPr lang="en-GB" sz="1100" b="1" dirty="0" smtClean="0">
                <a:latin typeface="Calibri" pitchFamily="34" charset="0"/>
              </a:rPr>
              <a:t>EDGAR</a:t>
            </a:r>
          </a:p>
          <a:p>
            <a:pPr algn="ctr"/>
            <a:r>
              <a:rPr lang="en-GB" sz="1100" b="1" dirty="0" smtClean="0">
                <a:latin typeface="Calibri" pitchFamily="34" charset="0"/>
              </a:rPr>
              <a:t>Website</a:t>
            </a:r>
            <a:endParaRPr lang="en-GB" sz="1100" b="1" dirty="0">
              <a:latin typeface="Calibri" pitchFamily="34" charset="0"/>
            </a:endParaRPr>
          </a:p>
        </p:txBody>
      </p:sp>
      <p:cxnSp>
        <p:nvCxnSpPr>
          <p:cNvPr id="65" name="Curved Connector 64"/>
          <p:cNvCxnSpPr>
            <a:stCxn id="61" idx="2"/>
            <a:endCxn id="455" idx="3"/>
          </p:cNvCxnSpPr>
          <p:nvPr/>
        </p:nvCxnSpPr>
        <p:spPr>
          <a:xfrm rot="16200000" flipH="1">
            <a:off x="5923384" y="4561892"/>
            <a:ext cx="2844316" cy="434516"/>
          </a:xfrm>
          <a:prstGeom prst="curvedConnector4">
            <a:avLst>
              <a:gd name="adj1" fmla="val 46835"/>
              <a:gd name="adj2" fmla="val 22661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13" idx="3"/>
            <a:endCxn id="61" idx="0"/>
          </p:cNvCxnSpPr>
          <p:nvPr/>
        </p:nvCxnSpPr>
        <p:spPr>
          <a:xfrm>
            <a:off x="5652120" y="1403775"/>
            <a:ext cx="1476164" cy="166518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67" descr="adobe_pdf_icon.png"/>
          <p:cNvPicPr>
            <a:picLocks noChangeAspect="1"/>
          </p:cNvPicPr>
          <p:nvPr/>
        </p:nvPicPr>
        <p:blipFill>
          <a:blip r:embed="rId3" cstate="print"/>
          <a:stretch>
            <a:fillRect/>
          </a:stretch>
        </p:blipFill>
        <p:spPr>
          <a:xfrm>
            <a:off x="6516216" y="1916832"/>
            <a:ext cx="288032" cy="288032"/>
          </a:xfrm>
          <a:prstGeom prst="rect">
            <a:avLst/>
          </a:prstGeom>
        </p:spPr>
      </p:pic>
      <p:cxnSp>
        <p:nvCxnSpPr>
          <p:cNvPr id="80" name="Shape 54"/>
          <p:cNvCxnSpPr>
            <a:stCxn id="13" idx="3"/>
            <a:endCxn id="60" idx="1"/>
          </p:cNvCxnSpPr>
          <p:nvPr/>
        </p:nvCxnSpPr>
        <p:spPr>
          <a:xfrm flipV="1">
            <a:off x="5652120" y="980728"/>
            <a:ext cx="1152128" cy="42304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4" name="Picture 43" descr="SEC.jpg"/>
          <p:cNvPicPr>
            <a:picLocks noChangeAspect="1"/>
          </p:cNvPicPr>
          <p:nvPr/>
        </p:nvPicPr>
        <p:blipFill>
          <a:blip r:embed="rId6" cstate="print"/>
          <a:stretch>
            <a:fillRect/>
          </a:stretch>
        </p:blipFill>
        <p:spPr>
          <a:xfrm>
            <a:off x="7665120" y="3169492"/>
            <a:ext cx="219248" cy="216024"/>
          </a:xfrm>
          <a:prstGeom prst="rect">
            <a:avLst/>
          </a:prstGeom>
        </p:spPr>
      </p:pic>
      <p:cxnSp>
        <p:nvCxnSpPr>
          <p:cNvPr id="85" name="Curved Connector 84"/>
          <p:cNvCxnSpPr>
            <a:stCxn id="29" idx="2"/>
            <a:endCxn id="8" idx="0"/>
          </p:cNvCxnSpPr>
          <p:nvPr/>
        </p:nvCxnSpPr>
        <p:spPr>
          <a:xfrm rot="5400000">
            <a:off x="2717794" y="4851158"/>
            <a:ext cx="1296144" cy="9001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5" name="Rectangle 454"/>
          <p:cNvSpPr/>
          <p:nvPr/>
        </p:nvSpPr>
        <p:spPr>
          <a:xfrm>
            <a:off x="6372200" y="6021288"/>
            <a:ext cx="11906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Calibri" pitchFamily="34" charset="0"/>
              </a:rPr>
              <a:t>ADR Investor</a:t>
            </a:r>
            <a:endParaRPr lang="en-GB" sz="1400" b="1" dirty="0">
              <a:solidFill>
                <a:schemeClr val="bg1"/>
              </a:solidFill>
              <a:latin typeface="Calibri" pitchFamily="34" charset="0"/>
            </a:endParaRPr>
          </a:p>
        </p:txBody>
      </p:sp>
      <p:cxnSp>
        <p:nvCxnSpPr>
          <p:cNvPr id="457" name="Curved Connector 456"/>
          <p:cNvCxnSpPr>
            <a:stCxn id="23" idx="2"/>
            <a:endCxn id="13" idx="1"/>
          </p:cNvCxnSpPr>
          <p:nvPr/>
        </p:nvCxnSpPr>
        <p:spPr>
          <a:xfrm rot="5400000" flipH="1" flipV="1">
            <a:off x="2312749" y="710698"/>
            <a:ext cx="1134126" cy="2520280"/>
          </a:xfrm>
          <a:prstGeom prst="curvedConnector4">
            <a:avLst>
              <a:gd name="adj1" fmla="val -20156"/>
              <a:gd name="adj2" fmla="val 62857"/>
            </a:avLst>
          </a:prstGeom>
          <a:ln>
            <a:tailEnd type="arrow"/>
          </a:ln>
        </p:spPr>
        <p:style>
          <a:lnRef idx="1">
            <a:schemeClr val="accent1"/>
          </a:lnRef>
          <a:fillRef idx="0">
            <a:schemeClr val="accent1"/>
          </a:fillRef>
          <a:effectRef idx="0">
            <a:schemeClr val="accent1"/>
          </a:effectRef>
          <a:fontRef idx="minor">
            <a:schemeClr val="tx1"/>
          </a:fontRef>
        </p:style>
      </p:cxnSp>
      <p:pic>
        <p:nvPicPr>
          <p:cNvPr id="461" name="Picture 460" descr="SWIFT_NEW.Logo_PMS_WG10.jpg"/>
          <p:cNvPicPr>
            <a:picLocks noChangeAspect="1"/>
          </p:cNvPicPr>
          <p:nvPr/>
        </p:nvPicPr>
        <p:blipFill>
          <a:blip r:embed="rId7" cstate="print"/>
          <a:stretch>
            <a:fillRect/>
          </a:stretch>
        </p:blipFill>
        <p:spPr>
          <a:xfrm>
            <a:off x="179512" y="3939734"/>
            <a:ext cx="288120" cy="288120"/>
          </a:xfrm>
          <a:prstGeom prst="rect">
            <a:avLst/>
          </a:prstGeom>
        </p:spPr>
      </p:pic>
      <p:pic>
        <p:nvPicPr>
          <p:cNvPr id="462" name="Picture 461" descr="logo_iso_sm.GIF"/>
          <p:cNvPicPr>
            <a:picLocks noChangeAspect="1"/>
          </p:cNvPicPr>
          <p:nvPr/>
        </p:nvPicPr>
        <p:blipFill>
          <a:blip r:embed="rId8" cstate="print"/>
          <a:stretch>
            <a:fillRect/>
          </a:stretch>
        </p:blipFill>
        <p:spPr>
          <a:xfrm>
            <a:off x="539552" y="3939821"/>
            <a:ext cx="318310" cy="288469"/>
          </a:xfrm>
          <a:prstGeom prst="rect">
            <a:avLst/>
          </a:prstGeom>
        </p:spPr>
      </p:pic>
      <p:pic>
        <p:nvPicPr>
          <p:cNvPr id="463" name="Picture 462" descr="adobe_pdf_icon.png"/>
          <p:cNvPicPr>
            <a:picLocks noChangeAspect="1"/>
          </p:cNvPicPr>
          <p:nvPr/>
        </p:nvPicPr>
        <p:blipFill>
          <a:blip r:embed="rId3" cstate="print"/>
          <a:stretch>
            <a:fillRect/>
          </a:stretch>
        </p:blipFill>
        <p:spPr>
          <a:xfrm>
            <a:off x="3275856" y="1151747"/>
            <a:ext cx="288032" cy="288032"/>
          </a:xfrm>
          <a:prstGeom prst="rect">
            <a:avLst/>
          </a:prstGeom>
        </p:spPr>
      </p:pic>
      <p:cxnSp>
        <p:nvCxnSpPr>
          <p:cNvPr id="476" name="Curved Connector 475"/>
          <p:cNvCxnSpPr>
            <a:stCxn id="8" idx="3"/>
            <a:endCxn id="455" idx="1"/>
          </p:cNvCxnSpPr>
          <p:nvPr/>
        </p:nvCxnSpPr>
        <p:spPr>
          <a:xfrm>
            <a:off x="3563888" y="6115799"/>
            <a:ext cx="2808312" cy="8550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77" name="Picture 476"/>
          <p:cNvPicPr>
            <a:picLocks noChangeAspect="1" noChangeArrowheads="1"/>
          </p:cNvPicPr>
          <p:nvPr/>
        </p:nvPicPr>
        <p:blipFill>
          <a:blip r:embed="rId2" cstate="print"/>
          <a:srcRect/>
          <a:stretch>
            <a:fillRect/>
          </a:stretch>
        </p:blipFill>
        <p:spPr bwMode="auto">
          <a:xfrm>
            <a:off x="5220072" y="6093296"/>
            <a:ext cx="301377" cy="200200"/>
          </a:xfrm>
          <a:prstGeom prst="rect">
            <a:avLst/>
          </a:prstGeom>
          <a:noFill/>
        </p:spPr>
      </p:pic>
      <p:pic>
        <p:nvPicPr>
          <p:cNvPr id="478" name="Picture 477" descr="computer_wg.png"/>
          <p:cNvPicPr>
            <a:picLocks noChangeAspect="1"/>
          </p:cNvPicPr>
          <p:nvPr/>
        </p:nvPicPr>
        <p:blipFill>
          <a:blip r:embed="rId5" cstate="print"/>
          <a:stretch>
            <a:fillRect/>
          </a:stretch>
        </p:blipFill>
        <p:spPr>
          <a:xfrm>
            <a:off x="4716016" y="3140968"/>
            <a:ext cx="471100" cy="532580"/>
          </a:xfrm>
          <a:prstGeom prst="rect">
            <a:avLst/>
          </a:prstGeom>
        </p:spPr>
      </p:pic>
      <p:sp>
        <p:nvSpPr>
          <p:cNvPr id="479" name="TextBox 478"/>
          <p:cNvSpPr txBox="1"/>
          <p:nvPr/>
        </p:nvSpPr>
        <p:spPr>
          <a:xfrm>
            <a:off x="4572000" y="3212976"/>
            <a:ext cx="670376" cy="430887"/>
          </a:xfrm>
          <a:prstGeom prst="rect">
            <a:avLst/>
          </a:prstGeom>
          <a:noFill/>
        </p:spPr>
        <p:txBody>
          <a:bodyPr wrap="none" rtlCol="0">
            <a:spAutoFit/>
          </a:bodyPr>
          <a:lstStyle/>
          <a:p>
            <a:pPr algn="ctr"/>
            <a:r>
              <a:rPr lang="en-GB" sz="1100" b="1" dirty="0" smtClean="0">
                <a:latin typeface="Calibri" pitchFamily="34" charset="0"/>
              </a:rPr>
              <a:t>ADR</a:t>
            </a:r>
          </a:p>
          <a:p>
            <a:pPr algn="ctr"/>
            <a:r>
              <a:rPr lang="en-GB" sz="1100" b="1" dirty="0" smtClean="0">
                <a:latin typeface="Calibri" pitchFamily="34" charset="0"/>
              </a:rPr>
              <a:t>Website</a:t>
            </a:r>
            <a:endParaRPr lang="en-GB" sz="1100" b="1" dirty="0">
              <a:latin typeface="Calibri" pitchFamily="34" charset="0"/>
            </a:endParaRPr>
          </a:p>
        </p:txBody>
      </p:sp>
      <p:cxnSp>
        <p:nvCxnSpPr>
          <p:cNvPr id="481" name="Shape 480"/>
          <p:cNvCxnSpPr>
            <a:stCxn id="13" idx="2"/>
            <a:endCxn id="478" idx="0"/>
          </p:cNvCxnSpPr>
          <p:nvPr/>
        </p:nvCxnSpPr>
        <p:spPr>
          <a:xfrm rot="16200000" flipH="1">
            <a:off x="4145215" y="2334616"/>
            <a:ext cx="1557173" cy="5553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5" name="Curved Connector 484"/>
          <p:cNvCxnSpPr>
            <a:stCxn id="478" idx="2"/>
            <a:endCxn id="455" idx="0"/>
          </p:cNvCxnSpPr>
          <p:nvPr/>
        </p:nvCxnSpPr>
        <p:spPr>
          <a:xfrm rot="16200000" flipH="1">
            <a:off x="4785663" y="3839451"/>
            <a:ext cx="2347740" cy="201593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88" name="Picture 487"/>
          <p:cNvPicPr>
            <a:picLocks noChangeAspect="1" noChangeArrowheads="1"/>
          </p:cNvPicPr>
          <p:nvPr/>
        </p:nvPicPr>
        <p:blipFill>
          <a:blip r:embed="rId2" cstate="print"/>
          <a:srcRect/>
          <a:stretch>
            <a:fillRect/>
          </a:stretch>
        </p:blipFill>
        <p:spPr bwMode="auto">
          <a:xfrm>
            <a:off x="179512" y="3651702"/>
            <a:ext cx="301377" cy="200200"/>
          </a:xfrm>
          <a:prstGeom prst="rect">
            <a:avLst/>
          </a:prstGeom>
          <a:noFill/>
        </p:spPr>
      </p:pic>
      <p:sp>
        <p:nvSpPr>
          <p:cNvPr id="489" name="TextBox 488"/>
          <p:cNvSpPr txBox="1"/>
          <p:nvPr/>
        </p:nvSpPr>
        <p:spPr>
          <a:xfrm>
            <a:off x="107504" y="5271591"/>
            <a:ext cx="872355" cy="461665"/>
          </a:xfrm>
          <a:prstGeom prst="rect">
            <a:avLst/>
          </a:prstGeom>
          <a:noFill/>
        </p:spPr>
        <p:txBody>
          <a:bodyPr wrap="none" rtlCol="0">
            <a:spAutoFit/>
          </a:bodyPr>
          <a:lstStyle/>
          <a:p>
            <a:r>
              <a:rPr lang="en-GB" sz="1200" b="1" dirty="0" smtClean="0">
                <a:latin typeface="Calibri" pitchFamily="34" charset="0"/>
              </a:rPr>
              <a:t>DTCC ISO</a:t>
            </a:r>
          </a:p>
          <a:p>
            <a:r>
              <a:rPr lang="en-GB" sz="1200" b="1" dirty="0" smtClean="0">
                <a:latin typeface="Calibri" pitchFamily="34" charset="0"/>
              </a:rPr>
              <a:t>20022 </a:t>
            </a:r>
            <a:r>
              <a:rPr lang="en-GB" sz="1200" b="1" dirty="0" err="1" smtClean="0">
                <a:latin typeface="Calibri" pitchFamily="34" charset="0"/>
              </a:rPr>
              <a:t>msg</a:t>
            </a:r>
            <a:endParaRPr lang="en-GB" sz="1200" b="1" dirty="0">
              <a:latin typeface="Calibri" pitchFamily="34" charset="0"/>
            </a:endParaRPr>
          </a:p>
        </p:txBody>
      </p:sp>
      <p:sp>
        <p:nvSpPr>
          <p:cNvPr id="490" name="Rectangle 489"/>
          <p:cNvSpPr/>
          <p:nvPr/>
        </p:nvSpPr>
        <p:spPr>
          <a:xfrm>
            <a:off x="107504" y="5013176"/>
            <a:ext cx="112387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sp>
        <p:nvSpPr>
          <p:cNvPr id="494" name="TextBox 493"/>
          <p:cNvSpPr txBox="1"/>
          <p:nvPr/>
        </p:nvSpPr>
        <p:spPr>
          <a:xfrm>
            <a:off x="671518" y="3507686"/>
            <a:ext cx="338554" cy="461665"/>
          </a:xfrm>
          <a:prstGeom prst="rect">
            <a:avLst/>
          </a:prstGeom>
          <a:noFill/>
        </p:spPr>
        <p:txBody>
          <a:bodyPr wrap="none" rtlCol="0">
            <a:spAutoFit/>
          </a:bodyPr>
          <a:lstStyle/>
          <a:p>
            <a:r>
              <a:rPr lang="en-GB" b="1" dirty="0" smtClean="0">
                <a:latin typeface="Calibri" pitchFamily="34" charset="0"/>
              </a:rPr>
              <a:t>=</a:t>
            </a:r>
            <a:endParaRPr lang="en-GB" b="1" dirty="0">
              <a:latin typeface="Calibri" pitchFamily="34" charset="0"/>
            </a:endParaRPr>
          </a:p>
        </p:txBody>
      </p:sp>
      <p:sp>
        <p:nvSpPr>
          <p:cNvPr id="495" name="TextBox 494"/>
          <p:cNvSpPr txBox="1"/>
          <p:nvPr/>
        </p:nvSpPr>
        <p:spPr>
          <a:xfrm>
            <a:off x="671518" y="4992851"/>
            <a:ext cx="338554" cy="461665"/>
          </a:xfrm>
          <a:prstGeom prst="rect">
            <a:avLst/>
          </a:prstGeom>
          <a:noFill/>
        </p:spPr>
        <p:txBody>
          <a:bodyPr wrap="none" rtlCol="0">
            <a:spAutoFit/>
          </a:bodyPr>
          <a:lstStyle/>
          <a:p>
            <a:r>
              <a:rPr lang="en-GB" b="1" dirty="0" smtClean="0">
                <a:latin typeface="Calibri" pitchFamily="34" charset="0"/>
              </a:rPr>
              <a:t>=</a:t>
            </a:r>
            <a:endParaRPr lang="en-GB" b="1" dirty="0">
              <a:latin typeface="Calibri" pitchFamily="34" charset="0"/>
            </a:endParaRPr>
          </a:p>
        </p:txBody>
      </p:sp>
      <p:sp>
        <p:nvSpPr>
          <p:cNvPr id="496" name="Rectangle 495"/>
          <p:cNvSpPr/>
          <p:nvPr/>
        </p:nvSpPr>
        <p:spPr>
          <a:xfrm>
            <a:off x="107504" y="3579694"/>
            <a:ext cx="112387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500" name="Picture 25" descr="User_cmyk_warmgray_10"/>
          <p:cNvPicPr>
            <a:picLocks noChangeAspect="1" noChangeArrowheads="1"/>
          </p:cNvPicPr>
          <p:nvPr/>
        </p:nvPicPr>
        <p:blipFill>
          <a:blip r:embed="rId9" cstate="print"/>
          <a:srcRect/>
          <a:stretch>
            <a:fillRect/>
          </a:stretch>
        </p:blipFill>
        <p:spPr bwMode="auto">
          <a:xfrm>
            <a:off x="3851920" y="1007731"/>
            <a:ext cx="281787" cy="288032"/>
          </a:xfrm>
          <a:prstGeom prst="rect">
            <a:avLst/>
          </a:prstGeom>
          <a:noFill/>
        </p:spPr>
      </p:pic>
      <p:sp>
        <p:nvSpPr>
          <p:cNvPr id="501" name="TextBox 500"/>
          <p:cNvSpPr txBox="1"/>
          <p:nvPr/>
        </p:nvSpPr>
        <p:spPr>
          <a:xfrm>
            <a:off x="5004048" y="5157192"/>
            <a:ext cx="805029" cy="430887"/>
          </a:xfrm>
          <a:prstGeom prst="rect">
            <a:avLst/>
          </a:prstGeom>
          <a:noFill/>
        </p:spPr>
        <p:txBody>
          <a:bodyPr wrap="none" rtlCol="0">
            <a:spAutoFit/>
          </a:bodyPr>
          <a:lstStyle/>
          <a:p>
            <a:pPr algn="ctr"/>
            <a:r>
              <a:rPr lang="en-GB" sz="1100" b="1" dirty="0" smtClean="0">
                <a:latin typeface="Calibri" pitchFamily="34" charset="0"/>
              </a:rPr>
              <a:t>Tax</a:t>
            </a:r>
          </a:p>
          <a:p>
            <a:pPr algn="ctr"/>
            <a:r>
              <a:rPr lang="en-GB" sz="1100" b="1" dirty="0" smtClean="0">
                <a:latin typeface="Calibri" pitchFamily="34" charset="0"/>
              </a:rPr>
              <a:t>Treatment</a:t>
            </a:r>
            <a:endParaRPr lang="en-GB" sz="1100" b="1" dirty="0">
              <a:latin typeface="Calibri" pitchFamily="34" charset="0"/>
            </a:endParaRPr>
          </a:p>
        </p:txBody>
      </p:sp>
      <p:cxnSp>
        <p:nvCxnSpPr>
          <p:cNvPr id="505" name="Curved Connector 504"/>
          <p:cNvCxnSpPr>
            <a:stCxn id="49" idx="3"/>
            <a:endCxn id="455" idx="0"/>
          </p:cNvCxnSpPr>
          <p:nvPr/>
        </p:nvCxnSpPr>
        <p:spPr>
          <a:xfrm>
            <a:off x="4954343" y="5372636"/>
            <a:ext cx="2013157" cy="64865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09" name="TextBox 508"/>
          <p:cNvSpPr txBox="1"/>
          <p:nvPr/>
        </p:nvSpPr>
        <p:spPr>
          <a:xfrm>
            <a:off x="251520" y="15007"/>
            <a:ext cx="7068345" cy="400110"/>
          </a:xfrm>
          <a:prstGeom prst="rect">
            <a:avLst/>
          </a:prstGeom>
          <a:noFill/>
        </p:spPr>
        <p:txBody>
          <a:bodyPr wrap="none" rtlCol="0">
            <a:spAutoFit/>
          </a:bodyPr>
          <a:lstStyle/>
          <a:p>
            <a:r>
              <a:rPr lang="en-GB" sz="2000" b="1" dirty="0" smtClean="0">
                <a:latin typeface="+mj-lt"/>
              </a:rPr>
              <a:t>Target Flow for XBRL CA  for American Depositary Receipts (ADR)</a:t>
            </a:r>
            <a:endParaRPr lang="en-GB" sz="2000" b="1" dirty="0">
              <a:latin typeface="+mj-lt"/>
            </a:endParaRPr>
          </a:p>
        </p:txBody>
      </p:sp>
      <p:pic>
        <p:nvPicPr>
          <p:cNvPr id="551" name="Picture 2"/>
          <p:cNvPicPr>
            <a:picLocks noChangeAspect="1" noChangeArrowheads="1"/>
          </p:cNvPicPr>
          <p:nvPr/>
        </p:nvPicPr>
        <p:blipFill>
          <a:blip r:embed="rId4" cstate="print"/>
          <a:srcRect/>
          <a:stretch>
            <a:fillRect/>
          </a:stretch>
        </p:blipFill>
        <p:spPr bwMode="auto">
          <a:xfrm>
            <a:off x="1907704" y="4078233"/>
            <a:ext cx="864096" cy="463273"/>
          </a:xfrm>
          <a:prstGeom prst="rect">
            <a:avLst/>
          </a:prstGeom>
          <a:noFill/>
          <a:ln w="9525">
            <a:noFill/>
            <a:miter lim="800000"/>
            <a:headEnd/>
            <a:tailEnd/>
          </a:ln>
        </p:spPr>
      </p:pic>
      <p:sp>
        <p:nvSpPr>
          <p:cNvPr id="552" name="TextBox 551"/>
          <p:cNvSpPr txBox="1"/>
          <p:nvPr/>
        </p:nvSpPr>
        <p:spPr>
          <a:xfrm>
            <a:off x="1619672" y="4078233"/>
            <a:ext cx="805029" cy="430887"/>
          </a:xfrm>
          <a:prstGeom prst="rect">
            <a:avLst/>
          </a:prstGeom>
          <a:noFill/>
        </p:spPr>
        <p:txBody>
          <a:bodyPr wrap="none" rtlCol="0">
            <a:spAutoFit/>
          </a:bodyPr>
          <a:lstStyle/>
          <a:p>
            <a:pPr algn="ctr"/>
            <a:r>
              <a:rPr lang="en-GB" sz="1100" b="1" dirty="0" smtClean="0">
                <a:latin typeface="Calibri" pitchFamily="34" charset="0"/>
              </a:rPr>
              <a:t>Tax</a:t>
            </a:r>
          </a:p>
          <a:p>
            <a:pPr algn="ctr"/>
            <a:r>
              <a:rPr lang="en-GB" sz="1100" b="1" dirty="0" smtClean="0">
                <a:latin typeface="Calibri" pitchFamily="34" charset="0"/>
              </a:rPr>
              <a:t>Treatment</a:t>
            </a:r>
            <a:endParaRPr lang="en-GB" sz="1100" b="1" dirty="0">
              <a:latin typeface="Calibri" pitchFamily="34" charset="0"/>
            </a:endParaRPr>
          </a:p>
        </p:txBody>
      </p:sp>
      <p:pic>
        <p:nvPicPr>
          <p:cNvPr id="558" name="Picture 557" descr="adobe_pdf_icon.png"/>
          <p:cNvPicPr>
            <a:picLocks noChangeAspect="1"/>
          </p:cNvPicPr>
          <p:nvPr/>
        </p:nvPicPr>
        <p:blipFill>
          <a:blip r:embed="rId3" cstate="print"/>
          <a:stretch>
            <a:fillRect/>
          </a:stretch>
        </p:blipFill>
        <p:spPr>
          <a:xfrm>
            <a:off x="4860032" y="3717032"/>
            <a:ext cx="288032" cy="288032"/>
          </a:xfrm>
          <a:prstGeom prst="rect">
            <a:avLst/>
          </a:prstGeom>
        </p:spPr>
      </p:pic>
      <p:pic>
        <p:nvPicPr>
          <p:cNvPr id="564" name="Picture 563" descr="computer_wg.png"/>
          <p:cNvPicPr>
            <a:picLocks noChangeAspect="1"/>
          </p:cNvPicPr>
          <p:nvPr/>
        </p:nvPicPr>
        <p:blipFill>
          <a:blip r:embed="rId5" cstate="print"/>
          <a:stretch>
            <a:fillRect/>
          </a:stretch>
        </p:blipFill>
        <p:spPr>
          <a:xfrm>
            <a:off x="8100392" y="2420888"/>
            <a:ext cx="471100" cy="532580"/>
          </a:xfrm>
          <a:prstGeom prst="rect">
            <a:avLst/>
          </a:prstGeom>
        </p:spPr>
      </p:pic>
      <p:sp>
        <p:nvSpPr>
          <p:cNvPr id="565" name="TextBox 564"/>
          <p:cNvSpPr txBox="1"/>
          <p:nvPr/>
        </p:nvSpPr>
        <p:spPr>
          <a:xfrm>
            <a:off x="7924315" y="2492896"/>
            <a:ext cx="734496" cy="430887"/>
          </a:xfrm>
          <a:prstGeom prst="rect">
            <a:avLst/>
          </a:prstGeom>
          <a:noFill/>
        </p:spPr>
        <p:txBody>
          <a:bodyPr wrap="none" rtlCol="0">
            <a:spAutoFit/>
          </a:bodyPr>
          <a:lstStyle/>
          <a:p>
            <a:pPr algn="ctr"/>
            <a:r>
              <a:rPr lang="en-GB" sz="1100" b="1" dirty="0" smtClean="0">
                <a:latin typeface="Calibri" pitchFamily="34" charset="0"/>
              </a:rPr>
              <a:t>Exchange</a:t>
            </a:r>
          </a:p>
          <a:p>
            <a:pPr algn="ctr"/>
            <a:r>
              <a:rPr lang="en-GB" sz="1100" b="1" dirty="0" smtClean="0">
                <a:latin typeface="Calibri" pitchFamily="34" charset="0"/>
              </a:rPr>
              <a:t>Website</a:t>
            </a:r>
          </a:p>
        </p:txBody>
      </p:sp>
      <p:pic>
        <p:nvPicPr>
          <p:cNvPr id="567" name="Picture 566" descr="adobe_pdf_icon.png"/>
          <p:cNvPicPr>
            <a:picLocks noChangeAspect="1"/>
          </p:cNvPicPr>
          <p:nvPr/>
        </p:nvPicPr>
        <p:blipFill>
          <a:blip r:embed="rId3" cstate="print"/>
          <a:stretch>
            <a:fillRect/>
          </a:stretch>
        </p:blipFill>
        <p:spPr>
          <a:xfrm>
            <a:off x="7213992" y="4149080"/>
            <a:ext cx="288032" cy="288032"/>
          </a:xfrm>
          <a:prstGeom prst="rect">
            <a:avLst/>
          </a:prstGeom>
        </p:spPr>
      </p:pic>
      <p:cxnSp>
        <p:nvCxnSpPr>
          <p:cNvPr id="569" name="Curved Connector 568"/>
          <p:cNvCxnSpPr>
            <a:stCxn id="50" idx="2"/>
            <a:endCxn id="564" idx="0"/>
          </p:cNvCxnSpPr>
          <p:nvPr/>
        </p:nvCxnSpPr>
        <p:spPr>
          <a:xfrm rot="16200000" flipH="1">
            <a:off x="7948137" y="2033083"/>
            <a:ext cx="648072" cy="1275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0" name="Curved Connector 569"/>
          <p:cNvCxnSpPr>
            <a:stCxn id="564" idx="2"/>
            <a:endCxn id="455" idx="3"/>
          </p:cNvCxnSpPr>
          <p:nvPr/>
        </p:nvCxnSpPr>
        <p:spPr>
          <a:xfrm rot="5400000">
            <a:off x="6325451" y="4190817"/>
            <a:ext cx="3247840" cy="77314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74" name="TextBox 573"/>
          <p:cNvSpPr txBox="1"/>
          <p:nvPr/>
        </p:nvSpPr>
        <p:spPr>
          <a:xfrm>
            <a:off x="107504" y="4558189"/>
            <a:ext cx="675185" cy="461665"/>
          </a:xfrm>
          <a:prstGeom prst="rect">
            <a:avLst/>
          </a:prstGeom>
          <a:noFill/>
        </p:spPr>
        <p:txBody>
          <a:bodyPr wrap="none" rtlCol="0">
            <a:spAutoFit/>
          </a:bodyPr>
          <a:lstStyle/>
          <a:p>
            <a:r>
              <a:rPr lang="en-GB" sz="1200" b="1" dirty="0" smtClean="0">
                <a:latin typeface="Calibri" pitchFamily="34" charset="0"/>
              </a:rPr>
              <a:t>Manual</a:t>
            </a:r>
          </a:p>
          <a:p>
            <a:r>
              <a:rPr lang="en-GB" sz="1200" b="1" dirty="0" smtClean="0">
                <a:latin typeface="Calibri" pitchFamily="34" charset="0"/>
              </a:rPr>
              <a:t>Input</a:t>
            </a:r>
            <a:endParaRPr lang="en-GB" sz="1200" b="1" dirty="0">
              <a:latin typeface="Calibri" pitchFamily="34" charset="0"/>
            </a:endParaRPr>
          </a:p>
        </p:txBody>
      </p:sp>
      <p:sp>
        <p:nvSpPr>
          <p:cNvPr id="575" name="Rectangle 574"/>
          <p:cNvSpPr/>
          <p:nvPr/>
        </p:nvSpPr>
        <p:spPr>
          <a:xfrm>
            <a:off x="107504" y="4293096"/>
            <a:ext cx="112387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576" name="Picture 25" descr="User_cmyk_warmgray_10"/>
          <p:cNvPicPr>
            <a:picLocks noChangeAspect="1" noChangeArrowheads="1"/>
          </p:cNvPicPr>
          <p:nvPr/>
        </p:nvPicPr>
        <p:blipFill>
          <a:blip r:embed="rId9" cstate="print"/>
          <a:srcRect/>
          <a:stretch>
            <a:fillRect/>
          </a:stretch>
        </p:blipFill>
        <p:spPr bwMode="auto">
          <a:xfrm>
            <a:off x="179512" y="4351457"/>
            <a:ext cx="281787" cy="288032"/>
          </a:xfrm>
          <a:prstGeom prst="rect">
            <a:avLst/>
          </a:prstGeom>
          <a:noFill/>
        </p:spPr>
      </p:pic>
      <p:sp>
        <p:nvSpPr>
          <p:cNvPr id="577" name="TextBox 576"/>
          <p:cNvSpPr txBox="1"/>
          <p:nvPr/>
        </p:nvSpPr>
        <p:spPr>
          <a:xfrm>
            <a:off x="671518" y="4279449"/>
            <a:ext cx="338554" cy="461665"/>
          </a:xfrm>
          <a:prstGeom prst="rect">
            <a:avLst/>
          </a:prstGeom>
          <a:noFill/>
        </p:spPr>
        <p:txBody>
          <a:bodyPr wrap="none" rtlCol="0">
            <a:spAutoFit/>
          </a:bodyPr>
          <a:lstStyle/>
          <a:p>
            <a:r>
              <a:rPr lang="en-GB" b="1" dirty="0" smtClean="0">
                <a:latin typeface="Calibri" pitchFamily="34" charset="0"/>
              </a:rPr>
              <a:t>=</a:t>
            </a:r>
            <a:endParaRPr lang="en-GB" b="1" dirty="0">
              <a:latin typeface="Calibri" pitchFamily="34" charset="0"/>
            </a:endParaRPr>
          </a:p>
        </p:txBody>
      </p:sp>
      <p:grpSp>
        <p:nvGrpSpPr>
          <p:cNvPr id="2" name="Group 63"/>
          <p:cNvGrpSpPr/>
          <p:nvPr/>
        </p:nvGrpSpPr>
        <p:grpSpPr>
          <a:xfrm>
            <a:off x="2915816" y="5301208"/>
            <a:ext cx="425069" cy="288032"/>
            <a:chOff x="978579" y="4221088"/>
            <a:chExt cx="425069" cy="288032"/>
          </a:xfrm>
        </p:grpSpPr>
        <p:pic>
          <p:nvPicPr>
            <p:cNvPr id="82" name="Picture 31" descr="message_cmyk_warmgray_10"/>
            <p:cNvPicPr>
              <a:picLocks noChangeAspect="1" noChangeArrowheads="1"/>
            </p:cNvPicPr>
            <p:nvPr/>
          </p:nvPicPr>
          <p:blipFill>
            <a:blip r:embed="rId10" cstate="print"/>
            <a:srcRect/>
            <a:stretch>
              <a:fillRect/>
            </a:stretch>
          </p:blipFill>
          <p:spPr bwMode="auto">
            <a:xfrm>
              <a:off x="978579" y="4291905"/>
              <a:ext cx="425069" cy="217215"/>
            </a:xfrm>
            <a:prstGeom prst="rect">
              <a:avLst/>
            </a:prstGeom>
            <a:noFill/>
          </p:spPr>
        </p:pic>
        <p:sp>
          <p:nvSpPr>
            <p:cNvPr id="83" name="TextBox 82"/>
            <p:cNvSpPr txBox="1"/>
            <p:nvPr/>
          </p:nvSpPr>
          <p:spPr>
            <a:xfrm>
              <a:off x="1001100" y="4221088"/>
              <a:ext cx="402548" cy="215444"/>
            </a:xfrm>
            <a:prstGeom prst="rect">
              <a:avLst/>
            </a:prstGeom>
            <a:noFill/>
          </p:spPr>
          <p:txBody>
            <a:bodyPr wrap="square" rtlCol="0">
              <a:spAutoFit/>
            </a:bodyPr>
            <a:lstStyle/>
            <a:p>
              <a:r>
                <a:rPr lang="en-GB" sz="800" b="1" dirty="0" smtClean="0">
                  <a:latin typeface="Calibri" pitchFamily="34" charset="0"/>
                </a:rPr>
                <a:t>MX</a:t>
              </a:r>
              <a:endParaRPr lang="en-GB" sz="800" b="1" dirty="0">
                <a:latin typeface="Calibri" pitchFamily="34" charset="0"/>
              </a:endParaRPr>
            </a:p>
          </p:txBody>
        </p:sp>
      </p:grpSp>
      <p:grpSp>
        <p:nvGrpSpPr>
          <p:cNvPr id="3" name="Group 63"/>
          <p:cNvGrpSpPr/>
          <p:nvPr/>
        </p:nvGrpSpPr>
        <p:grpSpPr>
          <a:xfrm>
            <a:off x="179512" y="5064859"/>
            <a:ext cx="425069" cy="288032"/>
            <a:chOff x="978579" y="4221088"/>
            <a:chExt cx="425069" cy="288032"/>
          </a:xfrm>
        </p:grpSpPr>
        <p:pic>
          <p:nvPicPr>
            <p:cNvPr id="86" name="Picture 31" descr="message_cmyk_warmgray_10"/>
            <p:cNvPicPr>
              <a:picLocks noChangeAspect="1" noChangeArrowheads="1"/>
            </p:cNvPicPr>
            <p:nvPr/>
          </p:nvPicPr>
          <p:blipFill>
            <a:blip r:embed="rId10" cstate="print"/>
            <a:srcRect/>
            <a:stretch>
              <a:fillRect/>
            </a:stretch>
          </p:blipFill>
          <p:spPr bwMode="auto">
            <a:xfrm>
              <a:off x="978579" y="4291905"/>
              <a:ext cx="425069" cy="217215"/>
            </a:xfrm>
            <a:prstGeom prst="rect">
              <a:avLst/>
            </a:prstGeom>
            <a:noFill/>
          </p:spPr>
        </p:pic>
        <p:sp>
          <p:nvSpPr>
            <p:cNvPr id="87" name="TextBox 86"/>
            <p:cNvSpPr txBox="1"/>
            <p:nvPr/>
          </p:nvSpPr>
          <p:spPr>
            <a:xfrm>
              <a:off x="1001100" y="4221088"/>
              <a:ext cx="402548" cy="215444"/>
            </a:xfrm>
            <a:prstGeom prst="rect">
              <a:avLst/>
            </a:prstGeom>
            <a:noFill/>
          </p:spPr>
          <p:txBody>
            <a:bodyPr wrap="square" rtlCol="0">
              <a:spAutoFit/>
            </a:bodyPr>
            <a:lstStyle/>
            <a:p>
              <a:r>
                <a:rPr lang="en-GB" sz="800" b="1" dirty="0" smtClean="0">
                  <a:latin typeface="Calibri" pitchFamily="34" charset="0"/>
                </a:rPr>
                <a:t>MX</a:t>
              </a:r>
              <a:endParaRPr lang="en-GB" sz="800" b="1" dirty="0">
                <a:latin typeface="Calibri" pitchFamily="34" charset="0"/>
              </a:endParaRPr>
            </a:p>
          </p:txBody>
        </p:sp>
      </p:grpSp>
      <p:grpSp>
        <p:nvGrpSpPr>
          <p:cNvPr id="9" name="Group 90"/>
          <p:cNvGrpSpPr/>
          <p:nvPr/>
        </p:nvGrpSpPr>
        <p:grpSpPr>
          <a:xfrm>
            <a:off x="3275856" y="2492896"/>
            <a:ext cx="504056" cy="288032"/>
            <a:chOff x="1907704" y="4869160"/>
            <a:chExt cx="504056" cy="288032"/>
          </a:xfrm>
        </p:grpSpPr>
        <p:sp>
          <p:nvSpPr>
            <p:cNvPr id="90" name="Flowchart: Sequential Access Storage 89"/>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88" name="Picture 87"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0" name="Group 91"/>
          <p:cNvGrpSpPr/>
          <p:nvPr/>
        </p:nvGrpSpPr>
        <p:grpSpPr>
          <a:xfrm>
            <a:off x="3707904" y="3212976"/>
            <a:ext cx="504056" cy="288032"/>
            <a:chOff x="1907704" y="4869160"/>
            <a:chExt cx="504056" cy="288032"/>
          </a:xfrm>
        </p:grpSpPr>
        <p:sp>
          <p:nvSpPr>
            <p:cNvPr id="93" name="Flowchart: Sequential Access Storage 92"/>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94" name="Picture 93"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1" name="Group 94"/>
          <p:cNvGrpSpPr/>
          <p:nvPr/>
        </p:nvGrpSpPr>
        <p:grpSpPr>
          <a:xfrm>
            <a:off x="2195736" y="4365104"/>
            <a:ext cx="504056" cy="288032"/>
            <a:chOff x="1907704" y="4869160"/>
            <a:chExt cx="504056" cy="288032"/>
          </a:xfrm>
        </p:grpSpPr>
        <p:sp>
          <p:nvSpPr>
            <p:cNvPr id="96" name="Flowchart: Sequential Access Storage 95"/>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97" name="Picture 96"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2" name="Group 97"/>
          <p:cNvGrpSpPr/>
          <p:nvPr/>
        </p:nvGrpSpPr>
        <p:grpSpPr>
          <a:xfrm>
            <a:off x="5868144" y="5301208"/>
            <a:ext cx="504056" cy="288032"/>
            <a:chOff x="1907704" y="4869160"/>
            <a:chExt cx="504056" cy="288032"/>
          </a:xfrm>
        </p:grpSpPr>
        <p:sp>
          <p:nvSpPr>
            <p:cNvPr id="99" name="Flowchart: Sequential Access Storage 98"/>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00" name="Picture 99"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4" name="Group 100"/>
          <p:cNvGrpSpPr/>
          <p:nvPr/>
        </p:nvGrpSpPr>
        <p:grpSpPr>
          <a:xfrm>
            <a:off x="6660232" y="1412776"/>
            <a:ext cx="504056" cy="288032"/>
            <a:chOff x="1907704" y="4869160"/>
            <a:chExt cx="504056" cy="288032"/>
          </a:xfrm>
        </p:grpSpPr>
        <p:sp>
          <p:nvSpPr>
            <p:cNvPr id="102" name="Flowchart: Sequential Access Storage 101"/>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04" name="Picture 103"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5" name="Group 104"/>
          <p:cNvGrpSpPr/>
          <p:nvPr/>
        </p:nvGrpSpPr>
        <p:grpSpPr>
          <a:xfrm>
            <a:off x="6012160" y="836712"/>
            <a:ext cx="504056" cy="288032"/>
            <a:chOff x="1907704" y="4869160"/>
            <a:chExt cx="504056" cy="288032"/>
          </a:xfrm>
        </p:grpSpPr>
        <p:sp>
          <p:nvSpPr>
            <p:cNvPr id="106" name="Flowchart: Sequential Access Storage 105"/>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07" name="Picture 106"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6" name="Group 107"/>
          <p:cNvGrpSpPr/>
          <p:nvPr/>
        </p:nvGrpSpPr>
        <p:grpSpPr>
          <a:xfrm>
            <a:off x="6588224" y="2204864"/>
            <a:ext cx="504056" cy="288032"/>
            <a:chOff x="1907704" y="4869160"/>
            <a:chExt cx="504056" cy="288032"/>
          </a:xfrm>
        </p:grpSpPr>
        <p:sp>
          <p:nvSpPr>
            <p:cNvPr id="109" name="Flowchart: Sequential Access Storage 108"/>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10" name="Picture 109"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17" name="Group 110"/>
          <p:cNvGrpSpPr/>
          <p:nvPr/>
        </p:nvGrpSpPr>
        <p:grpSpPr>
          <a:xfrm>
            <a:off x="4788024" y="4005064"/>
            <a:ext cx="504056" cy="288032"/>
            <a:chOff x="1907704" y="4869160"/>
            <a:chExt cx="504056" cy="288032"/>
          </a:xfrm>
        </p:grpSpPr>
        <p:sp>
          <p:nvSpPr>
            <p:cNvPr id="112" name="Flowchart: Sequential Access Storage 111"/>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13" name="Picture 112" descr="XBRL Logo.jpg"/>
            <p:cNvPicPr>
              <a:picLocks noChangeAspect="1"/>
            </p:cNvPicPr>
            <p:nvPr/>
          </p:nvPicPr>
          <p:blipFill>
            <a:blip r:embed="rId11" cstate="print"/>
            <a:stretch>
              <a:fillRect/>
            </a:stretch>
          </p:blipFill>
          <p:spPr>
            <a:xfrm>
              <a:off x="1907704" y="4902105"/>
              <a:ext cx="398678" cy="183079"/>
            </a:xfrm>
            <a:prstGeom prst="rect">
              <a:avLst/>
            </a:prstGeom>
          </p:spPr>
        </p:pic>
      </p:grpSp>
      <p:sp>
        <p:nvSpPr>
          <p:cNvPr id="114" name="TextBox 113"/>
          <p:cNvSpPr txBox="1"/>
          <p:nvPr/>
        </p:nvSpPr>
        <p:spPr>
          <a:xfrm>
            <a:off x="99245" y="5991671"/>
            <a:ext cx="877484" cy="461665"/>
          </a:xfrm>
          <a:prstGeom prst="rect">
            <a:avLst/>
          </a:prstGeom>
          <a:noFill/>
        </p:spPr>
        <p:txBody>
          <a:bodyPr wrap="none" rtlCol="0">
            <a:spAutoFit/>
          </a:bodyPr>
          <a:lstStyle/>
          <a:p>
            <a:r>
              <a:rPr lang="en-GB" sz="1200" b="1" dirty="0" smtClean="0">
                <a:latin typeface="Calibri" pitchFamily="34" charset="0"/>
              </a:rPr>
              <a:t>XBRL  Data</a:t>
            </a:r>
          </a:p>
          <a:p>
            <a:r>
              <a:rPr lang="en-GB" sz="1200" b="1" dirty="0" smtClean="0">
                <a:latin typeface="Calibri" pitchFamily="34" charset="0"/>
              </a:rPr>
              <a:t>Instance</a:t>
            </a:r>
          </a:p>
        </p:txBody>
      </p:sp>
      <p:sp>
        <p:nvSpPr>
          <p:cNvPr id="115" name="Rectangle 114"/>
          <p:cNvSpPr/>
          <p:nvPr/>
        </p:nvSpPr>
        <p:spPr>
          <a:xfrm>
            <a:off x="107504" y="5733256"/>
            <a:ext cx="112387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sp>
        <p:nvSpPr>
          <p:cNvPr id="116" name="TextBox 115"/>
          <p:cNvSpPr txBox="1"/>
          <p:nvPr/>
        </p:nvSpPr>
        <p:spPr>
          <a:xfrm>
            <a:off x="663259" y="5712931"/>
            <a:ext cx="338554" cy="461665"/>
          </a:xfrm>
          <a:prstGeom prst="rect">
            <a:avLst/>
          </a:prstGeom>
          <a:noFill/>
        </p:spPr>
        <p:txBody>
          <a:bodyPr wrap="none" rtlCol="0">
            <a:spAutoFit/>
          </a:bodyPr>
          <a:lstStyle/>
          <a:p>
            <a:r>
              <a:rPr lang="en-GB" b="1" dirty="0" smtClean="0">
                <a:latin typeface="Calibri" pitchFamily="34" charset="0"/>
              </a:rPr>
              <a:t>=</a:t>
            </a:r>
            <a:endParaRPr lang="en-GB" b="1" dirty="0">
              <a:latin typeface="Calibri" pitchFamily="34" charset="0"/>
            </a:endParaRPr>
          </a:p>
        </p:txBody>
      </p:sp>
      <p:grpSp>
        <p:nvGrpSpPr>
          <p:cNvPr id="20" name="Group 120"/>
          <p:cNvGrpSpPr/>
          <p:nvPr/>
        </p:nvGrpSpPr>
        <p:grpSpPr>
          <a:xfrm>
            <a:off x="107504" y="5784939"/>
            <a:ext cx="504056" cy="288032"/>
            <a:chOff x="1907704" y="4869160"/>
            <a:chExt cx="504056" cy="288032"/>
          </a:xfrm>
        </p:grpSpPr>
        <p:sp>
          <p:nvSpPr>
            <p:cNvPr id="122" name="Flowchart: Sequential Access Storage 121"/>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23" name="Picture 122" descr="XBRL Logo.jpg"/>
            <p:cNvPicPr>
              <a:picLocks noChangeAspect="1"/>
            </p:cNvPicPr>
            <p:nvPr/>
          </p:nvPicPr>
          <p:blipFill>
            <a:blip r:embed="rId11" cstate="print"/>
            <a:stretch>
              <a:fillRect/>
            </a:stretch>
          </p:blipFill>
          <p:spPr>
            <a:xfrm>
              <a:off x="1907704" y="4902105"/>
              <a:ext cx="398678" cy="183079"/>
            </a:xfrm>
            <a:prstGeom prst="rect">
              <a:avLst/>
            </a:prstGeom>
          </p:spPr>
        </p:pic>
      </p:grpSp>
      <p:grpSp>
        <p:nvGrpSpPr>
          <p:cNvPr id="22" name="Group 123"/>
          <p:cNvGrpSpPr/>
          <p:nvPr/>
        </p:nvGrpSpPr>
        <p:grpSpPr>
          <a:xfrm>
            <a:off x="7308304" y="4437112"/>
            <a:ext cx="504056" cy="288032"/>
            <a:chOff x="1907704" y="4869160"/>
            <a:chExt cx="504056" cy="288032"/>
          </a:xfrm>
        </p:grpSpPr>
        <p:sp>
          <p:nvSpPr>
            <p:cNvPr id="125" name="Flowchart: Sequential Access Storage 124"/>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26" name="Picture 125" descr="XBRL Logo.jpg"/>
            <p:cNvPicPr>
              <a:picLocks noChangeAspect="1"/>
            </p:cNvPicPr>
            <p:nvPr/>
          </p:nvPicPr>
          <p:blipFill>
            <a:blip r:embed="rId11" cstate="print"/>
            <a:stretch>
              <a:fillRect/>
            </a:stretch>
          </p:blipFill>
          <p:spPr>
            <a:xfrm>
              <a:off x="1907704" y="4902105"/>
              <a:ext cx="398678" cy="183079"/>
            </a:xfrm>
            <a:prstGeom prst="rect">
              <a:avLst/>
            </a:prstGeom>
          </p:spPr>
        </p:pic>
      </p:grpSp>
      <p:sp>
        <p:nvSpPr>
          <p:cNvPr id="127" name="Rectangle 126"/>
          <p:cNvSpPr/>
          <p:nvPr/>
        </p:nvSpPr>
        <p:spPr>
          <a:xfrm>
            <a:off x="5652120" y="4005064"/>
            <a:ext cx="1296144" cy="3330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alibri" pitchFamily="34" charset="0"/>
              </a:rPr>
              <a:t>Other Recipients</a:t>
            </a:r>
            <a:endParaRPr lang="en-GB" sz="1100" b="1" dirty="0">
              <a:solidFill>
                <a:schemeClr val="tx1"/>
              </a:solidFill>
              <a:latin typeface="Calibri" pitchFamily="34" charset="0"/>
            </a:endParaRPr>
          </a:p>
        </p:txBody>
      </p:sp>
      <p:cxnSp>
        <p:nvCxnSpPr>
          <p:cNvPr id="128" name="Curved Connector 127"/>
          <p:cNvCxnSpPr>
            <a:endCxn id="127" idx="0"/>
          </p:cNvCxnSpPr>
          <p:nvPr/>
        </p:nvCxnSpPr>
        <p:spPr>
          <a:xfrm rot="16200000" flipH="1">
            <a:off x="4387480" y="2092351"/>
            <a:ext cx="2421269" cy="14041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29" name="Picture 128" descr="adobe_pdf_icon.png"/>
          <p:cNvPicPr>
            <a:picLocks noChangeAspect="1"/>
          </p:cNvPicPr>
          <p:nvPr/>
        </p:nvPicPr>
        <p:blipFill>
          <a:blip r:embed="rId3" cstate="print"/>
          <a:stretch>
            <a:fillRect/>
          </a:stretch>
        </p:blipFill>
        <p:spPr>
          <a:xfrm>
            <a:off x="5580112" y="2708920"/>
            <a:ext cx="288032" cy="288032"/>
          </a:xfrm>
          <a:prstGeom prst="rect">
            <a:avLst/>
          </a:prstGeom>
        </p:spPr>
      </p:pic>
      <p:grpSp>
        <p:nvGrpSpPr>
          <p:cNvPr id="24" name="Group 129"/>
          <p:cNvGrpSpPr/>
          <p:nvPr/>
        </p:nvGrpSpPr>
        <p:grpSpPr>
          <a:xfrm>
            <a:off x="5652120" y="2924944"/>
            <a:ext cx="504056" cy="288032"/>
            <a:chOff x="1907704" y="4869160"/>
            <a:chExt cx="504056" cy="288032"/>
          </a:xfrm>
        </p:grpSpPr>
        <p:sp>
          <p:nvSpPr>
            <p:cNvPr id="131" name="Flowchart: Sequential Access Storage 130"/>
            <p:cNvSpPr/>
            <p:nvPr/>
          </p:nvSpPr>
          <p:spPr>
            <a:xfrm>
              <a:off x="2123728" y="4869160"/>
              <a:ext cx="288032" cy="288032"/>
            </a:xfrm>
            <a:prstGeom prst="flowChartMagneticTap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32" name="Picture 131" descr="XBRL Logo.jpg"/>
            <p:cNvPicPr>
              <a:picLocks noChangeAspect="1"/>
            </p:cNvPicPr>
            <p:nvPr/>
          </p:nvPicPr>
          <p:blipFill>
            <a:blip r:embed="rId11" cstate="print"/>
            <a:stretch>
              <a:fillRect/>
            </a:stretch>
          </p:blipFill>
          <p:spPr>
            <a:xfrm>
              <a:off x="1907704" y="4902105"/>
              <a:ext cx="398678" cy="183079"/>
            </a:xfrm>
            <a:prstGeom prst="rect">
              <a:avLst/>
            </a:prstGeom>
          </p:spPr>
        </p:pic>
      </p:grpSp>
      <p:sp>
        <p:nvSpPr>
          <p:cNvPr id="136" name="TextBox 135"/>
          <p:cNvSpPr txBox="1"/>
          <p:nvPr/>
        </p:nvSpPr>
        <p:spPr>
          <a:xfrm>
            <a:off x="671518" y="2780928"/>
            <a:ext cx="338554" cy="461665"/>
          </a:xfrm>
          <a:prstGeom prst="rect">
            <a:avLst/>
          </a:prstGeom>
          <a:noFill/>
        </p:spPr>
        <p:txBody>
          <a:bodyPr wrap="none" rtlCol="0">
            <a:spAutoFit/>
          </a:bodyPr>
          <a:lstStyle/>
          <a:p>
            <a:r>
              <a:rPr lang="en-GB" b="1" dirty="0" smtClean="0">
                <a:latin typeface="Calibri" pitchFamily="34" charset="0"/>
              </a:rPr>
              <a:t>=</a:t>
            </a:r>
            <a:endParaRPr lang="en-GB" b="1" dirty="0">
              <a:latin typeface="Calibri" pitchFamily="34" charset="0"/>
            </a:endParaRPr>
          </a:p>
        </p:txBody>
      </p:sp>
      <p:sp>
        <p:nvSpPr>
          <p:cNvPr id="137" name="Rectangle 136"/>
          <p:cNvSpPr/>
          <p:nvPr/>
        </p:nvSpPr>
        <p:spPr>
          <a:xfrm>
            <a:off x="107504" y="2852936"/>
            <a:ext cx="112387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itchFamily="34" charset="0"/>
            </a:endParaRPr>
          </a:p>
        </p:txBody>
      </p:sp>
      <p:pic>
        <p:nvPicPr>
          <p:cNvPr id="138" name="Picture 137" descr="adobe_pdf_icon.png"/>
          <p:cNvPicPr>
            <a:picLocks noChangeAspect="1"/>
          </p:cNvPicPr>
          <p:nvPr/>
        </p:nvPicPr>
        <p:blipFill>
          <a:blip r:embed="rId3" cstate="print"/>
          <a:stretch>
            <a:fillRect/>
          </a:stretch>
        </p:blipFill>
        <p:spPr>
          <a:xfrm>
            <a:off x="179512" y="2852936"/>
            <a:ext cx="288032" cy="288032"/>
          </a:xfrm>
          <a:prstGeom prst="rect">
            <a:avLst/>
          </a:prstGeom>
        </p:spPr>
      </p:pic>
      <p:sp>
        <p:nvSpPr>
          <p:cNvPr id="139" name="TextBox 138"/>
          <p:cNvSpPr txBox="1"/>
          <p:nvPr/>
        </p:nvSpPr>
        <p:spPr>
          <a:xfrm>
            <a:off x="35496" y="3068960"/>
            <a:ext cx="1172309" cy="461665"/>
          </a:xfrm>
          <a:prstGeom prst="rect">
            <a:avLst/>
          </a:prstGeom>
          <a:noFill/>
        </p:spPr>
        <p:txBody>
          <a:bodyPr wrap="none" rtlCol="0">
            <a:spAutoFit/>
          </a:bodyPr>
          <a:lstStyle/>
          <a:p>
            <a:r>
              <a:rPr lang="en-GB" sz="1200" b="1" dirty="0" smtClean="0">
                <a:latin typeface="Calibri" pitchFamily="34" charset="0"/>
              </a:rPr>
              <a:t>PDF </a:t>
            </a:r>
          </a:p>
          <a:p>
            <a:r>
              <a:rPr lang="en-GB" sz="1200" b="1" dirty="0" smtClean="0">
                <a:latin typeface="Calibri" pitchFamily="34" charset="0"/>
              </a:rPr>
              <a:t>Announcement</a:t>
            </a:r>
            <a:endParaRPr lang="en-GB" sz="1200" b="1" dirty="0">
              <a:latin typeface="Calibri" pitchFamily="34" charset="0"/>
            </a:endParaRPr>
          </a:p>
        </p:txBody>
      </p:sp>
      <p:sp>
        <p:nvSpPr>
          <p:cNvPr id="118" name="Slide Number Placeholder 117"/>
          <p:cNvSpPr>
            <a:spLocks noGrp="1"/>
          </p:cNvSpPr>
          <p:nvPr>
            <p:ph type="sldNum" sz="quarter" idx="11"/>
          </p:nvPr>
        </p:nvSpPr>
        <p:spPr>
          <a:xfrm>
            <a:off x="7010400" y="6356350"/>
            <a:ext cx="2133600" cy="365125"/>
          </a:xfrm>
          <a:prstGeom prst="rect">
            <a:avLst/>
          </a:prstGeom>
        </p:spPr>
        <p:txBody>
          <a:bodyPr/>
          <a:lstStyle/>
          <a:p>
            <a:fld id="{5B1EEEB3-8240-47DC-814E-0587C5BEEB64}" type="slidenum">
              <a:rPr lang="en-GB" smtClean="0">
                <a:latin typeface="Calibri" pitchFamily="34" charset="0"/>
              </a:rPr>
              <a:pPr/>
              <a:t>13</a:t>
            </a:fld>
            <a:endParaRPr lang="en-GB">
              <a:latin typeface="Calibri" pitchFamily="34" charset="0"/>
            </a:endParaRPr>
          </a:p>
        </p:txBody>
      </p:sp>
      <p:pic>
        <p:nvPicPr>
          <p:cNvPr id="119" name="Picture 25" descr="User_cmyk_warmgray_10"/>
          <p:cNvPicPr>
            <a:picLocks noChangeAspect="1" noChangeArrowheads="1"/>
          </p:cNvPicPr>
          <p:nvPr/>
        </p:nvPicPr>
        <p:blipFill>
          <a:blip r:embed="rId9" cstate="print"/>
          <a:srcRect/>
          <a:stretch>
            <a:fillRect/>
          </a:stretch>
        </p:blipFill>
        <p:spPr bwMode="auto">
          <a:xfrm>
            <a:off x="2339752" y="3284984"/>
            <a:ext cx="281787" cy="288032"/>
          </a:xfrm>
          <a:prstGeom prst="rect">
            <a:avLst/>
          </a:prstGeom>
          <a:noFill/>
        </p:spPr>
      </p:pic>
      <p:pic>
        <p:nvPicPr>
          <p:cNvPr id="120" name="Picture 25" descr="User_cmyk_warmgray_10"/>
          <p:cNvPicPr>
            <a:picLocks noChangeAspect="1" noChangeArrowheads="1"/>
          </p:cNvPicPr>
          <p:nvPr/>
        </p:nvPicPr>
        <p:blipFill>
          <a:blip r:embed="rId9" cstate="print"/>
          <a:srcRect/>
          <a:stretch>
            <a:fillRect/>
          </a:stretch>
        </p:blipFill>
        <p:spPr bwMode="auto">
          <a:xfrm>
            <a:off x="3514183" y="3966591"/>
            <a:ext cx="281787" cy="288032"/>
          </a:xfrm>
          <a:prstGeom prst="rect">
            <a:avLst/>
          </a:prstGeom>
          <a:noFill/>
        </p:spPr>
      </p:pic>
      <p:pic>
        <p:nvPicPr>
          <p:cNvPr id="121" name="Picture 25" descr="User_cmyk_warmgray_10"/>
          <p:cNvPicPr>
            <a:picLocks noChangeAspect="1" noChangeArrowheads="1"/>
          </p:cNvPicPr>
          <p:nvPr/>
        </p:nvPicPr>
        <p:blipFill>
          <a:blip r:embed="rId9" cstate="print"/>
          <a:srcRect/>
          <a:stretch>
            <a:fillRect/>
          </a:stretch>
        </p:blipFill>
        <p:spPr bwMode="auto">
          <a:xfrm>
            <a:off x="5940152" y="908720"/>
            <a:ext cx="281787" cy="288032"/>
          </a:xfrm>
          <a:prstGeom prst="rect">
            <a:avLst/>
          </a:prstGeom>
          <a:noFill/>
        </p:spPr>
      </p:pic>
      <p:pic>
        <p:nvPicPr>
          <p:cNvPr id="124" name="Picture 25" descr="User_cmyk_warmgray_10"/>
          <p:cNvPicPr>
            <a:picLocks noChangeAspect="1" noChangeArrowheads="1"/>
          </p:cNvPicPr>
          <p:nvPr/>
        </p:nvPicPr>
        <p:blipFill>
          <a:blip r:embed="rId9" cstate="print"/>
          <a:srcRect/>
          <a:stretch>
            <a:fillRect/>
          </a:stretch>
        </p:blipFill>
        <p:spPr bwMode="auto">
          <a:xfrm>
            <a:off x="6450453" y="1412776"/>
            <a:ext cx="281787" cy="288032"/>
          </a:xfrm>
          <a:prstGeom prst="rect">
            <a:avLst/>
          </a:prstGeom>
          <a:noFill/>
        </p:spPr>
      </p:pic>
      <p:pic>
        <p:nvPicPr>
          <p:cNvPr id="130" name="Picture 25" descr="User_cmyk_warmgray_10"/>
          <p:cNvPicPr>
            <a:picLocks noChangeAspect="1" noChangeArrowheads="1"/>
          </p:cNvPicPr>
          <p:nvPr/>
        </p:nvPicPr>
        <p:blipFill>
          <a:blip r:embed="rId9" cstate="print"/>
          <a:srcRect/>
          <a:stretch>
            <a:fillRect/>
          </a:stretch>
        </p:blipFill>
        <p:spPr bwMode="auto">
          <a:xfrm>
            <a:off x="6516216" y="5733256"/>
            <a:ext cx="281787" cy="288032"/>
          </a:xfrm>
          <a:prstGeom prst="rect">
            <a:avLst/>
          </a:prstGeom>
          <a:noFill/>
        </p:spPr>
      </p:pic>
      <p:pic>
        <p:nvPicPr>
          <p:cNvPr id="133" name="Picture 25" descr="User_cmyk_warmgray_10"/>
          <p:cNvPicPr>
            <a:picLocks noChangeAspect="1" noChangeArrowheads="1"/>
          </p:cNvPicPr>
          <p:nvPr/>
        </p:nvPicPr>
        <p:blipFill>
          <a:blip r:embed="rId9" cstate="print"/>
          <a:srcRect/>
          <a:stretch>
            <a:fillRect/>
          </a:stretch>
        </p:blipFill>
        <p:spPr bwMode="auto">
          <a:xfrm>
            <a:off x="6084168" y="3645024"/>
            <a:ext cx="281787" cy="288032"/>
          </a:xfrm>
          <a:prstGeom prst="rect">
            <a:avLst/>
          </a:prstGeom>
          <a:noFill/>
        </p:spPr>
      </p:pic>
      <p:sp>
        <p:nvSpPr>
          <p:cNvPr id="134" name="&quot;No&quot; Symbol 133"/>
          <p:cNvSpPr/>
          <p:nvPr/>
        </p:nvSpPr>
        <p:spPr bwMode="auto">
          <a:xfrm>
            <a:off x="5868144" y="908720"/>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35" name="&quot;No&quot; Symbol 134"/>
          <p:cNvSpPr/>
          <p:nvPr/>
        </p:nvSpPr>
        <p:spPr bwMode="auto">
          <a:xfrm>
            <a:off x="6012160" y="3573016"/>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40" name="&quot;No&quot; Symbol 139"/>
          <p:cNvSpPr/>
          <p:nvPr/>
        </p:nvSpPr>
        <p:spPr bwMode="auto">
          <a:xfrm>
            <a:off x="6444208" y="5733256"/>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41" name="&quot;No&quot; Symbol 140"/>
          <p:cNvSpPr/>
          <p:nvPr/>
        </p:nvSpPr>
        <p:spPr bwMode="auto">
          <a:xfrm>
            <a:off x="3491880" y="3933056"/>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42" name="&quot;No&quot; Symbol 141"/>
          <p:cNvSpPr/>
          <p:nvPr/>
        </p:nvSpPr>
        <p:spPr bwMode="auto">
          <a:xfrm>
            <a:off x="2267744" y="3212976"/>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43" name="&quot;No&quot; Symbol 142"/>
          <p:cNvSpPr/>
          <p:nvPr/>
        </p:nvSpPr>
        <p:spPr bwMode="auto">
          <a:xfrm>
            <a:off x="6372200" y="1340768"/>
            <a:ext cx="288032" cy="288032"/>
          </a:xfrm>
          <a:prstGeom prst="noSmoking">
            <a:avLst>
              <a:gd name="adj" fmla="val 1202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145" name="Footer Placeholder 3"/>
          <p:cNvSpPr txBox="1">
            <a:spLocks/>
          </p:cNvSpPr>
          <p:nvPr/>
        </p:nvSpPr>
        <p:spPr bwMode="auto">
          <a:xfrm>
            <a:off x="837728" y="6512768"/>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cxnSp>
        <p:nvCxnSpPr>
          <p:cNvPr id="146" name="Curved Connector 145"/>
          <p:cNvCxnSpPr>
            <a:stCxn id="50" idx="0"/>
            <a:endCxn id="13" idx="0"/>
          </p:cNvCxnSpPr>
          <p:nvPr/>
        </p:nvCxnSpPr>
        <p:spPr>
          <a:xfrm rot="16200000" flipV="1">
            <a:off x="6421706" y="-301914"/>
            <a:ext cx="261029" cy="3312368"/>
          </a:xfrm>
          <a:prstGeom prst="curvedConnector3">
            <a:avLst>
              <a:gd name="adj1" fmla="val 38775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Curved Connector 92"/>
          <p:cNvCxnSpPr>
            <a:stCxn id="50" idx="0"/>
            <a:endCxn id="29" idx="3"/>
          </p:cNvCxnSpPr>
          <p:nvPr/>
        </p:nvCxnSpPr>
        <p:spPr>
          <a:xfrm rot="16200000" flipH="1" flipV="1">
            <a:off x="4860032" y="1124744"/>
            <a:ext cx="2988332" cy="3708412"/>
          </a:xfrm>
          <a:prstGeom prst="curvedConnector4">
            <a:avLst>
              <a:gd name="adj1" fmla="val -7650"/>
              <a:gd name="adj2" fmla="val 75458"/>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7884368" y="1124744"/>
            <a:ext cx="825227" cy="307777"/>
          </a:xfrm>
          <a:prstGeom prst="rect">
            <a:avLst/>
          </a:prstGeom>
          <a:noFill/>
        </p:spPr>
        <p:txBody>
          <a:bodyPr wrap="none" rtlCol="0">
            <a:spAutoFit/>
          </a:bodyPr>
          <a:lstStyle/>
          <a:p>
            <a:pPr algn="ctr"/>
            <a:r>
              <a:rPr lang="en-GB" sz="1400" b="1" dirty="0" smtClean="0">
                <a:solidFill>
                  <a:srgbClr val="FF0000"/>
                </a:solidFill>
                <a:latin typeface="Calibri" pitchFamily="34" charset="0"/>
              </a:rPr>
              <a:t>Ex-date?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ISO 20022 Corporate Actions Messages</a:t>
            </a:r>
          </a:p>
        </p:txBody>
      </p:sp>
      <p:sp>
        <p:nvSpPr>
          <p:cNvPr id="7" name="Slide Number Placeholder 2"/>
          <p:cNvSpPr>
            <a:spLocks noGrp="1"/>
          </p:cNvSpPr>
          <p:nvPr>
            <p:ph type="sldNum" sz="quarter" idx="11"/>
          </p:nvPr>
        </p:nvSpPr>
        <p:spPr>
          <a:prstGeom prst="rect">
            <a:avLst/>
          </a:prstGeom>
        </p:spPr>
        <p:txBody>
          <a:bodyPr/>
          <a:lstStyle/>
          <a:p>
            <a:fld id="{3ABFFEED-9E81-4923-B0EF-E2741E4D0DB0}" type="slidenum">
              <a:rPr lang="en-GB" sz="1100" smtClean="0"/>
              <a:pPr/>
              <a:t>14</a:t>
            </a:fld>
            <a:endParaRPr lang="en-GB" sz="1100" dirty="0" smtClean="0"/>
          </a:p>
        </p:txBody>
      </p:sp>
      <p:graphicFrame>
        <p:nvGraphicFramePr>
          <p:cNvPr id="10" name="Group 87"/>
          <p:cNvGraphicFramePr>
            <a:graphicFrameLocks/>
          </p:cNvGraphicFramePr>
          <p:nvPr/>
        </p:nvGraphicFramePr>
        <p:xfrm>
          <a:off x="251521" y="1484783"/>
          <a:ext cx="8713091" cy="4752531"/>
        </p:xfrm>
        <a:graphic>
          <a:graphicData uri="http://schemas.openxmlformats.org/drawingml/2006/table">
            <a:tbl>
              <a:tblPr firstRow="1">
                <a:tableStyleId>{073A0DAA-6AF3-43AB-8588-CEC1D06C72B9}</a:tableStyleId>
              </a:tblPr>
              <a:tblGrid>
                <a:gridCol w="572071"/>
                <a:gridCol w="1144139"/>
                <a:gridCol w="4081191"/>
                <a:gridCol w="1259382"/>
                <a:gridCol w="1656308"/>
              </a:tblGrid>
              <a:tr h="671324">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endParaRPr kumimoji="0" lang="en-US" sz="1400" b="1" i="0" u="none" strike="noStrike" cap="none" normalizeH="0" baseline="0" dirty="0" smtClean="0">
                        <a:ln>
                          <a:noFill/>
                        </a:ln>
                        <a:solidFill>
                          <a:schemeClr val="tx1"/>
                        </a:solidFill>
                        <a:effectLst/>
                        <a:latin typeface="Arial" charset="0"/>
                      </a:endParaRPr>
                    </a:p>
                  </a:txBody>
                  <a:tcPr anchor="ctr" horzOverflow="overflow">
                    <a:solidFill>
                      <a:srgbClr val="002060"/>
                    </a:solidFill>
                  </a:tcPr>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100" u="none" strike="noStrike" cap="none" normalizeH="0" baseline="0" dirty="0" smtClean="0">
                          <a:ln>
                            <a:noFill/>
                          </a:ln>
                          <a:effectLst/>
                        </a:rPr>
                        <a:t>MX Identifier</a:t>
                      </a:r>
                      <a:endParaRPr kumimoji="0" lang="en-GB" sz="1100" b="1" i="0" u="none" strike="noStrike" cap="none" normalizeH="0" baseline="0" dirty="0" smtClean="0">
                        <a:ln>
                          <a:noFill/>
                        </a:ln>
                        <a:solidFill>
                          <a:schemeClr val="tx1"/>
                        </a:solidFill>
                        <a:effectLst/>
                        <a:latin typeface="Arial" charset="0"/>
                      </a:endParaRPr>
                    </a:p>
                  </a:txBody>
                  <a:tcPr anchor="ctr" horzOverflow="overflow">
                    <a:solidFill>
                      <a:srgbClr val="002060"/>
                    </a:solidFill>
                  </a:tcPr>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100" u="none" strike="noStrike" cap="none" normalizeH="0" baseline="0" dirty="0" smtClean="0">
                          <a:ln>
                            <a:noFill/>
                          </a:ln>
                          <a:effectLst/>
                        </a:rPr>
                        <a:t>Proposed ISO 20022 Messages Names</a:t>
                      </a:r>
                      <a:endParaRPr kumimoji="0" lang="en-GB" sz="1100" b="1" i="0" u="none" strike="noStrike" cap="none" normalizeH="0" baseline="0" dirty="0" smtClean="0">
                        <a:ln>
                          <a:noFill/>
                        </a:ln>
                        <a:solidFill>
                          <a:schemeClr val="tx1"/>
                        </a:solidFill>
                        <a:effectLst/>
                        <a:latin typeface="Arial" charset="0"/>
                      </a:endParaRPr>
                    </a:p>
                  </a:txBody>
                  <a:tcPr anchor="ctr" horzOverflow="overflow">
                    <a:solidFill>
                      <a:srgbClr val="002060"/>
                    </a:solidFill>
                  </a:tcPr>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100" u="none" strike="noStrike" cap="none" normalizeH="0" baseline="0" dirty="0" smtClean="0">
                          <a:ln>
                            <a:noFill/>
                          </a:ln>
                          <a:effectLst/>
                        </a:rPr>
                        <a:t>Abbreviated</a:t>
                      </a:r>
                    </a:p>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100" u="none" strike="noStrike" cap="none" normalizeH="0" baseline="0" dirty="0" smtClean="0">
                          <a:ln>
                            <a:noFill/>
                          </a:ln>
                          <a:effectLst/>
                        </a:rPr>
                        <a:t>Name</a:t>
                      </a:r>
                      <a:endParaRPr kumimoji="0" lang="en-GB" sz="1100" b="1" i="0" u="none" strike="noStrike" cap="none" normalizeH="0" baseline="0" dirty="0" smtClean="0">
                        <a:ln>
                          <a:noFill/>
                        </a:ln>
                        <a:solidFill>
                          <a:schemeClr val="tx1"/>
                        </a:solidFill>
                        <a:effectLst/>
                        <a:latin typeface="Arial" charset="0"/>
                      </a:endParaRPr>
                    </a:p>
                  </a:txBody>
                  <a:tcPr anchor="ctr" horzOverflow="overflow">
                    <a:solidFill>
                      <a:srgbClr val="002060"/>
                    </a:solidFill>
                  </a:tcPr>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100" u="none" strike="noStrike" cap="none" normalizeH="0" baseline="0" dirty="0" smtClean="0">
                          <a:ln>
                            <a:noFill/>
                          </a:ln>
                          <a:effectLst/>
                        </a:rPr>
                        <a:t>Equivalent</a:t>
                      </a:r>
                    </a:p>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100" u="none" strike="noStrike" cap="none" normalizeH="0" baseline="0" dirty="0" smtClean="0">
                          <a:ln>
                            <a:noFill/>
                          </a:ln>
                          <a:effectLst/>
                        </a:rPr>
                        <a:t>ISO 15022 Messages</a:t>
                      </a:r>
                      <a:endParaRPr kumimoji="0" lang="en-GB" sz="1100" b="1" i="0" u="none" strike="noStrike" cap="none" normalizeH="0" baseline="0" dirty="0" smtClean="0">
                        <a:ln>
                          <a:noFill/>
                        </a:ln>
                        <a:solidFill>
                          <a:schemeClr val="tx1"/>
                        </a:solidFill>
                        <a:effectLst/>
                        <a:latin typeface="Arial" charset="0"/>
                      </a:endParaRPr>
                    </a:p>
                  </a:txBody>
                  <a:tcPr anchor="ctr" horzOverflow="overflow">
                    <a:solidFill>
                      <a:srgbClr val="002060"/>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.031.002.01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Notification</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CANO</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MT564</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6633"/>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2</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.033.002.01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Instruction</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CAIN</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MT565</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FFCC"/>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3</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.036.002.01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Movement Confirmation</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CACO</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MT566</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ABDBFF"/>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4</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.037.002.01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Movement Reversal Advice</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CARE</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MT566</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ABDBFF"/>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5</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.039.002.01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Cancellation Advice</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CACN</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MT564</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6633"/>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6</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.040.002.01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Instruction Cancellation Request</a:t>
                      </a:r>
                      <a:r>
                        <a:rPr kumimoji="0" lang="en-US" sz="1000" u="none" strike="noStrike" cap="none" normalizeH="0" baseline="0" dirty="0" smtClean="0">
                          <a:ln>
                            <a:noFill/>
                          </a:ln>
                          <a:effectLst/>
                        </a:rPr>
                        <a:t> </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CAIC</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MT565</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FFCC"/>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7</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.032.002.01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Event Processing Status Advice</a:t>
                      </a:r>
                      <a:r>
                        <a:rPr kumimoji="0" lang="en-US" sz="1000" u="none" strike="noStrike" cap="none" normalizeH="0" baseline="0" dirty="0" smtClean="0">
                          <a:ln>
                            <a:noFill/>
                          </a:ln>
                          <a:effectLst/>
                        </a:rPr>
                        <a:t> </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CAPS</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MT567</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D6BBEB"/>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8</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.034.002.01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Instruction Status Advice</a:t>
                      </a:r>
                      <a:r>
                        <a:rPr kumimoji="0" lang="en-US" sz="1000" u="none" strike="noStrike" cap="none" normalizeH="0" baseline="0" dirty="0" smtClean="0">
                          <a:ln>
                            <a:noFill/>
                          </a:ln>
                          <a:effectLst/>
                        </a:rPr>
                        <a:t> </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CAIS</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MT567</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D6BBEB"/>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9</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.041.002.01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Instruction Cancellation Request Status Advice</a:t>
                      </a:r>
                      <a:r>
                        <a:rPr kumimoji="0" lang="en-US" sz="1000" u="none" strike="noStrike" cap="none" normalizeH="0" baseline="0" dirty="0" smtClean="0">
                          <a:ln>
                            <a:noFill/>
                          </a:ln>
                          <a:effectLst/>
                        </a:rPr>
                        <a:t> </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CACS</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MT567</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D6BBEB"/>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smtClean="0">
                          <a:ln>
                            <a:noFill/>
                          </a:ln>
                          <a:effectLst/>
                        </a:rPr>
                        <a:t>10</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.035.002.01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Movement Preliminary Advice</a:t>
                      </a:r>
                      <a:r>
                        <a:rPr kumimoji="0" lang="en-US" sz="1000" u="none" strike="noStrike" cap="none" normalizeH="0" baseline="0" dirty="0" smtClean="0">
                          <a:ln>
                            <a:noFill/>
                          </a:ln>
                          <a:effectLst/>
                        </a:rPr>
                        <a:t> </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CAPA</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MT564</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6633"/>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smtClean="0">
                          <a:ln>
                            <a:noFill/>
                          </a:ln>
                          <a:effectLst/>
                        </a:rPr>
                        <a:t>11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.038.002.01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Narrative</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CANA</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MT568</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chemeClr val="accent2">
                        <a:lumMod val="20000"/>
                        <a:lumOff val="80000"/>
                      </a:schemeClr>
                    </a:solidFill>
                  </a:tcPr>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smtClean="0">
                          <a:ln>
                            <a:noFill/>
                          </a:ln>
                          <a:effectLst/>
                        </a:rPr>
                        <a:t>12</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.042.002.01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Corporate Action Instruction Statement Report</a:t>
                      </a:r>
                      <a:endParaRPr kumimoji="0" lang="en-GB" sz="12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en-GB" sz="1000" u="none" strike="noStrike" cap="none" normalizeH="0" baseline="0" dirty="0" smtClean="0">
                          <a:ln>
                            <a:noFill/>
                          </a:ln>
                          <a:effectLst/>
                        </a:rPr>
                        <a:t>CAST</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endParaRPr kumimoji="0" lang="en-US" sz="600" b="0" i="0" u="none" strike="noStrike" cap="none" normalizeH="0" baseline="0" dirty="0" smtClean="0">
                        <a:ln>
                          <a:noFill/>
                        </a:ln>
                        <a:solidFill>
                          <a:srgbClr val="000000"/>
                        </a:solidFill>
                        <a:effectLst/>
                        <a:latin typeface="Arial" charset="0"/>
                      </a:endParaRPr>
                    </a:p>
                  </a:txBody>
                  <a:tcPr anchor="ctr" horzOverflow="overflow"/>
                </a:tc>
              </a:tr>
              <a:tr h="313939">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smtClean="0">
                          <a:ln>
                            <a:noFill/>
                          </a:ln>
                          <a:effectLst/>
                        </a:rPr>
                        <a:t>13</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seev</a:t>
                      </a:r>
                      <a:r>
                        <a:rPr kumimoji="0" lang="fr-BE" sz="1000" u="none" strike="noStrike" cap="none" normalizeH="0" baseline="0" dirty="0" smtClean="0">
                          <a:ln>
                            <a:noFill/>
                          </a:ln>
                          <a:effectLst/>
                        </a:rPr>
                        <a:t>.044.002.01</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l"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err="1" smtClean="0">
                          <a:ln>
                            <a:noFill/>
                          </a:ln>
                          <a:effectLst/>
                        </a:rPr>
                        <a:t>Corporate</a:t>
                      </a:r>
                      <a:r>
                        <a:rPr kumimoji="0" lang="fr-BE" sz="1000" u="none" strike="noStrike" cap="none" normalizeH="0" baseline="0" dirty="0" smtClean="0">
                          <a:ln>
                            <a:noFill/>
                          </a:ln>
                          <a:effectLst/>
                        </a:rPr>
                        <a:t> Action </a:t>
                      </a:r>
                      <a:r>
                        <a:rPr kumimoji="0" lang="fr-BE" sz="1000" u="none" strike="noStrike" cap="none" normalizeH="0" baseline="0" dirty="0" err="1" smtClean="0">
                          <a:ln>
                            <a:noFill/>
                          </a:ln>
                          <a:effectLst/>
                        </a:rPr>
                        <a:t>Movement</a:t>
                      </a:r>
                      <a:r>
                        <a:rPr kumimoji="0" lang="fr-BE" sz="1000" u="none" strike="noStrike" cap="none" normalizeH="0" baseline="0" dirty="0" smtClean="0">
                          <a:ln>
                            <a:noFill/>
                          </a:ln>
                          <a:effectLst/>
                        </a:rPr>
                        <a:t> </a:t>
                      </a:r>
                      <a:r>
                        <a:rPr kumimoji="0" lang="fr-BE" sz="1000" u="none" strike="noStrike" cap="none" normalizeH="0" baseline="0" dirty="0" err="1" smtClean="0">
                          <a:ln>
                            <a:noFill/>
                          </a:ln>
                          <a:effectLst/>
                        </a:rPr>
                        <a:t>Preliminary</a:t>
                      </a:r>
                      <a:r>
                        <a:rPr kumimoji="0" lang="fr-BE" sz="1000" u="none" strike="noStrike" cap="none" normalizeH="0" baseline="0" dirty="0" smtClean="0">
                          <a:ln>
                            <a:noFill/>
                          </a:ln>
                          <a:effectLst/>
                        </a:rPr>
                        <a:t> </a:t>
                      </a:r>
                      <a:r>
                        <a:rPr kumimoji="0" lang="fr-BE" sz="1000" u="none" strike="noStrike" cap="none" normalizeH="0" baseline="0" dirty="0" err="1" smtClean="0">
                          <a:ln>
                            <a:noFill/>
                          </a:ln>
                          <a:effectLst/>
                        </a:rPr>
                        <a:t>Advice</a:t>
                      </a:r>
                      <a:r>
                        <a:rPr kumimoji="0" lang="fr-BE" sz="1000" u="none" strike="noStrike" cap="none" normalizeH="0" baseline="0" dirty="0" smtClean="0">
                          <a:ln>
                            <a:noFill/>
                          </a:ln>
                          <a:effectLst/>
                        </a:rPr>
                        <a:t> </a:t>
                      </a:r>
                      <a:r>
                        <a:rPr kumimoji="0" lang="fr-BE" sz="1000" u="none" strike="noStrike" cap="none" normalizeH="0" baseline="0" dirty="0" err="1" smtClean="0">
                          <a:ln>
                            <a:noFill/>
                          </a:ln>
                          <a:effectLst/>
                        </a:rPr>
                        <a:t>Cancellation</a:t>
                      </a:r>
                      <a:r>
                        <a:rPr kumimoji="0" lang="fr-BE" sz="1000" u="none" strike="noStrike" cap="none" normalizeH="0" baseline="0" dirty="0" smtClean="0">
                          <a:ln>
                            <a:noFill/>
                          </a:ln>
                          <a:effectLst/>
                        </a:rPr>
                        <a:t> </a:t>
                      </a:r>
                      <a:r>
                        <a:rPr kumimoji="0" lang="fr-BE" sz="1000" u="none" strike="noStrike" cap="none" normalizeH="0" baseline="0" dirty="0" err="1" smtClean="0">
                          <a:ln>
                            <a:noFill/>
                          </a:ln>
                          <a:effectLst/>
                        </a:rPr>
                        <a:t>Advice</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smtClean="0">
                          <a:ln>
                            <a:noFill/>
                          </a:ln>
                          <a:effectLst/>
                        </a:rPr>
                        <a:t>CAPC</a:t>
                      </a:r>
                      <a:endParaRPr kumimoji="0" lang="en-GB" sz="10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2813" rtl="0" eaLnBrk="1" fontAlgn="base" latinLnBrk="0" hangingPunct="1">
                        <a:lnSpc>
                          <a:spcPct val="100000"/>
                        </a:lnSpc>
                        <a:spcBef>
                          <a:spcPct val="20000"/>
                        </a:spcBef>
                        <a:spcAft>
                          <a:spcPct val="0"/>
                        </a:spcAft>
                        <a:buClrTx/>
                        <a:buSzTx/>
                        <a:buFont typeface="Webdings" pitchFamily="18" charset="2"/>
                        <a:buNone/>
                        <a:tabLst/>
                      </a:pPr>
                      <a:r>
                        <a:rPr kumimoji="0" lang="fr-BE" sz="1000" u="none" strike="noStrike" cap="none" normalizeH="0" baseline="0" dirty="0" smtClean="0">
                          <a:ln>
                            <a:noFill/>
                          </a:ln>
                          <a:effectLst/>
                        </a:rPr>
                        <a:t>MT564</a:t>
                      </a:r>
                      <a:endParaRPr kumimoji="0" lang="en-GB" sz="1000" b="0" i="0" u="none" strike="noStrike" cap="none" normalizeH="0" baseline="0" dirty="0" smtClean="0">
                        <a:ln>
                          <a:noFill/>
                        </a:ln>
                        <a:solidFill>
                          <a:srgbClr val="000000"/>
                        </a:solidFill>
                        <a:effectLst/>
                        <a:latin typeface="Arial" charset="0"/>
                      </a:endParaRPr>
                    </a:p>
                  </a:txBody>
                  <a:tcPr anchor="ctr" horzOverflow="overflow">
                    <a:solidFill>
                      <a:srgbClr val="CC6633"/>
                    </a:solidFill>
                  </a:tcPr>
                </a:tc>
              </a:tr>
            </a:tbl>
          </a:graphicData>
        </a:graphic>
      </p:graphicFrame>
      <p:sp>
        <p:nvSpPr>
          <p:cNvPr id="6" name="Footer Placeholder 3"/>
          <p:cNvSpPr txBox="1">
            <a:spLocks/>
          </p:cNvSpPr>
          <p:nvPr/>
        </p:nvSpPr>
        <p:spPr bwMode="auto">
          <a:xfrm>
            <a:off x="837728" y="6440760"/>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4283968" y="1412776"/>
            <a:ext cx="4184848" cy="252028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ISO 20022 CA messages</a:t>
            </a:r>
          </a:p>
        </p:txBody>
      </p:sp>
      <p:sp>
        <p:nvSpPr>
          <p:cNvPr id="34" name="Rectangle 33"/>
          <p:cNvSpPr/>
          <p:nvPr/>
        </p:nvSpPr>
        <p:spPr bwMode="auto">
          <a:xfrm>
            <a:off x="4283968" y="3933056"/>
            <a:ext cx="4184848" cy="244827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ISO 20022 CA Extensions</a:t>
            </a:r>
          </a:p>
        </p:txBody>
      </p:sp>
      <p:sp>
        <p:nvSpPr>
          <p:cNvPr id="6" name="Title 5"/>
          <p:cNvSpPr>
            <a:spLocks noGrp="1"/>
          </p:cNvSpPr>
          <p:nvPr>
            <p:ph type="title"/>
          </p:nvPr>
        </p:nvSpPr>
        <p:spPr>
          <a:xfrm>
            <a:off x="539552" y="260648"/>
            <a:ext cx="7918648" cy="720080"/>
          </a:xfrm>
        </p:spPr>
        <p:txBody>
          <a:bodyPr/>
          <a:lstStyle/>
          <a:p>
            <a:r>
              <a:rPr lang="en-GB" dirty="0" smtClean="0"/>
              <a:t>DTCC ISO 20022 adoption experience</a:t>
            </a:r>
            <a:endParaRPr lang="en-GB" dirty="0"/>
          </a:p>
        </p:txBody>
      </p:sp>
      <p:sp>
        <p:nvSpPr>
          <p:cNvPr id="4" name="Footer Placeholder 3"/>
          <p:cNvSpPr>
            <a:spLocks noGrp="1"/>
          </p:cNvSpPr>
          <p:nvPr>
            <p:ph type="ftr" sz="quarter" idx="10"/>
          </p:nvPr>
        </p:nvSpPr>
        <p:spPr/>
        <p:txBody>
          <a:bodyPr/>
          <a:lstStyle/>
          <a:p>
            <a:r>
              <a:rPr lang="en-US" smtClean="0"/>
              <a:t>XBRL for Corporate Actions –  24 May 2011 – Confidentiality: Public</a:t>
            </a:r>
            <a:endParaRPr lang="en-GB" dirty="0"/>
          </a:p>
        </p:txBody>
      </p:sp>
      <p:sp>
        <p:nvSpPr>
          <p:cNvPr id="5" name="Slide Number Placeholder 4"/>
          <p:cNvSpPr>
            <a:spLocks noGrp="1"/>
          </p:cNvSpPr>
          <p:nvPr>
            <p:ph type="sldNum" sz="quarter" idx="11"/>
          </p:nvPr>
        </p:nvSpPr>
        <p:spPr/>
        <p:txBody>
          <a:bodyPr/>
          <a:lstStyle/>
          <a:p>
            <a:fld id="{0C431A25-AEE5-48CD-9201-F631662A6CFC}" type="slidenum">
              <a:rPr lang="en-GB" smtClean="0"/>
              <a:pPr/>
              <a:t>15</a:t>
            </a:fld>
            <a:endParaRPr lang="en-GB"/>
          </a:p>
        </p:txBody>
      </p:sp>
      <p:sp>
        <p:nvSpPr>
          <p:cNvPr id="8" name="Rectangle 7"/>
          <p:cNvSpPr/>
          <p:nvPr/>
        </p:nvSpPr>
        <p:spPr bwMode="auto">
          <a:xfrm>
            <a:off x="467544" y="1124744"/>
            <a:ext cx="2016224" cy="3600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Legacy system</a:t>
            </a:r>
          </a:p>
        </p:txBody>
      </p:sp>
      <p:sp>
        <p:nvSpPr>
          <p:cNvPr id="9" name="Flowchart: Sequential Access Storage 8"/>
          <p:cNvSpPr/>
          <p:nvPr/>
        </p:nvSpPr>
        <p:spPr bwMode="auto">
          <a:xfrm>
            <a:off x="1874168" y="1667272"/>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0" name="Flowchart: Sequential Access Storage 9"/>
          <p:cNvSpPr/>
          <p:nvPr/>
        </p:nvSpPr>
        <p:spPr bwMode="auto">
          <a:xfrm>
            <a:off x="2026568" y="1819672"/>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Flowchart: Sequential Access Storage 10"/>
          <p:cNvSpPr/>
          <p:nvPr/>
        </p:nvSpPr>
        <p:spPr bwMode="auto">
          <a:xfrm>
            <a:off x="2178968" y="1972072"/>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2" name="Flowchart: Sequential Access Storage 11"/>
          <p:cNvSpPr/>
          <p:nvPr/>
        </p:nvSpPr>
        <p:spPr bwMode="auto">
          <a:xfrm>
            <a:off x="2331368" y="2124472"/>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Flowchart: Sequential Access Storage 12"/>
          <p:cNvSpPr/>
          <p:nvPr/>
        </p:nvSpPr>
        <p:spPr bwMode="auto">
          <a:xfrm>
            <a:off x="2483768" y="2276872"/>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Flowchart: Sequential Access Storage 13"/>
          <p:cNvSpPr/>
          <p:nvPr/>
        </p:nvSpPr>
        <p:spPr bwMode="auto">
          <a:xfrm>
            <a:off x="1619672" y="1628800"/>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5" name="Flowchart: Sequential Access Storage 14"/>
          <p:cNvSpPr/>
          <p:nvPr/>
        </p:nvSpPr>
        <p:spPr bwMode="auto">
          <a:xfrm>
            <a:off x="1772072" y="1781200"/>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6" name="Flowchart: Sequential Access Storage 15"/>
          <p:cNvSpPr/>
          <p:nvPr/>
        </p:nvSpPr>
        <p:spPr bwMode="auto">
          <a:xfrm>
            <a:off x="1924472" y="1933600"/>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7" name="Flowchart: Sequential Access Storage 16"/>
          <p:cNvSpPr/>
          <p:nvPr/>
        </p:nvSpPr>
        <p:spPr bwMode="auto">
          <a:xfrm>
            <a:off x="2076872" y="2086000"/>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8" name="Flowchart: Sequential Access Storage 17"/>
          <p:cNvSpPr/>
          <p:nvPr/>
        </p:nvSpPr>
        <p:spPr bwMode="auto">
          <a:xfrm>
            <a:off x="2229272" y="2238400"/>
            <a:ext cx="432048" cy="360040"/>
          </a:xfrm>
          <a:prstGeom prst="flowChartMagneticTap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20" name="Shape 19"/>
          <p:cNvCxnSpPr>
            <a:stCxn id="8" idx="2"/>
            <a:endCxn id="26" idx="0"/>
          </p:cNvCxnSpPr>
          <p:nvPr/>
        </p:nvCxnSpPr>
        <p:spPr bwMode="auto">
          <a:xfrm rot="5400000">
            <a:off x="827584" y="2060848"/>
            <a:ext cx="1224136" cy="7200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323528" y="1825660"/>
            <a:ext cx="1119217" cy="523220"/>
          </a:xfrm>
          <a:prstGeom prst="rect">
            <a:avLst/>
          </a:prstGeom>
          <a:noFill/>
        </p:spPr>
        <p:txBody>
          <a:bodyPr wrap="none" rtlCol="0">
            <a:spAutoFit/>
          </a:bodyPr>
          <a:lstStyle/>
          <a:p>
            <a:pPr algn="ctr"/>
            <a:r>
              <a:rPr lang="en-GB" sz="1400" i="1" dirty="0" smtClean="0"/>
              <a:t>Proprietary</a:t>
            </a:r>
          </a:p>
          <a:p>
            <a:pPr algn="ctr"/>
            <a:r>
              <a:rPr lang="en-GB" sz="1400" i="1" dirty="0" smtClean="0"/>
              <a:t>Format files</a:t>
            </a:r>
            <a:endParaRPr lang="en-GB" sz="1400" i="1" dirty="0"/>
          </a:p>
        </p:txBody>
      </p:sp>
      <p:sp>
        <p:nvSpPr>
          <p:cNvPr id="26" name="Rectangle 25"/>
          <p:cNvSpPr/>
          <p:nvPr/>
        </p:nvSpPr>
        <p:spPr bwMode="auto">
          <a:xfrm>
            <a:off x="395536" y="2708920"/>
            <a:ext cx="2016224" cy="3600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smtClean="0">
                <a:ln>
                  <a:noFill/>
                </a:ln>
                <a:solidFill>
                  <a:schemeClr val="tx1"/>
                </a:solidFill>
                <a:effectLst/>
                <a:latin typeface="Arial" charset="0"/>
              </a:rPr>
              <a:t>Participants</a:t>
            </a:r>
          </a:p>
        </p:txBody>
      </p:sp>
      <p:sp>
        <p:nvSpPr>
          <p:cNvPr id="28" name="Rounded Rectangle 27"/>
          <p:cNvSpPr/>
          <p:nvPr/>
        </p:nvSpPr>
        <p:spPr bwMode="auto">
          <a:xfrm>
            <a:off x="3275856" y="980728"/>
            <a:ext cx="504056" cy="273630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smtClean="0"/>
              <a:t>Mapping to ISO 20022</a:t>
            </a:r>
            <a:endParaRPr kumimoji="0" lang="en-GB" sz="1600" b="1" i="0" u="none" strike="noStrike" cap="none" normalizeH="0" baseline="0" dirty="0" smtClean="0">
              <a:ln>
                <a:noFill/>
              </a:ln>
              <a:effectLst/>
              <a:latin typeface="Arial" charset="0"/>
            </a:endParaRPr>
          </a:p>
        </p:txBody>
      </p:sp>
      <p:sp>
        <p:nvSpPr>
          <p:cNvPr id="30" name="Rectangle 29"/>
          <p:cNvSpPr/>
          <p:nvPr/>
        </p:nvSpPr>
        <p:spPr bwMode="auto">
          <a:xfrm>
            <a:off x="4427984" y="908720"/>
            <a:ext cx="3888432"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t>Some proprietary elements not used</a:t>
            </a:r>
            <a:endParaRPr kumimoji="0" lang="en-GB" sz="16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4427984" y="2276872"/>
            <a:ext cx="3888432" cy="151216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ISO 20022 elements</a:t>
            </a:r>
          </a:p>
          <a:p>
            <a:pPr marL="0" marR="0" indent="0" algn="ctr" defTabSz="914400" rtl="0" eaLnBrk="0" fontAlgn="base" latinLnBrk="0" hangingPunct="0">
              <a:lnSpc>
                <a:spcPct val="100000"/>
              </a:lnSpc>
              <a:spcBef>
                <a:spcPct val="0"/>
              </a:spcBef>
              <a:spcAft>
                <a:spcPct val="0"/>
              </a:spcAft>
              <a:buClrTx/>
              <a:buSzTx/>
              <a:buFontTx/>
              <a:buNone/>
              <a:tabLst/>
            </a:pPr>
            <a:endParaRPr lang="en-GB" sz="1600" dirty="0" smtClean="0"/>
          </a:p>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Mapped to proprietary </a:t>
            </a:r>
          </a:p>
        </p:txBody>
      </p:sp>
      <p:sp>
        <p:nvSpPr>
          <p:cNvPr id="29" name="Rectangle 28"/>
          <p:cNvSpPr/>
          <p:nvPr/>
        </p:nvSpPr>
        <p:spPr bwMode="auto">
          <a:xfrm>
            <a:off x="4427984" y="4917165"/>
            <a:ext cx="3888432" cy="6720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Extensions </a:t>
            </a:r>
            <a:r>
              <a:rPr kumimoji="0" lang="en-GB" sz="1600" b="0" i="0" u="sng" strike="noStrike" cap="none" normalizeH="0" baseline="0" dirty="0" smtClean="0">
                <a:ln>
                  <a:noFill/>
                </a:ln>
                <a:solidFill>
                  <a:schemeClr val="tx1"/>
                </a:solidFill>
                <a:effectLst/>
                <a:latin typeface="Arial" charset="0"/>
              </a:rPr>
              <a:t>temporary</a:t>
            </a:r>
            <a:r>
              <a:rPr kumimoji="0" lang="en-GB" sz="1600" b="0" i="0" strike="noStrike" cap="none" normalizeH="0" baseline="0" dirty="0" smtClean="0">
                <a:ln>
                  <a:noFill/>
                </a:ln>
                <a:solidFill>
                  <a:schemeClr val="tx1"/>
                </a:solidFill>
                <a:effectLst/>
                <a:latin typeface="Arial" charset="0"/>
              </a:rPr>
              <a:t> -</a:t>
            </a:r>
            <a:r>
              <a:rPr kumimoji="0" lang="en-GB" sz="1600" b="0" i="0" strike="noStrike" cap="none" normalizeH="0" dirty="0" smtClean="0">
                <a:ln>
                  <a:noFill/>
                </a:ln>
                <a:solidFill>
                  <a:schemeClr val="tx1"/>
                </a:solidFill>
                <a:effectLst/>
                <a:latin typeface="Arial" charset="0"/>
              </a:rPr>
              <a:t> </a:t>
            </a:r>
            <a:r>
              <a:rPr kumimoji="0" lang="en-GB" sz="1600" b="0" i="0" strike="noStrike" cap="none" normalizeH="0" baseline="0" dirty="0" smtClean="0">
                <a:ln>
                  <a:noFill/>
                </a:ln>
                <a:solidFill>
                  <a:schemeClr val="tx1"/>
                </a:solidFill>
                <a:effectLst/>
                <a:latin typeface="Arial" charset="0"/>
              </a:rPr>
              <a:t>to be discarded</a:t>
            </a:r>
            <a:r>
              <a:rPr kumimoji="0" lang="en-GB" sz="1600" b="0" i="0" strike="noStrike" cap="none" normalizeH="0" dirty="0" smtClean="0">
                <a:ln>
                  <a:noFill/>
                </a:ln>
                <a:solidFill>
                  <a:schemeClr val="tx1"/>
                </a:solidFill>
                <a:effectLst/>
                <a:latin typeface="Arial" charset="0"/>
              </a:rPr>
              <a:t> after proprietary system is adapted</a:t>
            </a:r>
            <a:endParaRPr kumimoji="0" lang="en-GB" sz="1600" b="0" i="0" u="sng"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4427984" y="5637245"/>
            <a:ext cx="3888432" cy="6720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Elements to</a:t>
            </a:r>
            <a:r>
              <a:rPr kumimoji="0" lang="en-GB" sz="1600" b="0" i="0" u="none" strike="noStrike" cap="none" normalizeH="0" dirty="0" smtClean="0">
                <a:ln>
                  <a:noFill/>
                </a:ln>
                <a:solidFill>
                  <a:schemeClr val="tx1"/>
                </a:solidFill>
                <a:effectLst/>
                <a:latin typeface="Arial" charset="0"/>
              </a:rPr>
              <a:t> </a:t>
            </a:r>
            <a:r>
              <a:rPr lang="en-GB" sz="1600" u="sng" dirty="0" smtClean="0"/>
              <a:t>keep local</a:t>
            </a:r>
            <a:r>
              <a:rPr lang="en-GB" sz="1600" dirty="0" smtClean="0"/>
              <a:t> </a:t>
            </a:r>
            <a:r>
              <a:rPr kumimoji="0" lang="en-GB" sz="1600" b="0" i="0" strike="noStrike" cap="none" normalizeH="0" baseline="0" dirty="0" smtClean="0">
                <a:ln>
                  <a:noFill/>
                </a:ln>
                <a:solidFill>
                  <a:schemeClr val="tx1"/>
                </a:solidFill>
                <a:effectLst/>
                <a:latin typeface="Arial" charset="0"/>
              </a:rPr>
              <a:t>for </a:t>
            </a:r>
            <a:r>
              <a:rPr kumimoji="0" lang="en-GB" sz="1600" b="0" i="0" u="none" strike="noStrike" cap="none" normalizeH="0" baseline="0" dirty="0" smtClean="0">
                <a:ln>
                  <a:noFill/>
                </a:ln>
                <a:solidFill>
                  <a:schemeClr val="tx1"/>
                </a:solidFill>
                <a:effectLst/>
                <a:latin typeface="Arial" charset="0"/>
              </a:rPr>
              <a:t>market needs</a:t>
            </a:r>
          </a:p>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t>- final disposition yet to be determined</a:t>
            </a:r>
            <a:endParaRPr kumimoji="0" lang="en-GB" sz="16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4427984" y="4221089"/>
            <a:ext cx="3888432" cy="6480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Extensions</a:t>
            </a:r>
            <a:r>
              <a:rPr kumimoji="0" lang="en-GB" sz="1600" b="0" i="0" u="none" strike="noStrike" cap="none" normalizeH="0" dirty="0" smtClean="0">
                <a:ln>
                  <a:noFill/>
                </a:ln>
                <a:solidFill>
                  <a:schemeClr val="tx1"/>
                </a:solidFill>
                <a:effectLst/>
                <a:latin typeface="Arial" charset="0"/>
              </a:rPr>
              <a:t> </a:t>
            </a:r>
            <a:r>
              <a:rPr kumimoji="0" lang="en-GB" sz="1600" b="0" i="0" u="none" strike="noStrike" cap="none" normalizeH="0" baseline="0" dirty="0" smtClean="0">
                <a:ln>
                  <a:noFill/>
                </a:ln>
                <a:solidFill>
                  <a:schemeClr val="tx1"/>
                </a:solidFill>
                <a:effectLst/>
                <a:latin typeface="Arial" charset="0"/>
              </a:rPr>
              <a:t>to</a:t>
            </a:r>
            <a:r>
              <a:rPr kumimoji="0" lang="en-GB" sz="1600" b="0" i="0" u="none" strike="noStrike" cap="none" normalizeH="0" dirty="0" smtClean="0">
                <a:ln>
                  <a:noFill/>
                </a:ln>
                <a:solidFill>
                  <a:schemeClr val="tx1"/>
                </a:solidFill>
                <a:effectLst/>
                <a:latin typeface="Arial" charset="0"/>
              </a:rPr>
              <a:t> be </a:t>
            </a:r>
            <a:r>
              <a:rPr kumimoji="0" lang="en-GB" sz="1600" b="0" i="0" u="sng" strike="noStrike" cap="none" normalizeH="0" dirty="0" smtClean="0">
                <a:ln>
                  <a:noFill/>
                </a:ln>
                <a:solidFill>
                  <a:schemeClr val="tx1"/>
                </a:solidFill>
                <a:effectLst/>
                <a:latin typeface="Arial" charset="0"/>
              </a:rPr>
              <a:t>changes</a:t>
            </a:r>
            <a:r>
              <a:rPr kumimoji="0" lang="en-GB" sz="1600" b="0" i="0" strike="noStrike" cap="none" normalizeH="0" dirty="0" smtClean="0">
                <a:ln>
                  <a:noFill/>
                </a:ln>
                <a:solidFill>
                  <a:schemeClr val="tx1"/>
                </a:solidFill>
                <a:effectLst/>
                <a:latin typeface="Arial" charset="0"/>
              </a:rPr>
              <a:t> proposed for ISO 20022 future consideration</a:t>
            </a:r>
            <a:endParaRPr kumimoji="0" lang="en-GB" sz="1600" b="0" i="0" u="none" strike="noStrike" cap="none" normalizeH="0" baseline="0" dirty="0" smtClean="0">
              <a:ln>
                <a:noFill/>
              </a:ln>
              <a:solidFill>
                <a:schemeClr val="tx1"/>
              </a:solidFill>
              <a:effectLst/>
              <a:latin typeface="Arial" charset="0"/>
            </a:endParaRPr>
          </a:p>
        </p:txBody>
      </p:sp>
      <p:sp>
        <p:nvSpPr>
          <p:cNvPr id="37" name="Right Arrow 36"/>
          <p:cNvSpPr/>
          <p:nvPr/>
        </p:nvSpPr>
        <p:spPr bwMode="auto">
          <a:xfrm>
            <a:off x="2699792" y="1412776"/>
            <a:ext cx="576064" cy="50405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a:off x="3779912" y="2780928"/>
            <a:ext cx="576064" cy="50405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427984" y="1772816"/>
            <a:ext cx="3888432"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t>ISO 20022 elements not mapped</a:t>
            </a:r>
            <a:endParaRPr kumimoji="0" lang="en-GB" sz="1600" b="0" i="0" u="none" strike="noStrike" cap="none" normalizeH="0" baseline="0" dirty="0" smtClean="0">
              <a:ln>
                <a:noFill/>
              </a:ln>
              <a:solidFill>
                <a:schemeClr val="tx1"/>
              </a:solidFill>
              <a:effectLst/>
              <a:latin typeface="Arial" charset="0"/>
            </a:endParaRPr>
          </a:p>
        </p:txBody>
      </p:sp>
      <p:sp>
        <p:nvSpPr>
          <p:cNvPr id="41" name="&quot;No&quot; Symbol 40"/>
          <p:cNvSpPr/>
          <p:nvPr/>
        </p:nvSpPr>
        <p:spPr bwMode="auto">
          <a:xfrm>
            <a:off x="4355976" y="980728"/>
            <a:ext cx="288032" cy="28803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FF0000"/>
              </a:solidFill>
              <a:effectLst/>
              <a:latin typeface="Arial" charset="0"/>
            </a:endParaRPr>
          </a:p>
        </p:txBody>
      </p:sp>
      <p:sp>
        <p:nvSpPr>
          <p:cNvPr id="42" name="TextBox 41"/>
          <p:cNvSpPr txBox="1"/>
          <p:nvPr/>
        </p:nvSpPr>
        <p:spPr>
          <a:xfrm>
            <a:off x="395536" y="3789040"/>
            <a:ext cx="3312766" cy="2554545"/>
          </a:xfrm>
          <a:prstGeom prst="rect">
            <a:avLst/>
          </a:prstGeom>
          <a:noFill/>
        </p:spPr>
        <p:txBody>
          <a:bodyPr wrap="square" rtlCol="0">
            <a:spAutoFit/>
          </a:bodyPr>
          <a:lstStyle/>
          <a:p>
            <a:r>
              <a:rPr lang="en-GB" sz="1600" u="sng" dirty="0" smtClean="0"/>
              <a:t>Important Steps</a:t>
            </a:r>
          </a:p>
          <a:p>
            <a:endParaRPr lang="en-GB" sz="1600" dirty="0" smtClean="0"/>
          </a:p>
          <a:p>
            <a:pPr>
              <a:buFont typeface="Arial" pitchFamily="34" charset="0"/>
              <a:buChar char="•"/>
            </a:pPr>
            <a:r>
              <a:rPr lang="en-GB" sz="1600" dirty="0" smtClean="0"/>
              <a:t> working with SWIFT to avoid missteps on standards, design</a:t>
            </a:r>
          </a:p>
          <a:p>
            <a:pPr>
              <a:buFont typeface="Arial" pitchFamily="34" charset="0"/>
              <a:buChar char="•"/>
            </a:pPr>
            <a:endParaRPr lang="en-GB" sz="1600" dirty="0" smtClean="0"/>
          </a:p>
          <a:p>
            <a:pPr>
              <a:buFont typeface="Arial" pitchFamily="34" charset="0"/>
              <a:buChar char="•"/>
            </a:pPr>
            <a:r>
              <a:rPr lang="en-GB" sz="1600" dirty="0" smtClean="0"/>
              <a:t> working with clients to ensure validity of design, extensions, etc.</a:t>
            </a:r>
          </a:p>
          <a:p>
            <a:pPr>
              <a:buFont typeface="Arial" pitchFamily="34" charset="0"/>
              <a:buChar char="•"/>
            </a:pPr>
            <a:endParaRPr lang="en-GB" sz="1600" dirty="0" smtClean="0"/>
          </a:p>
          <a:p>
            <a:pPr>
              <a:buFont typeface="Arial" pitchFamily="34" charset="0"/>
              <a:buChar char="•"/>
            </a:pPr>
            <a:r>
              <a:rPr lang="en-GB" sz="1600" dirty="0" smtClean="0"/>
              <a:t> piloting with early adopters and verifying feasible timelines </a:t>
            </a:r>
            <a:endParaRPr lang="en-GB"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5" name="Rectangle 125"/>
          <p:cNvSpPr>
            <a:spLocks noGrp="1" noChangeArrowheads="1"/>
          </p:cNvSpPr>
          <p:nvPr>
            <p:ph type="title"/>
          </p:nvPr>
        </p:nvSpPr>
        <p:spPr>
          <a:xfrm>
            <a:off x="838200" y="260648"/>
            <a:ext cx="7620000" cy="1143000"/>
          </a:xfrm>
        </p:spPr>
        <p:txBody>
          <a:bodyPr/>
          <a:lstStyle/>
          <a:p>
            <a:pPr eaLnBrk="1" hangingPunct="1"/>
            <a:r>
              <a:rPr lang="en-GB" dirty="0" smtClean="0">
                <a:solidFill>
                  <a:schemeClr val="tx1"/>
                </a:solidFill>
              </a:rPr>
              <a:t>Proxy Voting - MT to MX</a:t>
            </a:r>
            <a:br>
              <a:rPr lang="en-GB" dirty="0" smtClean="0">
                <a:solidFill>
                  <a:schemeClr val="tx1"/>
                </a:solidFill>
              </a:rPr>
            </a:br>
            <a:r>
              <a:rPr lang="en-GB" sz="2800" dirty="0" smtClean="0"/>
              <a:t>Replacing ISO 15022 functionality for “meeting” events</a:t>
            </a:r>
            <a:endParaRPr lang="en-US" dirty="0" smtClean="0"/>
          </a:p>
        </p:txBody>
      </p:sp>
      <p:sp>
        <p:nvSpPr>
          <p:cNvPr id="38915" name="Slide Number Placeholder 3"/>
          <p:cNvSpPr>
            <a:spLocks noGrp="1"/>
          </p:cNvSpPr>
          <p:nvPr>
            <p:ph type="sldNum" sz="quarter" idx="11"/>
          </p:nvPr>
        </p:nvSpPr>
        <p:spPr>
          <a:prstGeom prst="rect">
            <a:avLst/>
          </a:prstGeom>
          <a:noFill/>
        </p:spPr>
        <p:txBody>
          <a:bodyPr/>
          <a:lstStyle/>
          <a:p>
            <a:fld id="{8D325E58-B42F-4139-9452-71E2199CFFE4}" type="slidenum">
              <a:rPr lang="en-US" sz="1200" smtClean="0"/>
              <a:pPr/>
              <a:t>16</a:t>
            </a:fld>
            <a:endParaRPr lang="en-US" dirty="0" smtClean="0"/>
          </a:p>
        </p:txBody>
      </p:sp>
      <p:graphicFrame>
        <p:nvGraphicFramePr>
          <p:cNvPr id="370808" name="Group 120"/>
          <p:cNvGraphicFramePr>
            <a:graphicFrameLocks noGrp="1"/>
          </p:cNvGraphicFramePr>
          <p:nvPr>
            <p:ph type="tbl" idx="4294967295"/>
          </p:nvPr>
        </p:nvGraphicFramePr>
        <p:xfrm>
          <a:off x="683568" y="1341438"/>
          <a:ext cx="8064127" cy="5115797"/>
        </p:xfrm>
        <a:graphic>
          <a:graphicData uri="http://schemas.openxmlformats.org/drawingml/2006/table">
            <a:tbl>
              <a:tblPr/>
              <a:tblGrid>
                <a:gridCol w="2763372"/>
                <a:gridCol w="2286470"/>
                <a:gridCol w="3014285"/>
              </a:tblGrid>
              <a:tr h="61459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Function of Message</a:t>
                      </a:r>
                    </a:p>
                  </a:txBody>
                  <a:tcPr horzOverflow="overflow">
                    <a:lnL cap="flat">
                      <a:noFill/>
                    </a:lnL>
                    <a:lnR>
                      <a:noFill/>
                    </a:lnR>
                    <a:lnT cap="flat">
                      <a:noFill/>
                    </a:lnT>
                    <a:lnB w="63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rPr>
                        <a:t>MT</a:t>
                      </a: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rPr>
                        <a:t>ISO 15022</a:t>
                      </a:r>
                    </a:p>
                  </a:txBody>
                  <a:tcPr horzOverflow="overflow">
                    <a:lnL>
                      <a:noFill/>
                    </a:lnL>
                    <a:lnR>
                      <a:noFill/>
                    </a:lnR>
                    <a:lnT cap="flat">
                      <a:noFill/>
                    </a:lnT>
                    <a:lnB w="63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MX</a:t>
                      </a: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ISO 20022</a:t>
                      </a:r>
                    </a:p>
                  </a:txBody>
                  <a:tcPr horzOverflow="overflow">
                    <a:lnL>
                      <a:noFill/>
                    </a:lnL>
                    <a:lnR cap="flat">
                      <a:noFill/>
                    </a:lnR>
                    <a:lnT cap="flat">
                      <a:noFill/>
                    </a:lnT>
                    <a:lnB w="6350" cap="flat" cmpd="sng" algn="ctr">
                      <a:solidFill>
                        <a:schemeClr val="tx1"/>
                      </a:solidFill>
                      <a:prstDash val="solid"/>
                      <a:round/>
                      <a:headEnd type="none" w="med" len="med"/>
                      <a:tailEnd type="none" w="med" len="med"/>
                    </a:lnB>
                    <a:lnTlToBr>
                      <a:noFill/>
                    </a:lnTlToBr>
                    <a:lnBlToTr>
                      <a:noFill/>
                    </a:lnBlToTr>
                    <a:solidFill>
                      <a:schemeClr val="accent1"/>
                    </a:solidFill>
                  </a:tcPr>
                </a:tc>
              </a:tr>
              <a:tr h="65134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Meeting Announcement or Modification</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MT564 </a:t>
                      </a:r>
                      <a:r>
                        <a:rPr kumimoji="0" lang="en-US" sz="1200" b="0" i="0" u="none" strike="noStrike" cap="none" normalizeH="0" baseline="0" dirty="0" smtClean="0">
                          <a:ln>
                            <a:noFill/>
                          </a:ln>
                          <a:solidFill>
                            <a:srgbClr val="000000"/>
                          </a:solidFill>
                          <a:effectLst/>
                          <a:latin typeface="Arial" charset="0"/>
                        </a:rPr>
                        <a:t>with event type CAEV = MEET, CMET, XMET, or OMET (or MT568/599)</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MeetingNotification</a:t>
                      </a:r>
                      <a:r>
                        <a:rPr kumimoji="0" lang="en-US" sz="1200" b="0" i="0" u="none" strike="noStrike" cap="none" normalizeH="0" baseline="0" dirty="0" smtClean="0">
                          <a:ln>
                            <a:noFill/>
                          </a:ln>
                          <a:solidFill>
                            <a:srgbClr val="000000"/>
                          </a:solidFill>
                          <a:effectLst/>
                          <a:latin typeface="Arial" charset="0"/>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seev.001.001.03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Cancellation of Meeting or Meeting Notification</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MT564</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MeetingCancellation</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seev.002.001.03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Confirmation of Entitlement</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MT564</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MeetingEntitlementNotification</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seev.003.001.03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5134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Voting Instruction (incl voting registration, meeting attendance, appointing proxy,…)</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MT565</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MeetingInstruction</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seev.004.001.03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Cancellation of Voting Instruction</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MT565</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MeetingInstructionCancellationRequest</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seev.005.001.03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Status on Voting Instruction</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MT567</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MeetingInstructionStatus</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seev.006.001.03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Confirmation of Vote Execution</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n/a (nominal use of MT568/599)</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MeetingVoteExecutionConfirmation</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seev.007.001.03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50437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Results of Meeting</a:t>
                      </a:r>
                    </a:p>
                  </a:txBody>
                  <a:tcP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n/a (nominal use of MT568/599)</a:t>
                      </a:r>
                    </a:p>
                  </a:txBody>
                  <a:tcP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Arial" charset="0"/>
                        </a:rPr>
                        <a:t>MeetingResultDissemination</a:t>
                      </a:r>
                      <a:endParaRPr kumimoji="0" lang="en-US" sz="1200" b="1" i="0" u="none" strike="noStrike" cap="none" normalizeH="0" baseline="0" dirty="0" smtClean="0">
                        <a:ln>
                          <a:noFill/>
                        </a:ln>
                        <a:solidFill>
                          <a:srgbClr val="000000"/>
                        </a:solidFill>
                        <a:effectLst/>
                        <a:latin typeface="Arial" charset="0"/>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seev.008.001.03</a:t>
                      </a:r>
                    </a:p>
                  </a:txBody>
                  <a:tcP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53" name="Text Box 121"/>
          <p:cNvSpPr txBox="1">
            <a:spLocks noChangeArrowheads="1"/>
          </p:cNvSpPr>
          <p:nvPr/>
        </p:nvSpPr>
        <p:spPr bwMode="auto">
          <a:xfrm>
            <a:off x="8321675" y="5380038"/>
            <a:ext cx="576263" cy="274637"/>
          </a:xfrm>
          <a:prstGeom prst="rect">
            <a:avLst/>
          </a:prstGeom>
          <a:solidFill>
            <a:schemeClr val="folHlink"/>
          </a:solidFill>
          <a:ln w="9525">
            <a:noFill/>
            <a:miter lim="800000"/>
            <a:headEnd/>
            <a:tailEnd/>
          </a:ln>
        </p:spPr>
        <p:txBody>
          <a:bodyPr>
            <a:spAutoFit/>
          </a:bodyPr>
          <a:lstStyle/>
          <a:p>
            <a:pPr algn="ctr">
              <a:spcBef>
                <a:spcPct val="50000"/>
              </a:spcBef>
            </a:pPr>
            <a:r>
              <a:rPr lang="en-US" sz="1200">
                <a:solidFill>
                  <a:schemeClr val="bg1"/>
                </a:solidFill>
              </a:rPr>
              <a:t>New</a:t>
            </a:r>
          </a:p>
        </p:txBody>
      </p:sp>
      <p:sp>
        <p:nvSpPr>
          <p:cNvPr id="38954" name="Text Box 122"/>
          <p:cNvSpPr txBox="1">
            <a:spLocks noChangeArrowheads="1"/>
          </p:cNvSpPr>
          <p:nvPr/>
        </p:nvSpPr>
        <p:spPr bwMode="auto">
          <a:xfrm>
            <a:off x="8320088" y="5837238"/>
            <a:ext cx="576262" cy="274637"/>
          </a:xfrm>
          <a:prstGeom prst="rect">
            <a:avLst/>
          </a:prstGeom>
          <a:solidFill>
            <a:schemeClr val="folHlink"/>
          </a:solidFill>
          <a:ln w="9525">
            <a:noFill/>
            <a:miter lim="800000"/>
            <a:headEnd/>
            <a:tailEnd/>
          </a:ln>
        </p:spPr>
        <p:txBody>
          <a:bodyPr>
            <a:spAutoFit/>
          </a:bodyPr>
          <a:lstStyle/>
          <a:p>
            <a:pPr algn="ctr">
              <a:spcBef>
                <a:spcPct val="50000"/>
              </a:spcBef>
            </a:pPr>
            <a:r>
              <a:rPr lang="en-US" sz="1200">
                <a:solidFill>
                  <a:schemeClr val="bg1"/>
                </a:solidFill>
              </a:rPr>
              <a:t>New</a:t>
            </a:r>
          </a:p>
        </p:txBody>
      </p:sp>
      <p:sp>
        <p:nvSpPr>
          <p:cNvPr id="9" name="Footer Placeholder 3"/>
          <p:cNvSpPr txBox="1">
            <a:spLocks/>
          </p:cNvSpPr>
          <p:nvPr/>
        </p:nvSpPr>
        <p:spPr bwMode="auto">
          <a:xfrm>
            <a:off x="837728" y="6440760"/>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DTCC’s timeline to roll out ISO 20022</a:t>
            </a:r>
            <a:endParaRPr lang="en-GB" dirty="0"/>
          </a:p>
        </p:txBody>
      </p:sp>
      <p:sp>
        <p:nvSpPr>
          <p:cNvPr id="4" name="Rectangle 3"/>
          <p:cNvSpPr txBox="1">
            <a:spLocks noChangeArrowheads="1"/>
          </p:cNvSpPr>
          <p:nvPr/>
        </p:nvSpPr>
        <p:spPr bwMode="auto">
          <a:xfrm>
            <a:off x="228600" y="1676400"/>
            <a:ext cx="1143000" cy="523875"/>
          </a:xfrm>
          <a:prstGeom prst="rect">
            <a:avLst/>
          </a:prstGeom>
          <a:solidFill>
            <a:srgbClr val="B3C7E8">
              <a:alpha val="50195"/>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171450" marR="0" lvl="0" indent="-171450" algn="l" defTabSz="741363"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mn-lt"/>
                <a:ea typeface="+mn-ea"/>
                <a:cs typeface="+mn-cs"/>
              </a:rPr>
              <a:t>Phase I </a:t>
            </a:r>
            <a:endParaRPr kumimoji="0" lang="en-US" sz="16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5" name="Rectangle 5"/>
          <p:cNvSpPr>
            <a:spLocks noChangeArrowheads="1"/>
          </p:cNvSpPr>
          <p:nvPr/>
        </p:nvSpPr>
        <p:spPr bwMode="auto">
          <a:xfrm>
            <a:off x="228600" y="2352675"/>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IIa </a:t>
            </a:r>
          </a:p>
        </p:txBody>
      </p:sp>
      <p:sp>
        <p:nvSpPr>
          <p:cNvPr id="6" name="Rectangle 6"/>
          <p:cNvSpPr>
            <a:spLocks noChangeArrowheads="1"/>
          </p:cNvSpPr>
          <p:nvPr/>
        </p:nvSpPr>
        <p:spPr bwMode="auto">
          <a:xfrm>
            <a:off x="228600" y="3028950"/>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IIb </a:t>
            </a:r>
          </a:p>
        </p:txBody>
      </p:sp>
      <p:sp>
        <p:nvSpPr>
          <p:cNvPr id="7" name="Rectangle 7"/>
          <p:cNvSpPr>
            <a:spLocks noChangeArrowheads="1"/>
          </p:cNvSpPr>
          <p:nvPr/>
        </p:nvSpPr>
        <p:spPr bwMode="auto">
          <a:xfrm>
            <a:off x="228600" y="3724275"/>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III</a:t>
            </a:r>
          </a:p>
        </p:txBody>
      </p:sp>
      <p:sp>
        <p:nvSpPr>
          <p:cNvPr id="8" name="Rectangle 8"/>
          <p:cNvSpPr>
            <a:spLocks noChangeArrowheads="1"/>
          </p:cNvSpPr>
          <p:nvPr/>
        </p:nvSpPr>
        <p:spPr bwMode="auto">
          <a:xfrm>
            <a:off x="228600" y="4400550"/>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IV </a:t>
            </a:r>
          </a:p>
        </p:txBody>
      </p:sp>
      <p:sp>
        <p:nvSpPr>
          <p:cNvPr id="9" name="Rectangle 9"/>
          <p:cNvSpPr>
            <a:spLocks noChangeArrowheads="1"/>
          </p:cNvSpPr>
          <p:nvPr/>
        </p:nvSpPr>
        <p:spPr bwMode="auto">
          <a:xfrm>
            <a:off x="228600" y="5048250"/>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V</a:t>
            </a:r>
          </a:p>
        </p:txBody>
      </p:sp>
      <p:sp>
        <p:nvSpPr>
          <p:cNvPr id="10" name="Rectangle 10"/>
          <p:cNvSpPr>
            <a:spLocks noChangeArrowheads="1"/>
          </p:cNvSpPr>
          <p:nvPr/>
        </p:nvSpPr>
        <p:spPr bwMode="auto">
          <a:xfrm>
            <a:off x="228600" y="5724525"/>
            <a:ext cx="1143000"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600" dirty="0"/>
              <a:t>Phase VI </a:t>
            </a:r>
          </a:p>
        </p:txBody>
      </p:sp>
      <p:sp>
        <p:nvSpPr>
          <p:cNvPr id="11" name="Rectangle 11"/>
          <p:cNvSpPr>
            <a:spLocks noChangeArrowheads="1"/>
          </p:cNvSpPr>
          <p:nvPr/>
        </p:nvSpPr>
        <p:spPr bwMode="auto">
          <a:xfrm>
            <a:off x="7953375" y="1676400"/>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a:t>Oct ‘09</a:t>
            </a:r>
          </a:p>
        </p:txBody>
      </p:sp>
      <p:sp>
        <p:nvSpPr>
          <p:cNvPr id="12" name="Rectangle 12"/>
          <p:cNvSpPr>
            <a:spLocks noChangeArrowheads="1"/>
          </p:cNvSpPr>
          <p:nvPr/>
        </p:nvSpPr>
        <p:spPr bwMode="auto">
          <a:xfrm>
            <a:off x="7953375" y="2352675"/>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a:t>Apr ‘11</a:t>
            </a:r>
          </a:p>
        </p:txBody>
      </p:sp>
      <p:sp>
        <p:nvSpPr>
          <p:cNvPr id="13" name="Rectangle 13"/>
          <p:cNvSpPr>
            <a:spLocks noChangeArrowheads="1"/>
          </p:cNvSpPr>
          <p:nvPr/>
        </p:nvSpPr>
        <p:spPr bwMode="auto">
          <a:xfrm>
            <a:off x="7953375" y="3028950"/>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smtClean="0"/>
              <a:t>Q4 11 </a:t>
            </a:r>
            <a:endParaRPr lang="en-US" sz="1200" dirty="0"/>
          </a:p>
        </p:txBody>
      </p:sp>
      <p:sp>
        <p:nvSpPr>
          <p:cNvPr id="14" name="Rectangle 14"/>
          <p:cNvSpPr>
            <a:spLocks noChangeArrowheads="1"/>
          </p:cNvSpPr>
          <p:nvPr/>
        </p:nvSpPr>
        <p:spPr bwMode="auto">
          <a:xfrm>
            <a:off x="7953375" y="3724275"/>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smtClean="0"/>
              <a:t>2012</a:t>
            </a:r>
            <a:endParaRPr lang="en-US" sz="1200" dirty="0"/>
          </a:p>
        </p:txBody>
      </p:sp>
      <p:sp>
        <p:nvSpPr>
          <p:cNvPr id="15" name="Rectangle 15"/>
          <p:cNvSpPr>
            <a:spLocks noChangeArrowheads="1"/>
          </p:cNvSpPr>
          <p:nvPr/>
        </p:nvSpPr>
        <p:spPr bwMode="auto">
          <a:xfrm>
            <a:off x="7953375" y="4400550"/>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smtClean="0"/>
              <a:t>2012</a:t>
            </a:r>
            <a:endParaRPr lang="en-US" sz="1200" dirty="0"/>
          </a:p>
        </p:txBody>
      </p:sp>
      <p:sp>
        <p:nvSpPr>
          <p:cNvPr id="16" name="Rectangle 16"/>
          <p:cNvSpPr>
            <a:spLocks noChangeArrowheads="1"/>
          </p:cNvSpPr>
          <p:nvPr/>
        </p:nvSpPr>
        <p:spPr bwMode="auto">
          <a:xfrm>
            <a:off x="7953375" y="5048250"/>
            <a:ext cx="742950" cy="523875"/>
          </a:xfrm>
          <a:prstGeom prst="rect">
            <a:avLst/>
          </a:prstGeom>
          <a:solidFill>
            <a:srgbClr val="B3C7E8">
              <a:alpha val="50195"/>
            </a:srgbClr>
          </a:solidFill>
          <a:ln w="9525">
            <a:noFill/>
            <a:miter lim="800000"/>
            <a:headEnd/>
            <a:tailEnd/>
          </a:ln>
        </p:spPr>
        <p:txBody>
          <a:bodyPr anchor="ctr"/>
          <a:lstStyle/>
          <a:p>
            <a:pPr marL="171450" indent="-171450" algn="ctr" defTabSz="741363">
              <a:lnSpc>
                <a:spcPct val="90000"/>
              </a:lnSpc>
              <a:buClr>
                <a:srgbClr val="005A9C"/>
              </a:buClr>
            </a:pPr>
            <a:r>
              <a:rPr lang="en-US" sz="1200" dirty="0" smtClean="0"/>
              <a:t>2013</a:t>
            </a:r>
            <a:endParaRPr lang="en-US" sz="1200" dirty="0"/>
          </a:p>
        </p:txBody>
      </p:sp>
      <p:sp>
        <p:nvSpPr>
          <p:cNvPr id="17" name="Rectangle 17"/>
          <p:cNvSpPr>
            <a:spLocks noChangeArrowheads="1"/>
          </p:cNvSpPr>
          <p:nvPr/>
        </p:nvSpPr>
        <p:spPr bwMode="auto">
          <a:xfrm>
            <a:off x="7953375" y="5724525"/>
            <a:ext cx="742950" cy="523875"/>
          </a:xfrm>
          <a:prstGeom prst="rect">
            <a:avLst/>
          </a:prstGeom>
          <a:solidFill>
            <a:srgbClr val="B3C7E8">
              <a:alpha val="50195"/>
            </a:srgbClr>
          </a:solidFill>
          <a:ln w="9525">
            <a:noFill/>
            <a:miter lim="800000"/>
            <a:headEnd/>
            <a:tailEnd/>
          </a:ln>
        </p:spPr>
        <p:txBody>
          <a:bodyPr anchor="ctr"/>
          <a:lstStyle/>
          <a:p>
            <a:pPr algn="ctr" defTabSz="741363">
              <a:lnSpc>
                <a:spcPct val="90000"/>
              </a:lnSpc>
              <a:buClr>
                <a:srgbClr val="005A9C"/>
              </a:buClr>
            </a:pPr>
            <a:r>
              <a:rPr lang="en-US" sz="1200" dirty="0"/>
              <a:t>2015 or sooner</a:t>
            </a:r>
          </a:p>
        </p:txBody>
      </p:sp>
      <p:sp>
        <p:nvSpPr>
          <p:cNvPr id="18" name="Rectangle 18"/>
          <p:cNvSpPr>
            <a:spLocks noChangeArrowheads="1"/>
          </p:cNvSpPr>
          <p:nvPr/>
        </p:nvSpPr>
        <p:spPr bwMode="auto">
          <a:xfrm>
            <a:off x="1371600" y="1676400"/>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DTC Data into </a:t>
            </a:r>
          </a:p>
          <a:p>
            <a:pPr defTabSz="741363">
              <a:lnSpc>
                <a:spcPct val="90000"/>
              </a:lnSpc>
              <a:buClr>
                <a:srgbClr val="005A9C"/>
              </a:buClr>
            </a:pPr>
            <a:r>
              <a:rPr lang="en-US" sz="1200" dirty="0"/>
              <a:t>WAVES</a:t>
            </a:r>
          </a:p>
        </p:txBody>
      </p:sp>
      <p:sp>
        <p:nvSpPr>
          <p:cNvPr id="19" name="Rectangle 19"/>
          <p:cNvSpPr>
            <a:spLocks noChangeArrowheads="1"/>
          </p:cNvSpPr>
          <p:nvPr/>
        </p:nvSpPr>
        <p:spPr bwMode="auto">
          <a:xfrm>
            <a:off x="1371600" y="2352675"/>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Announcements </a:t>
            </a:r>
            <a:r>
              <a:rPr lang="en-US" sz="1200" b="0" dirty="0"/>
              <a:t>ISO 20022</a:t>
            </a:r>
          </a:p>
        </p:txBody>
      </p:sp>
      <p:sp>
        <p:nvSpPr>
          <p:cNvPr id="20" name="Rectangle 20"/>
          <p:cNvSpPr>
            <a:spLocks noChangeArrowheads="1"/>
          </p:cNvSpPr>
          <p:nvPr/>
        </p:nvSpPr>
        <p:spPr bwMode="auto">
          <a:xfrm>
            <a:off x="1371600" y="3028950"/>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Full XBRL Interface</a:t>
            </a:r>
          </a:p>
        </p:txBody>
      </p:sp>
      <p:sp>
        <p:nvSpPr>
          <p:cNvPr id="21" name="Rectangle 21"/>
          <p:cNvSpPr>
            <a:spLocks noChangeArrowheads="1"/>
          </p:cNvSpPr>
          <p:nvPr/>
        </p:nvSpPr>
        <p:spPr bwMode="auto">
          <a:xfrm>
            <a:off x="1371600" y="3724275"/>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Distribution Events </a:t>
            </a:r>
            <a:r>
              <a:rPr lang="en-US" sz="1200" b="0" dirty="0"/>
              <a:t>Announcements and Processing</a:t>
            </a:r>
          </a:p>
        </p:txBody>
      </p:sp>
      <p:sp>
        <p:nvSpPr>
          <p:cNvPr id="22" name="Rectangle 22"/>
          <p:cNvSpPr>
            <a:spLocks noChangeArrowheads="1"/>
          </p:cNvSpPr>
          <p:nvPr/>
        </p:nvSpPr>
        <p:spPr bwMode="auto">
          <a:xfrm>
            <a:off x="1371600" y="4400550"/>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Redemption Events </a:t>
            </a:r>
            <a:r>
              <a:rPr lang="en-US" sz="1200" b="0" dirty="0"/>
              <a:t>Announcements and Processing</a:t>
            </a:r>
          </a:p>
        </p:txBody>
      </p:sp>
      <p:sp>
        <p:nvSpPr>
          <p:cNvPr id="23" name="Rectangle 23"/>
          <p:cNvSpPr>
            <a:spLocks noChangeArrowheads="1"/>
          </p:cNvSpPr>
          <p:nvPr/>
        </p:nvSpPr>
        <p:spPr bwMode="auto">
          <a:xfrm>
            <a:off x="1371600" y="5048250"/>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smtClean="0"/>
              <a:t>Reorg </a:t>
            </a:r>
            <a:r>
              <a:rPr lang="en-US" sz="1200" dirty="0"/>
              <a:t>Events </a:t>
            </a:r>
            <a:r>
              <a:rPr lang="en-US" sz="1200" b="0" dirty="0"/>
              <a:t>Announcements and Processing</a:t>
            </a:r>
          </a:p>
        </p:txBody>
      </p:sp>
      <p:sp>
        <p:nvSpPr>
          <p:cNvPr id="24" name="Rectangle 24"/>
          <p:cNvSpPr>
            <a:spLocks noChangeArrowheads="1"/>
          </p:cNvSpPr>
          <p:nvPr/>
        </p:nvSpPr>
        <p:spPr bwMode="auto">
          <a:xfrm>
            <a:off x="1371600" y="5724525"/>
            <a:ext cx="1638300"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200" dirty="0"/>
              <a:t>Retire DTC Legacy Files</a:t>
            </a:r>
          </a:p>
        </p:txBody>
      </p:sp>
      <p:sp>
        <p:nvSpPr>
          <p:cNvPr id="25" name="Rectangle 25"/>
          <p:cNvSpPr>
            <a:spLocks noChangeArrowheads="1"/>
          </p:cNvSpPr>
          <p:nvPr/>
        </p:nvSpPr>
        <p:spPr bwMode="auto">
          <a:xfrm>
            <a:off x="3009900" y="1676400"/>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a:t>Additional DTC specific data elements (276 out of 329 fields used for payments processing) passed through to WAVES platform for GCA VS </a:t>
            </a:r>
            <a:r>
              <a:rPr lang="en-US" sz="1000" b="0" dirty="0" smtClean="0"/>
              <a:t>customers.</a:t>
            </a:r>
            <a:endParaRPr lang="en-US" sz="1000" b="0" dirty="0"/>
          </a:p>
        </p:txBody>
      </p:sp>
      <p:sp>
        <p:nvSpPr>
          <p:cNvPr id="26" name="Rectangle 26"/>
          <p:cNvSpPr>
            <a:spLocks noChangeArrowheads="1"/>
          </p:cNvSpPr>
          <p:nvPr/>
        </p:nvSpPr>
        <p:spPr bwMode="auto">
          <a:xfrm>
            <a:off x="3009900" y="2352675"/>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a:t>New ISO 20022 announcement </a:t>
            </a:r>
            <a:r>
              <a:rPr lang="en-US" sz="1000" b="0" dirty="0" smtClean="0"/>
              <a:t>messages, pilot testing begins, new customer user interface for announcements available for testing. implementation targeted for Q4  2011.</a:t>
            </a:r>
            <a:endParaRPr lang="en-US" sz="1000" b="0" dirty="0"/>
          </a:p>
        </p:txBody>
      </p:sp>
      <p:sp>
        <p:nvSpPr>
          <p:cNvPr id="27" name="Rectangle 27"/>
          <p:cNvSpPr>
            <a:spLocks noChangeArrowheads="1"/>
          </p:cNvSpPr>
          <p:nvPr/>
        </p:nvSpPr>
        <p:spPr bwMode="auto">
          <a:xfrm>
            <a:off x="3009900" y="3028950"/>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smtClean="0"/>
              <a:t>XBRL interface available, DTCC to receive tagged data for corporate action announcements.</a:t>
            </a:r>
            <a:endParaRPr lang="en-US" sz="1000" b="0" dirty="0"/>
          </a:p>
        </p:txBody>
      </p:sp>
      <p:sp>
        <p:nvSpPr>
          <p:cNvPr id="28" name="Rectangle 28"/>
          <p:cNvSpPr>
            <a:spLocks noChangeArrowheads="1"/>
          </p:cNvSpPr>
          <p:nvPr/>
        </p:nvSpPr>
        <p:spPr bwMode="auto">
          <a:xfrm>
            <a:off x="3009900" y="3724275"/>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a:t>New customer user interface and ISO 20022 messaging is introduced for the entire lifecycle for distribution events, from announcements </a:t>
            </a:r>
            <a:r>
              <a:rPr lang="en-US" sz="1000" b="0" dirty="0" smtClean="0"/>
              <a:t>through </a:t>
            </a:r>
            <a:r>
              <a:rPr lang="en-US" sz="1000" b="0" dirty="0"/>
              <a:t>elections and payments. </a:t>
            </a:r>
            <a:r>
              <a:rPr lang="en-US" sz="1000" b="0" dirty="0" smtClean="0"/>
              <a:t>Existing distribution processing systems are updated to carry the new unique ID.</a:t>
            </a:r>
            <a:endParaRPr lang="en-US" sz="1000" b="0" dirty="0"/>
          </a:p>
        </p:txBody>
      </p:sp>
      <p:sp>
        <p:nvSpPr>
          <p:cNvPr id="29" name="Rectangle 29"/>
          <p:cNvSpPr>
            <a:spLocks noChangeArrowheads="1"/>
          </p:cNvSpPr>
          <p:nvPr/>
        </p:nvSpPr>
        <p:spPr bwMode="auto">
          <a:xfrm>
            <a:off x="3009900" y="4400550"/>
            <a:ext cx="4943475" cy="523875"/>
          </a:xfrm>
          <a:prstGeom prst="rect">
            <a:avLst/>
          </a:prstGeom>
          <a:solidFill>
            <a:srgbClr val="B3C7E8">
              <a:alpha val="50195"/>
            </a:srgbClr>
          </a:solidFill>
          <a:ln w="9525">
            <a:noFill/>
            <a:miter lim="800000"/>
            <a:headEnd/>
            <a:tailEnd/>
          </a:ln>
        </p:spPr>
        <p:txBody>
          <a:bodyPr anchor="ctr"/>
          <a:lstStyle/>
          <a:p>
            <a:pPr marL="171450" indent="-171450" defTabSz="741363">
              <a:lnSpc>
                <a:spcPct val="90000"/>
              </a:lnSpc>
              <a:buClr>
                <a:srgbClr val="005A9C"/>
              </a:buClr>
            </a:pPr>
            <a:r>
              <a:rPr lang="en-US" sz="1000" b="0" dirty="0"/>
              <a:t>Same steps as in Phase </a:t>
            </a:r>
            <a:r>
              <a:rPr lang="en-US" sz="1000" b="0" dirty="0" smtClean="0"/>
              <a:t>III, but </a:t>
            </a:r>
            <a:r>
              <a:rPr lang="en-US" sz="1000" b="0" dirty="0"/>
              <a:t>applied to Redemption </a:t>
            </a:r>
            <a:r>
              <a:rPr lang="en-US" sz="1000" b="0" dirty="0" smtClean="0"/>
              <a:t>events.</a:t>
            </a:r>
            <a:endParaRPr lang="en-US" sz="1000" b="0" dirty="0"/>
          </a:p>
        </p:txBody>
      </p:sp>
      <p:sp>
        <p:nvSpPr>
          <p:cNvPr id="30" name="Rectangle 30"/>
          <p:cNvSpPr>
            <a:spLocks noChangeArrowheads="1"/>
          </p:cNvSpPr>
          <p:nvPr/>
        </p:nvSpPr>
        <p:spPr bwMode="auto">
          <a:xfrm>
            <a:off x="3009900" y="5048250"/>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a:t>Same steps as in Phase III, but applied to Reorg events, and Reorg processors are upgraded. DTC legacy CCF files are modified to handle new activity types and data </a:t>
            </a:r>
            <a:r>
              <a:rPr lang="en-US" sz="1000" b="0" dirty="0" smtClean="0"/>
              <a:t>elements.</a:t>
            </a:r>
            <a:endParaRPr lang="en-US" sz="1000" b="0" dirty="0"/>
          </a:p>
        </p:txBody>
      </p:sp>
      <p:sp>
        <p:nvSpPr>
          <p:cNvPr id="31" name="Rectangle 31"/>
          <p:cNvSpPr>
            <a:spLocks noChangeArrowheads="1"/>
          </p:cNvSpPr>
          <p:nvPr/>
        </p:nvSpPr>
        <p:spPr bwMode="auto">
          <a:xfrm>
            <a:off x="3009900" y="5724525"/>
            <a:ext cx="4943475" cy="523875"/>
          </a:xfrm>
          <a:prstGeom prst="rect">
            <a:avLst/>
          </a:prstGeom>
          <a:solidFill>
            <a:srgbClr val="B3C7E8">
              <a:alpha val="50195"/>
            </a:srgbClr>
          </a:solidFill>
          <a:ln w="9525">
            <a:noFill/>
            <a:miter lim="800000"/>
            <a:headEnd/>
            <a:tailEnd/>
          </a:ln>
        </p:spPr>
        <p:txBody>
          <a:bodyPr anchor="ctr"/>
          <a:lstStyle/>
          <a:p>
            <a:pPr defTabSz="741363">
              <a:lnSpc>
                <a:spcPct val="90000"/>
              </a:lnSpc>
              <a:buClr>
                <a:srgbClr val="005A9C"/>
              </a:buClr>
            </a:pPr>
            <a:r>
              <a:rPr lang="en-US" sz="1000" b="0" dirty="0"/>
              <a:t>All DTC legacy CCF files (DIVANN, REDEM, REORG, MUNANN, RDPRPT, </a:t>
            </a:r>
            <a:r>
              <a:rPr lang="en-US" sz="1000" b="0" dirty="0" smtClean="0"/>
              <a:t>CMORTS) , </a:t>
            </a:r>
            <a:r>
              <a:rPr lang="en-US" sz="1000" b="0" dirty="0"/>
              <a:t>the GCA proprietary file and ISO 15022 will be </a:t>
            </a:r>
            <a:r>
              <a:rPr lang="en-US" sz="1000" b="0" dirty="0" smtClean="0"/>
              <a:t>retired.</a:t>
            </a:r>
            <a:endParaRPr lang="en-US" sz="1000" b="0" dirty="0"/>
          </a:p>
        </p:txBody>
      </p:sp>
      <p:sp>
        <p:nvSpPr>
          <p:cNvPr id="32" name="Rectangle 32"/>
          <p:cNvSpPr>
            <a:spLocks noChangeArrowheads="1"/>
          </p:cNvSpPr>
          <p:nvPr/>
        </p:nvSpPr>
        <p:spPr bwMode="auto">
          <a:xfrm>
            <a:off x="8664575" y="1787525"/>
            <a:ext cx="363538" cy="366713"/>
          </a:xfrm>
          <a:prstGeom prst="rect">
            <a:avLst/>
          </a:prstGeom>
          <a:noFill/>
          <a:ln w="9525">
            <a:noFill/>
            <a:miter lim="800000"/>
            <a:headEnd/>
            <a:tailEnd/>
          </a:ln>
        </p:spPr>
        <p:txBody>
          <a:bodyPr wrap="none">
            <a:spAutoFit/>
          </a:bodyPr>
          <a:lstStyle/>
          <a:p>
            <a:pPr eaLnBrk="0" hangingPunct="0"/>
            <a:r>
              <a:rPr lang="en-US" sz="1800" dirty="0">
                <a:latin typeface="Wingdings" pitchFamily="2" charset="2"/>
              </a:rPr>
              <a:t>ü</a:t>
            </a:r>
          </a:p>
        </p:txBody>
      </p:sp>
      <p:sp>
        <p:nvSpPr>
          <p:cNvPr id="33" name="Rectangle 33"/>
          <p:cNvSpPr>
            <a:spLocks noChangeArrowheads="1"/>
          </p:cNvSpPr>
          <p:nvPr/>
        </p:nvSpPr>
        <p:spPr bwMode="auto">
          <a:xfrm>
            <a:off x="3352800" y="1190625"/>
            <a:ext cx="2271713" cy="396875"/>
          </a:xfrm>
          <a:prstGeom prst="rect">
            <a:avLst/>
          </a:prstGeom>
          <a:noFill/>
          <a:ln w="9525">
            <a:noFill/>
            <a:miter lim="800000"/>
            <a:headEnd/>
            <a:tailEnd/>
          </a:ln>
        </p:spPr>
        <p:txBody>
          <a:bodyPr wrap="none">
            <a:spAutoFit/>
          </a:bodyPr>
          <a:lstStyle/>
          <a:p>
            <a:pPr algn="ctr" eaLnBrk="0" hangingPunct="0"/>
            <a:r>
              <a:rPr lang="en-US" sz="2000" dirty="0"/>
              <a:t>Overall Roadmap</a:t>
            </a:r>
          </a:p>
        </p:txBody>
      </p:sp>
      <p:sp>
        <p:nvSpPr>
          <p:cNvPr id="34" name="TextBox 33"/>
          <p:cNvSpPr txBox="1"/>
          <p:nvPr/>
        </p:nvSpPr>
        <p:spPr>
          <a:xfrm>
            <a:off x="7620000" y="1219201"/>
            <a:ext cx="1371599" cy="461665"/>
          </a:xfrm>
          <a:prstGeom prst="rect">
            <a:avLst/>
          </a:prstGeom>
          <a:noFill/>
        </p:spPr>
        <p:txBody>
          <a:bodyPr wrap="square" rtlCol="0">
            <a:spAutoFit/>
          </a:bodyPr>
          <a:lstStyle/>
          <a:p>
            <a:pPr algn="ctr"/>
            <a:r>
              <a:rPr lang="en-US" sz="1200" dirty="0" smtClean="0"/>
              <a:t>Implementation Date</a:t>
            </a:r>
            <a:endParaRPr lang="en-US" sz="1200" dirty="0"/>
          </a:p>
        </p:txBody>
      </p:sp>
      <p:sp>
        <p:nvSpPr>
          <p:cNvPr id="36" name="Footer Placeholder 3"/>
          <p:cNvSpPr txBox="1">
            <a:spLocks/>
          </p:cNvSpPr>
          <p:nvPr/>
        </p:nvSpPr>
        <p:spPr bwMode="auto">
          <a:xfrm>
            <a:off x="837728" y="6440760"/>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7" name="Slide Number Placeholder 4"/>
          <p:cNvSpPr>
            <a:spLocks noGrp="1"/>
          </p:cNvSpPr>
          <p:nvPr>
            <p:ph type="sldNum" sz="quarter" idx="11"/>
          </p:nvPr>
        </p:nvSpPr>
        <p:spPr>
          <a:xfrm>
            <a:off x="8153400" y="6403975"/>
            <a:ext cx="762000" cy="228600"/>
          </a:xfrm>
          <a:prstGeom prst="rect">
            <a:avLst/>
          </a:prstGeom>
        </p:spPr>
        <p:txBody>
          <a:bodyPr/>
          <a:lstStyle/>
          <a:p>
            <a:fld id="{820BD818-5152-4D78-A993-F9398E0BD445}"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20000" cy="1143000"/>
          </a:xfrm>
        </p:spPr>
        <p:txBody>
          <a:bodyPr/>
          <a:lstStyle/>
          <a:p>
            <a:r>
              <a:rPr lang="en-GB" dirty="0" smtClean="0"/>
              <a:t>WHAT SHOULD BE THE PRIORITY?</a:t>
            </a:r>
            <a:endParaRPr lang="en-GB" dirty="0"/>
          </a:p>
        </p:txBody>
      </p:sp>
      <p:sp>
        <p:nvSpPr>
          <p:cNvPr id="3" name="Content Placeholder 2"/>
          <p:cNvSpPr>
            <a:spLocks noGrp="1"/>
          </p:cNvSpPr>
          <p:nvPr>
            <p:ph idx="1"/>
          </p:nvPr>
        </p:nvSpPr>
        <p:spPr>
          <a:xfrm>
            <a:off x="838200" y="908720"/>
            <a:ext cx="7910264" cy="5400599"/>
          </a:xfrm>
        </p:spPr>
        <p:txBody>
          <a:bodyPr/>
          <a:lstStyle/>
          <a:p>
            <a:r>
              <a:rPr lang="en-GB" dirty="0" smtClean="0"/>
              <a:t>Data from Issuers</a:t>
            </a:r>
          </a:p>
          <a:p>
            <a:pPr lvl="1"/>
            <a:r>
              <a:rPr lang="en-GB" dirty="0" smtClean="0"/>
              <a:t>How? Regulatory/Rules or Industry? Business barriers?</a:t>
            </a:r>
          </a:p>
          <a:p>
            <a:pPr lvl="1"/>
            <a:r>
              <a:rPr lang="en-GB" dirty="0" smtClean="0"/>
              <a:t>XBRL? ISO 20022? Who: exchanges, registrars, wire services, data vendors?</a:t>
            </a:r>
          </a:p>
          <a:p>
            <a:pPr lvl="1"/>
            <a:r>
              <a:rPr lang="en-GB" dirty="0" smtClean="0"/>
              <a:t>Endorsement – “nice idea” or potential reality? CAJWG, ISSA, US Issuers to Investors, etc.</a:t>
            </a:r>
          </a:p>
          <a:p>
            <a:pPr lvl="1"/>
            <a:r>
              <a:rPr lang="en-GB" dirty="0" smtClean="0"/>
              <a:t>Skin in the game? Dichotomies? Disincentives?</a:t>
            </a:r>
          </a:p>
          <a:p>
            <a:r>
              <a:rPr lang="en-GB" dirty="0" smtClean="0"/>
              <a:t>Standards</a:t>
            </a:r>
          </a:p>
          <a:p>
            <a:pPr lvl="1"/>
            <a:r>
              <a:rPr lang="en-GB" dirty="0" smtClean="0"/>
              <a:t>Incentive to move to ISO 20022? How long coexistence?</a:t>
            </a:r>
          </a:p>
          <a:p>
            <a:pPr lvl="1"/>
            <a:r>
              <a:rPr lang="en-GB" dirty="0" smtClean="0"/>
              <a:t>How long will legacy, proprietary &amp; non-XML standards survive?</a:t>
            </a:r>
          </a:p>
          <a:p>
            <a:pPr lvl="1"/>
            <a:r>
              <a:rPr lang="en-GB" dirty="0" smtClean="0"/>
              <a:t>In dynamic world can we wait 21 months for change releases?</a:t>
            </a:r>
          </a:p>
          <a:p>
            <a:r>
              <a:rPr lang="en-GB" dirty="0" smtClean="0"/>
              <a:t>Market Practice</a:t>
            </a:r>
          </a:p>
          <a:p>
            <a:pPr lvl="1"/>
            <a:r>
              <a:rPr lang="en-GB" dirty="0" smtClean="0"/>
              <a:t>Evaluate-able (STaQS), but not widespread. Is it complete and accurate? Why isn’t every market committed?</a:t>
            </a:r>
          </a:p>
          <a:p>
            <a:pPr lvl="1"/>
            <a:r>
              <a:rPr lang="en-GB" dirty="0" smtClean="0"/>
              <a:t>Should it be built-in? Certification for data providers? </a:t>
            </a:r>
            <a:endParaRPr lang="en-GB" dirty="0"/>
          </a:p>
        </p:txBody>
      </p:sp>
      <p:sp>
        <p:nvSpPr>
          <p:cNvPr id="4" name="Footer Placeholder 3"/>
          <p:cNvSpPr>
            <a:spLocks noGrp="1"/>
          </p:cNvSpPr>
          <p:nvPr>
            <p:ph type="ftr" sz="quarter" idx="10"/>
          </p:nvPr>
        </p:nvSpPr>
        <p:spPr/>
        <p:txBody>
          <a:bodyPr/>
          <a:lstStyle/>
          <a:p>
            <a:r>
              <a:rPr lang="en-GB" dirty="0" smtClean="0"/>
              <a:t>Presentation title –  dd month </a:t>
            </a:r>
            <a:r>
              <a:rPr lang="en-GB" dirty="0" err="1" smtClean="0"/>
              <a:t>yyyy</a:t>
            </a:r>
            <a:r>
              <a:rPr lang="en-GB" dirty="0" smtClean="0"/>
              <a:t> – Confidentiality: xxx</a:t>
            </a:r>
            <a:endParaRPr lang="en-GB" dirty="0"/>
          </a:p>
        </p:txBody>
      </p:sp>
      <p:sp>
        <p:nvSpPr>
          <p:cNvPr id="5" name="Slide Number Placeholder 4"/>
          <p:cNvSpPr>
            <a:spLocks noGrp="1"/>
          </p:cNvSpPr>
          <p:nvPr>
            <p:ph type="sldNum" sz="quarter" idx="11"/>
          </p:nvPr>
        </p:nvSpPr>
        <p:spPr/>
        <p:txBody>
          <a:bodyPr/>
          <a:lstStyle/>
          <a:p>
            <a:fld id="{948FE513-F336-43B7-9276-A8AE264436DC}"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Useful Links</a:t>
            </a:r>
            <a:endParaRPr lang="en-GB" dirty="0"/>
          </a:p>
        </p:txBody>
      </p:sp>
      <p:sp>
        <p:nvSpPr>
          <p:cNvPr id="4" name="Footer Placeholder 3"/>
          <p:cNvSpPr>
            <a:spLocks noGrp="1"/>
          </p:cNvSpPr>
          <p:nvPr>
            <p:ph type="ftr" sz="quarter" idx="10"/>
          </p:nvPr>
        </p:nvSpPr>
        <p:spPr/>
        <p:txBody>
          <a:bodyPr/>
          <a:lstStyle/>
          <a:p>
            <a:r>
              <a:rPr lang="en-US" dirty="0" smtClean="0"/>
              <a:t>XBRL for Corporate Actions –  24 May 2011 – Confidentiality: Public</a:t>
            </a:r>
            <a:endParaRPr lang="en-GB" dirty="0"/>
          </a:p>
        </p:txBody>
      </p:sp>
      <p:sp>
        <p:nvSpPr>
          <p:cNvPr id="5" name="Slide Number Placeholder 4"/>
          <p:cNvSpPr>
            <a:spLocks noGrp="1"/>
          </p:cNvSpPr>
          <p:nvPr>
            <p:ph type="sldNum" sz="quarter" idx="11"/>
          </p:nvPr>
        </p:nvSpPr>
        <p:spPr/>
        <p:txBody>
          <a:bodyPr/>
          <a:lstStyle/>
          <a:p>
            <a:fld id="{820BD818-5152-4D78-A993-F9398E0BD445}" type="slidenum">
              <a:rPr lang="en-GB" smtClean="0"/>
              <a:pPr/>
              <a:t>19</a:t>
            </a:fld>
            <a:endParaRPr lang="en-GB"/>
          </a:p>
        </p:txBody>
      </p:sp>
      <p:sp>
        <p:nvSpPr>
          <p:cNvPr id="7" name="Content Placeholder 2"/>
          <p:cNvSpPr txBox="1">
            <a:spLocks/>
          </p:cNvSpPr>
          <p:nvPr/>
        </p:nvSpPr>
        <p:spPr>
          <a:xfrm>
            <a:off x="251520" y="1052736"/>
            <a:ext cx="8424936" cy="5400600"/>
          </a:xfrm>
          <a:prstGeom prst="rect">
            <a:avLst/>
          </a:prstGeom>
        </p:spPr>
        <p:txBody>
          <a:bodyPr/>
          <a:lstStyle/>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1" i="1" u="none" strike="noStrike" kern="0" cap="none" spc="0" normalizeH="0" baseline="0" noProof="0" dirty="0" smtClean="0">
                <a:ln>
                  <a:noFill/>
                </a:ln>
                <a:solidFill>
                  <a:srgbClr val="000000"/>
                </a:solidFill>
                <a:effectLst/>
                <a:uLnTx/>
                <a:uFillTx/>
                <a:latin typeface="+mn-lt"/>
                <a:ea typeface="+mn-ea"/>
                <a:cs typeface="+mn-cs"/>
              </a:rPr>
              <a:t>Issuer to Investor: Corporate Actions</a:t>
            </a:r>
            <a:r>
              <a:rPr kumimoji="0" lang="en-GB" sz="1800" b="1" i="0" u="none" strike="noStrike" kern="0" cap="none" spc="0" normalizeH="0" baseline="0" noProof="0" dirty="0" smtClean="0">
                <a:ln>
                  <a:noFill/>
                </a:ln>
                <a:solidFill>
                  <a:srgbClr val="000000"/>
                </a:solidFill>
                <a:effectLst/>
                <a:uLnTx/>
                <a:uFillTx/>
                <a:latin typeface="+mn-lt"/>
                <a:ea typeface="+mn-ea"/>
                <a:cs typeface="+mn-cs"/>
              </a:rPr>
              <a:t> – </a:t>
            </a: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mn-lt"/>
                <a:ea typeface="+mn-ea"/>
                <a:cs typeface="+mn-cs"/>
              </a:rPr>
              <a:t>market initiative of DTCC, SWIFT, and XBRL US   </a:t>
            </a: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n-ea"/>
                <a:cs typeface="+mn-cs"/>
              </a:rPr>
              <a:t>	Website </a:t>
            </a:r>
            <a:r>
              <a:rPr kumimoji="0" lang="en-GB" sz="1800" b="0" i="0" u="sng" strike="noStrike" kern="0" cap="none" spc="0" normalizeH="0" baseline="0" noProof="0" dirty="0" smtClean="0">
                <a:ln>
                  <a:noFill/>
                </a:ln>
                <a:solidFill>
                  <a:srgbClr val="000000"/>
                </a:solidFill>
                <a:effectLst/>
                <a:uLnTx/>
                <a:uFillTx/>
                <a:latin typeface="+mn-lt"/>
                <a:ea typeface="+mn-ea"/>
                <a:cs typeface="+mn-cs"/>
                <a:hlinkClick r:id="rId2"/>
              </a:rPr>
              <a:t>http://xbrl.us/i2i</a:t>
            </a:r>
            <a:r>
              <a:rPr kumimoji="0" lang="en-GB" sz="1800" b="0" i="0" u="none" strike="noStrike" kern="0" cap="none" spc="0" normalizeH="0" baseline="0" noProof="0" dirty="0" smtClean="0">
                <a:ln>
                  <a:noFill/>
                </a:ln>
                <a:solidFill>
                  <a:srgbClr val="000000"/>
                </a:solidFill>
                <a:effectLst/>
                <a:uLnTx/>
                <a:uFillTx/>
                <a:latin typeface="+mn-lt"/>
                <a:ea typeface="+mn-ea"/>
                <a:cs typeface="+mn-cs"/>
              </a:rPr>
              <a:t> </a:t>
            </a: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n-ea"/>
                <a:cs typeface="+mn-cs"/>
              </a:rPr>
              <a:t>	Download the business case at </a:t>
            </a:r>
            <a:r>
              <a:rPr kumimoji="0" lang="en-GB" sz="1800" b="0" i="0" u="sng" strike="noStrike" kern="0" cap="none" spc="0" normalizeH="0" baseline="0" noProof="0" dirty="0" smtClean="0">
                <a:ln>
                  <a:noFill/>
                </a:ln>
                <a:solidFill>
                  <a:srgbClr val="000000"/>
                </a:solidFill>
                <a:effectLst/>
                <a:uLnTx/>
                <a:uFillTx/>
                <a:latin typeface="+mn-lt"/>
                <a:ea typeface="+mn-ea"/>
                <a:cs typeface="+mn-cs"/>
                <a:hlinkClick r:id="rId3"/>
              </a:rPr>
              <a:t>http://xbrl.us/i2ibusinesscase</a:t>
            </a:r>
            <a:endParaRPr kumimoji="0" lang="en-GB" sz="1800" b="0" i="0" u="none" strike="noStrike" kern="0" cap="none" spc="0" normalizeH="0" baseline="0" noProof="0" dirty="0" smtClean="0">
              <a:ln>
                <a:noFill/>
              </a:ln>
              <a:solidFill>
                <a:srgbClr val="000000"/>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n-ea"/>
                <a:cs typeface="+mn-cs"/>
              </a:rPr>
              <a:t>	Download the CA taxonomy at </a:t>
            </a:r>
            <a:r>
              <a:rPr kumimoji="0" lang="en-GB" sz="1800" b="0" i="0" u="sng" strike="noStrike" kern="0" cap="none" spc="0" normalizeH="0" baseline="0" noProof="0" dirty="0" smtClean="0">
                <a:ln>
                  <a:noFill/>
                </a:ln>
                <a:solidFill>
                  <a:srgbClr val="000000"/>
                </a:solidFill>
                <a:effectLst/>
                <a:uLnTx/>
                <a:uFillTx/>
                <a:latin typeface="+mn-lt"/>
                <a:ea typeface="+mn-ea"/>
                <a:cs typeface="+mn-cs"/>
                <a:hlinkClick r:id="rId4"/>
              </a:rPr>
              <a:t>http://xbrl.us/publicreviews/Pages/2010corpactions.aspx</a:t>
            </a:r>
            <a:endParaRPr kumimoji="0" lang="en-GB" sz="1800" b="0" i="0" u="none" strike="noStrike" kern="0" cap="none" spc="0" normalizeH="0" baseline="0" noProof="0" dirty="0" smtClean="0">
              <a:ln>
                <a:noFill/>
              </a:ln>
              <a:solidFill>
                <a:srgbClr val="000000"/>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n-ea"/>
                <a:cs typeface="+mn-cs"/>
              </a:rPr>
              <a:t>	DTCC website Transforming Corporate Actions </a:t>
            </a:r>
            <a:r>
              <a:rPr kumimoji="0" lang="en-GB" sz="1800" b="0" i="0" u="sng" strike="noStrike" kern="0" cap="none" spc="0" normalizeH="0" baseline="0" noProof="0" dirty="0" smtClean="0">
                <a:ln>
                  <a:noFill/>
                </a:ln>
                <a:solidFill>
                  <a:srgbClr val="000000"/>
                </a:solidFill>
                <a:effectLst/>
                <a:uLnTx/>
                <a:uFillTx/>
                <a:latin typeface="+mn-lt"/>
                <a:ea typeface="+mn-ea"/>
                <a:cs typeface="+mn-cs"/>
                <a:hlinkClick r:id="rId5"/>
              </a:rPr>
              <a:t>http://www.dtcc.com/leadership/issues/xbrl/index.php</a:t>
            </a:r>
            <a:r>
              <a:rPr kumimoji="0" lang="en-GB" sz="1800" b="0" i="0" u="none" strike="noStrike" kern="0" cap="none" spc="0" normalizeH="0" baseline="0" noProof="0" dirty="0" smtClean="0">
                <a:ln>
                  <a:noFill/>
                </a:ln>
                <a:solidFill>
                  <a:srgbClr val="000000"/>
                </a:solidFill>
                <a:effectLst/>
                <a:uLnTx/>
                <a:uFillTx/>
                <a:latin typeface="+mn-lt"/>
                <a:ea typeface="+mn-ea"/>
                <a:cs typeface="+mn-cs"/>
              </a:rPr>
              <a:t> </a:t>
            </a:r>
          </a:p>
          <a:p>
            <a:pPr marL="231775" marR="0" lvl="0" indent="-231775"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smtClean="0">
              <a:ln>
                <a:noFill/>
              </a:ln>
              <a:solidFill>
                <a:srgbClr val="000000"/>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mn-lt"/>
                <a:ea typeface="+mn-ea"/>
                <a:cs typeface="+mn-cs"/>
              </a:rPr>
              <a:t>International Securities Services Association (ISSA)</a:t>
            </a:r>
            <a:endParaRPr kumimoji="0" lang="en-GB" sz="1800" b="0" i="0" u="none" strike="noStrike" kern="0" cap="none" spc="0" normalizeH="0" baseline="0" noProof="0" dirty="0" smtClean="0">
              <a:ln>
                <a:noFill/>
              </a:ln>
              <a:solidFill>
                <a:srgbClr val="000000"/>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n-ea"/>
                <a:cs typeface="+mn-cs"/>
              </a:rPr>
              <a:t>Global Corporate Actions Principles and Issuer Outreach: </a:t>
            </a:r>
          </a:p>
          <a:p>
            <a:pPr marL="446088" marR="0" lvl="1" indent="-212725"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mn-lt"/>
                <a:hlinkClick r:id="rId6"/>
              </a:rPr>
              <a:t>http://www.issanet.org/pdf/2010_ISSA_CA_WG_REPORT.pdf</a:t>
            </a:r>
            <a:r>
              <a:rPr kumimoji="0" lang="en-GB" sz="1800" b="0" i="0" u="none" strike="noStrike" kern="0" cap="none" spc="0" normalizeH="0" baseline="0" noProof="0" dirty="0" smtClean="0">
                <a:ln>
                  <a:noFill/>
                </a:ln>
                <a:solidFill>
                  <a:srgbClr val="000000"/>
                </a:solidFill>
                <a:effectLst/>
                <a:uLnTx/>
                <a:uFillTx/>
                <a:latin typeface="+mn-lt"/>
              </a:rPr>
              <a:t>  </a:t>
            </a:r>
          </a:p>
          <a:p>
            <a:pPr marL="446088" marR="0" lvl="1" indent="-212725"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mn-lt"/>
                <a:hlinkClick r:id="rId7"/>
              </a:rPr>
              <a:t>http://www.issanet.org/pdf/ISSA_Issuer_Outreach_Final_20_Jan_2011.pdf</a:t>
            </a:r>
            <a:r>
              <a:rPr kumimoji="0" lang="en-GB" sz="1800" b="0" i="0" u="none" strike="noStrike" kern="0" cap="none" spc="0" normalizeH="0" baseline="0" noProof="0" dirty="0" smtClean="0">
                <a:ln>
                  <a:noFill/>
                </a:ln>
                <a:solidFill>
                  <a:srgbClr val="000000"/>
                </a:solidFill>
                <a:effectLst/>
                <a:uLnTx/>
                <a:uFillTx/>
                <a:latin typeface="+mn-lt"/>
              </a:rPr>
              <a:t> </a:t>
            </a:r>
          </a:p>
          <a:p>
            <a:pPr marL="231775" marR="0" lvl="0" indent="-231775"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smtClean="0">
              <a:ln>
                <a:noFill/>
              </a:ln>
              <a:solidFill>
                <a:srgbClr val="000000"/>
              </a:solidFill>
              <a:effectLst/>
              <a:uLnTx/>
              <a:uFillTx/>
              <a:latin typeface="+mn-lt"/>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mn-lt"/>
                <a:ea typeface="+mn-ea"/>
                <a:cs typeface="+mn-cs"/>
              </a:rPr>
              <a:t>SWIFT - Corporate Actions and XBRL information</a:t>
            </a:r>
            <a:endParaRPr kumimoji="0" lang="en-GB" sz="1800" b="0" i="0" u="none" strike="noStrike" kern="0" cap="none" spc="0" normalizeH="0" baseline="0" noProof="0" dirty="0" smtClean="0">
              <a:ln>
                <a:noFill/>
              </a:ln>
              <a:solidFill>
                <a:srgbClr val="000000"/>
              </a:solidFill>
              <a:effectLst/>
              <a:uLnTx/>
              <a:uFillTx/>
              <a:latin typeface="+mn-lt"/>
              <a:ea typeface="+mn-ea"/>
              <a:cs typeface="+mn-cs"/>
            </a:endParaRPr>
          </a:p>
          <a:p>
            <a:pPr marL="446088" marR="0" lvl="1" indent="-212725"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mn-lt"/>
                <a:hlinkClick r:id="rId8"/>
              </a:rPr>
              <a:t>http://www.swift.com/products/corporate_actions/additional_information</a:t>
            </a:r>
            <a:endParaRPr kumimoji="0" lang="en-GB" sz="1800" b="0" i="0" u="none" strike="noStrike" kern="0" cap="none" spc="0" normalizeH="0" baseline="0" noProof="0" dirty="0" smtClean="0">
              <a:ln>
                <a:noFill/>
              </a:ln>
              <a:solidFill>
                <a:srgbClr val="000000"/>
              </a:solidFill>
              <a:effectLst/>
              <a:uLnTx/>
              <a:uFillTx/>
              <a:latin typeface="+mn-lt"/>
            </a:endParaRPr>
          </a:p>
          <a:p>
            <a:pPr marL="231775" marR="0" lvl="0" indent="-231775"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Presentation title –  dd month yyyy – Confidentiality: xxx</a:t>
            </a:r>
          </a:p>
        </p:txBody>
      </p:sp>
      <p:sp>
        <p:nvSpPr>
          <p:cNvPr id="6" name="Slide Number Placeholder 4"/>
          <p:cNvSpPr>
            <a:spLocks noGrp="1"/>
          </p:cNvSpPr>
          <p:nvPr>
            <p:ph type="sldNum" sz="quarter" idx="11"/>
          </p:nvPr>
        </p:nvSpPr>
        <p:spPr/>
        <p:txBody>
          <a:bodyPr/>
          <a:lstStyle/>
          <a:p>
            <a:fld id="{3C9037E9-93F2-4A39-A8A0-3CDF5A74A912}" type="slidenum">
              <a:rPr lang="en-GB"/>
              <a:pPr/>
              <a:t>2</a:t>
            </a:fld>
            <a:endParaRPr lang="en-GB"/>
          </a:p>
        </p:txBody>
      </p:sp>
      <p:sp>
        <p:nvSpPr>
          <p:cNvPr id="323586" name="Rectangle 2"/>
          <p:cNvSpPr>
            <a:spLocks noGrp="1" noChangeArrowheads="1"/>
          </p:cNvSpPr>
          <p:nvPr>
            <p:ph type="title"/>
          </p:nvPr>
        </p:nvSpPr>
        <p:spPr/>
        <p:txBody>
          <a:bodyPr/>
          <a:lstStyle/>
          <a:p>
            <a:r>
              <a:rPr lang="en-GB"/>
              <a:t>Agenda</a:t>
            </a:r>
          </a:p>
        </p:txBody>
      </p:sp>
      <p:sp>
        <p:nvSpPr>
          <p:cNvPr id="323587" name="Rectangle 3"/>
          <p:cNvSpPr>
            <a:spLocks noGrp="1" noChangeArrowheads="1"/>
          </p:cNvSpPr>
          <p:nvPr>
            <p:ph type="body" idx="1"/>
          </p:nvPr>
        </p:nvSpPr>
        <p:spPr>
          <a:xfrm>
            <a:off x="827088" y="1340769"/>
            <a:ext cx="5761136" cy="4696494"/>
          </a:xfrm>
        </p:spPr>
        <p:txBody>
          <a:bodyPr/>
          <a:lstStyle/>
          <a:p>
            <a:pPr lvl="0"/>
            <a:r>
              <a:rPr lang="en-GB" dirty="0"/>
              <a:t>XBRL Taxonomy for Corporate Actions has been released – what is the potential for EU markets? </a:t>
            </a:r>
          </a:p>
          <a:p>
            <a:pPr lvl="0"/>
            <a:r>
              <a:rPr lang="en-GB" dirty="0"/>
              <a:t>How is XBRL being implemented for Depositary Receipts – status of the Pilot? </a:t>
            </a:r>
          </a:p>
          <a:p>
            <a:pPr lvl="0"/>
            <a:r>
              <a:rPr lang="en-GB" dirty="0"/>
              <a:t>What is XBRL’s relationship with ISO 20022? With ISO 15022? </a:t>
            </a:r>
          </a:p>
          <a:p>
            <a:pPr lvl="0"/>
            <a:r>
              <a:rPr lang="en-GB" dirty="0"/>
              <a:t>How is SMPG market practice injected into XBRL? </a:t>
            </a:r>
          </a:p>
          <a:p>
            <a:pPr lvl="0"/>
            <a:r>
              <a:rPr lang="en-GB" dirty="0"/>
              <a:t>How does an XBRL tagging tool support the issuer? </a:t>
            </a:r>
          </a:p>
          <a:p>
            <a:pPr lvl="0"/>
            <a:r>
              <a:rPr lang="en-GB" dirty="0"/>
              <a:t>How can the result be consumed by the industry? How does this help the investment side? </a:t>
            </a:r>
          </a:p>
        </p:txBody>
      </p:sp>
      <p:pic>
        <p:nvPicPr>
          <p:cNvPr id="323588" name="Picture 4"/>
          <p:cNvPicPr>
            <a:picLocks noChangeAspect="1" noChangeArrowheads="1"/>
          </p:cNvPicPr>
          <p:nvPr/>
        </p:nvPicPr>
        <p:blipFill>
          <a:blip r:embed="rId2" cstate="print"/>
          <a:srcRect/>
          <a:stretch>
            <a:fillRect/>
          </a:stretch>
        </p:blipFill>
        <p:spPr bwMode="auto">
          <a:xfrm>
            <a:off x="6228184" y="1196752"/>
            <a:ext cx="2663701" cy="266370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2" name="Rectangle 22"/>
          <p:cNvSpPr>
            <a:spLocks noChangeArrowheads="1"/>
          </p:cNvSpPr>
          <p:nvPr/>
        </p:nvSpPr>
        <p:spPr bwMode="auto">
          <a:xfrm>
            <a:off x="1828800" y="2609850"/>
            <a:ext cx="6402388" cy="811213"/>
          </a:xfrm>
          <a:prstGeom prst="rect">
            <a:avLst/>
          </a:prstGeom>
          <a:noFill/>
          <a:ln w="9525">
            <a:noFill/>
            <a:miter lim="800000"/>
            <a:headEnd/>
            <a:tailEnd/>
          </a:ln>
          <a:effectLst/>
        </p:spPr>
        <p:txBody>
          <a:bodyPr/>
          <a:lstStyle/>
          <a:p>
            <a:pPr eaLnBrk="1" hangingPunct="1"/>
            <a:r>
              <a:rPr lang="en-GB" sz="4400">
                <a:solidFill>
                  <a:schemeClr val="tx2"/>
                </a:solidFill>
                <a:latin typeface="Times New Roman" pitchFamily="18" charset="0"/>
              </a:rPr>
              <a:t>Thank you</a:t>
            </a:r>
          </a:p>
        </p:txBody>
      </p:sp>
      <p:grpSp>
        <p:nvGrpSpPr>
          <p:cNvPr id="56346" name="Group 26"/>
          <p:cNvGrpSpPr>
            <a:grpSpLocks/>
          </p:cNvGrpSpPr>
          <p:nvPr/>
        </p:nvGrpSpPr>
        <p:grpSpPr bwMode="auto">
          <a:xfrm>
            <a:off x="0" y="0"/>
            <a:ext cx="9147175" cy="1828800"/>
            <a:chOff x="0" y="1280"/>
            <a:chExt cx="5762" cy="1144"/>
          </a:xfrm>
        </p:grpSpPr>
        <p:sp>
          <p:nvSpPr>
            <p:cNvPr id="56347" name="Rectangle 27"/>
            <p:cNvSpPr>
              <a:spLocks noChangeArrowheads="1"/>
            </p:cNvSpPr>
            <p:nvPr/>
          </p:nvSpPr>
          <p:spPr bwMode="auto">
            <a:xfrm>
              <a:off x="0" y="1280"/>
              <a:ext cx="5762" cy="88"/>
            </a:xfrm>
            <a:prstGeom prst="rect">
              <a:avLst/>
            </a:prstGeom>
            <a:solidFill>
              <a:srgbClr val="A1D9D2"/>
            </a:solidFill>
            <a:ln w="9525" algn="ctr">
              <a:noFill/>
              <a:miter lim="800000"/>
              <a:headEnd/>
              <a:tailEnd/>
            </a:ln>
            <a:effectLst/>
          </p:spPr>
          <p:txBody>
            <a:bodyPr anchor="b"/>
            <a:lstStyle/>
            <a:p>
              <a:endParaRPr lang="en-GB"/>
            </a:p>
          </p:txBody>
        </p:sp>
        <p:sp>
          <p:nvSpPr>
            <p:cNvPr id="56348" name="Rectangle 28"/>
            <p:cNvSpPr>
              <a:spLocks noChangeArrowheads="1"/>
            </p:cNvSpPr>
            <p:nvPr/>
          </p:nvSpPr>
          <p:spPr bwMode="auto">
            <a:xfrm>
              <a:off x="0" y="1544"/>
              <a:ext cx="5762" cy="88"/>
            </a:xfrm>
            <a:prstGeom prst="rect">
              <a:avLst/>
            </a:prstGeom>
            <a:solidFill>
              <a:srgbClr val="9AABA9"/>
            </a:solidFill>
            <a:ln w="9525" algn="ctr">
              <a:noFill/>
              <a:miter lim="800000"/>
              <a:headEnd/>
              <a:tailEnd/>
            </a:ln>
            <a:effectLst/>
          </p:spPr>
          <p:txBody>
            <a:bodyPr anchor="b"/>
            <a:lstStyle/>
            <a:p>
              <a:endParaRPr lang="en-GB"/>
            </a:p>
          </p:txBody>
        </p:sp>
        <p:grpSp>
          <p:nvGrpSpPr>
            <p:cNvPr id="56349" name="Group 29"/>
            <p:cNvGrpSpPr>
              <a:grpSpLocks/>
            </p:cNvGrpSpPr>
            <p:nvPr/>
          </p:nvGrpSpPr>
          <p:grpSpPr bwMode="auto">
            <a:xfrm>
              <a:off x="0" y="1368"/>
              <a:ext cx="5762" cy="88"/>
              <a:chOff x="0" y="1369"/>
              <a:chExt cx="5762" cy="89"/>
            </a:xfrm>
          </p:grpSpPr>
          <p:sp>
            <p:nvSpPr>
              <p:cNvPr id="56350" name="Rectangle 30"/>
              <p:cNvSpPr>
                <a:spLocks noChangeArrowheads="1"/>
              </p:cNvSpPr>
              <p:nvPr/>
            </p:nvSpPr>
            <p:spPr bwMode="auto">
              <a:xfrm>
                <a:off x="2234" y="1369"/>
                <a:ext cx="2375" cy="89"/>
              </a:xfrm>
              <a:prstGeom prst="rect">
                <a:avLst/>
              </a:prstGeom>
              <a:solidFill>
                <a:srgbClr val="FFFFFF"/>
              </a:solidFill>
              <a:ln w="9525" algn="ctr">
                <a:noFill/>
                <a:miter lim="800000"/>
                <a:headEnd/>
                <a:tailEnd/>
              </a:ln>
              <a:effectLst/>
            </p:spPr>
            <p:txBody>
              <a:bodyPr anchor="b"/>
              <a:lstStyle/>
              <a:p>
                <a:endParaRPr lang="en-GB"/>
              </a:p>
            </p:txBody>
          </p:sp>
          <p:sp>
            <p:nvSpPr>
              <p:cNvPr id="56351" name="Rectangle 31"/>
              <p:cNvSpPr>
                <a:spLocks noChangeArrowheads="1"/>
              </p:cNvSpPr>
              <p:nvPr/>
            </p:nvSpPr>
            <p:spPr bwMode="auto">
              <a:xfrm>
                <a:off x="0" y="1369"/>
                <a:ext cx="2233" cy="89"/>
              </a:xfrm>
              <a:prstGeom prst="rect">
                <a:avLst/>
              </a:prstGeom>
              <a:solidFill>
                <a:srgbClr val="FBBE97"/>
              </a:solidFill>
              <a:ln w="9525" algn="ctr">
                <a:noFill/>
                <a:miter lim="800000"/>
                <a:headEnd/>
                <a:tailEnd/>
              </a:ln>
              <a:effectLst/>
            </p:spPr>
            <p:txBody>
              <a:bodyPr anchor="b"/>
              <a:lstStyle/>
              <a:p>
                <a:endParaRPr lang="en-GB"/>
              </a:p>
            </p:txBody>
          </p:sp>
          <p:sp>
            <p:nvSpPr>
              <p:cNvPr id="56352" name="Rectangle 32"/>
              <p:cNvSpPr>
                <a:spLocks noChangeArrowheads="1"/>
              </p:cNvSpPr>
              <p:nvPr/>
            </p:nvSpPr>
            <p:spPr bwMode="auto">
              <a:xfrm>
                <a:off x="4609" y="1369"/>
                <a:ext cx="1153" cy="89"/>
              </a:xfrm>
              <a:prstGeom prst="rect">
                <a:avLst/>
              </a:prstGeom>
              <a:solidFill>
                <a:srgbClr val="FBBE97"/>
              </a:solidFill>
              <a:ln w="9525" algn="ctr">
                <a:noFill/>
                <a:miter lim="800000"/>
                <a:headEnd/>
                <a:tailEnd/>
              </a:ln>
              <a:effectLst/>
            </p:spPr>
            <p:txBody>
              <a:bodyPr anchor="b"/>
              <a:lstStyle/>
              <a:p>
                <a:endParaRPr lang="en-GB"/>
              </a:p>
            </p:txBody>
          </p:sp>
        </p:grpSp>
        <p:grpSp>
          <p:nvGrpSpPr>
            <p:cNvPr id="56353" name="Group 33"/>
            <p:cNvGrpSpPr>
              <a:grpSpLocks/>
            </p:cNvGrpSpPr>
            <p:nvPr/>
          </p:nvGrpSpPr>
          <p:grpSpPr bwMode="auto">
            <a:xfrm>
              <a:off x="0" y="1632"/>
              <a:ext cx="5762" cy="88"/>
              <a:chOff x="0" y="1634"/>
              <a:chExt cx="5762" cy="89"/>
            </a:xfrm>
          </p:grpSpPr>
          <p:sp>
            <p:nvSpPr>
              <p:cNvPr id="56354" name="Rectangle 34"/>
              <p:cNvSpPr>
                <a:spLocks noChangeArrowheads="1"/>
              </p:cNvSpPr>
              <p:nvPr/>
            </p:nvSpPr>
            <p:spPr bwMode="auto">
              <a:xfrm>
                <a:off x="2234" y="1634"/>
                <a:ext cx="2375" cy="89"/>
              </a:xfrm>
              <a:prstGeom prst="rect">
                <a:avLst/>
              </a:prstGeom>
              <a:solidFill>
                <a:srgbClr val="89D0C8"/>
              </a:solidFill>
              <a:ln w="9525" algn="ctr">
                <a:noFill/>
                <a:miter lim="800000"/>
                <a:headEnd/>
                <a:tailEnd/>
              </a:ln>
              <a:effectLst/>
            </p:spPr>
            <p:txBody>
              <a:bodyPr anchor="b"/>
              <a:lstStyle/>
              <a:p>
                <a:endParaRPr lang="en-GB"/>
              </a:p>
            </p:txBody>
          </p:sp>
          <p:sp>
            <p:nvSpPr>
              <p:cNvPr id="56355" name="Rectangle 35"/>
              <p:cNvSpPr>
                <a:spLocks noChangeArrowheads="1"/>
              </p:cNvSpPr>
              <p:nvPr/>
            </p:nvSpPr>
            <p:spPr bwMode="auto">
              <a:xfrm>
                <a:off x="0" y="1634"/>
                <a:ext cx="2233" cy="89"/>
              </a:xfrm>
              <a:prstGeom prst="rect">
                <a:avLst/>
              </a:prstGeom>
              <a:solidFill>
                <a:srgbClr val="FFFFFF"/>
              </a:solidFill>
              <a:ln w="9525" algn="ctr">
                <a:noFill/>
                <a:miter lim="800000"/>
                <a:headEnd/>
                <a:tailEnd/>
              </a:ln>
              <a:effectLst/>
            </p:spPr>
            <p:txBody>
              <a:bodyPr anchor="b"/>
              <a:lstStyle/>
              <a:p>
                <a:endParaRPr lang="en-GB"/>
              </a:p>
            </p:txBody>
          </p:sp>
          <p:sp>
            <p:nvSpPr>
              <p:cNvPr id="56356" name="Rectangle 36"/>
              <p:cNvSpPr>
                <a:spLocks noChangeArrowheads="1"/>
              </p:cNvSpPr>
              <p:nvPr/>
            </p:nvSpPr>
            <p:spPr bwMode="auto">
              <a:xfrm>
                <a:off x="4609" y="1634"/>
                <a:ext cx="1153" cy="89"/>
              </a:xfrm>
              <a:prstGeom prst="rect">
                <a:avLst/>
              </a:prstGeom>
              <a:solidFill>
                <a:srgbClr val="000000"/>
              </a:solidFill>
              <a:ln w="9525" algn="ctr">
                <a:noFill/>
                <a:miter lim="800000"/>
                <a:headEnd/>
                <a:tailEnd/>
              </a:ln>
              <a:effectLst/>
            </p:spPr>
            <p:txBody>
              <a:bodyPr anchor="b"/>
              <a:lstStyle/>
              <a:p>
                <a:endParaRPr lang="en-GB"/>
              </a:p>
            </p:txBody>
          </p:sp>
        </p:grpSp>
        <p:grpSp>
          <p:nvGrpSpPr>
            <p:cNvPr id="56357" name="Group 37"/>
            <p:cNvGrpSpPr>
              <a:grpSpLocks/>
            </p:cNvGrpSpPr>
            <p:nvPr/>
          </p:nvGrpSpPr>
          <p:grpSpPr bwMode="auto">
            <a:xfrm>
              <a:off x="0" y="1720"/>
              <a:ext cx="5762" cy="88"/>
              <a:chOff x="0" y="1723"/>
              <a:chExt cx="5762" cy="89"/>
            </a:xfrm>
          </p:grpSpPr>
          <p:sp>
            <p:nvSpPr>
              <p:cNvPr id="56358" name="Rectangle 38"/>
              <p:cNvSpPr>
                <a:spLocks noChangeArrowheads="1"/>
              </p:cNvSpPr>
              <p:nvPr/>
            </p:nvSpPr>
            <p:spPr bwMode="auto">
              <a:xfrm>
                <a:off x="0" y="1723"/>
                <a:ext cx="4609" cy="89"/>
              </a:xfrm>
              <a:prstGeom prst="rect">
                <a:avLst/>
              </a:prstGeom>
              <a:solidFill>
                <a:srgbClr val="003478"/>
              </a:solidFill>
              <a:ln w="9525" algn="ctr">
                <a:noFill/>
                <a:miter lim="800000"/>
                <a:headEnd/>
                <a:tailEnd/>
              </a:ln>
              <a:effectLst/>
            </p:spPr>
            <p:txBody>
              <a:bodyPr anchor="b"/>
              <a:lstStyle/>
              <a:p>
                <a:endParaRPr lang="en-GB"/>
              </a:p>
            </p:txBody>
          </p:sp>
          <p:sp>
            <p:nvSpPr>
              <p:cNvPr id="56359" name="Rectangle 39"/>
              <p:cNvSpPr>
                <a:spLocks noChangeArrowheads="1"/>
              </p:cNvSpPr>
              <p:nvPr/>
            </p:nvSpPr>
            <p:spPr bwMode="auto">
              <a:xfrm>
                <a:off x="4609" y="1723"/>
                <a:ext cx="1153" cy="89"/>
              </a:xfrm>
              <a:prstGeom prst="rect">
                <a:avLst/>
              </a:prstGeom>
              <a:solidFill>
                <a:srgbClr val="766A62"/>
              </a:solidFill>
              <a:ln w="9525" algn="ctr">
                <a:noFill/>
                <a:miter lim="800000"/>
                <a:headEnd/>
                <a:tailEnd/>
              </a:ln>
              <a:effectLst/>
            </p:spPr>
            <p:txBody>
              <a:bodyPr anchor="b"/>
              <a:lstStyle/>
              <a:p>
                <a:endParaRPr lang="en-GB"/>
              </a:p>
            </p:txBody>
          </p:sp>
        </p:grpSp>
        <p:grpSp>
          <p:nvGrpSpPr>
            <p:cNvPr id="56360" name="Group 40"/>
            <p:cNvGrpSpPr>
              <a:grpSpLocks/>
            </p:cNvGrpSpPr>
            <p:nvPr/>
          </p:nvGrpSpPr>
          <p:grpSpPr bwMode="auto">
            <a:xfrm>
              <a:off x="0" y="1808"/>
              <a:ext cx="5762" cy="88"/>
              <a:chOff x="0" y="1812"/>
              <a:chExt cx="5762" cy="89"/>
            </a:xfrm>
          </p:grpSpPr>
          <p:sp>
            <p:nvSpPr>
              <p:cNvPr id="56361" name="Rectangle 41"/>
              <p:cNvSpPr>
                <a:spLocks noChangeArrowheads="1"/>
              </p:cNvSpPr>
              <p:nvPr/>
            </p:nvSpPr>
            <p:spPr bwMode="auto">
              <a:xfrm>
                <a:off x="0" y="1812"/>
                <a:ext cx="2233" cy="89"/>
              </a:xfrm>
              <a:prstGeom prst="rect">
                <a:avLst/>
              </a:prstGeom>
              <a:solidFill>
                <a:srgbClr val="BEBB45"/>
              </a:solidFill>
              <a:ln w="9525" algn="ctr">
                <a:noFill/>
                <a:miter lim="800000"/>
                <a:headEnd/>
                <a:tailEnd/>
              </a:ln>
              <a:effectLst/>
            </p:spPr>
            <p:txBody>
              <a:bodyPr anchor="b"/>
              <a:lstStyle/>
              <a:p>
                <a:endParaRPr lang="en-GB"/>
              </a:p>
            </p:txBody>
          </p:sp>
          <p:sp>
            <p:nvSpPr>
              <p:cNvPr id="56362" name="Rectangle 42"/>
              <p:cNvSpPr>
                <a:spLocks noChangeArrowheads="1"/>
              </p:cNvSpPr>
              <p:nvPr/>
            </p:nvSpPr>
            <p:spPr bwMode="auto">
              <a:xfrm>
                <a:off x="2234" y="1812"/>
                <a:ext cx="2375" cy="89"/>
              </a:xfrm>
              <a:prstGeom prst="rect">
                <a:avLst/>
              </a:prstGeom>
              <a:solidFill>
                <a:srgbClr val="FFFFFF"/>
              </a:solidFill>
              <a:ln w="9525" algn="ctr">
                <a:noFill/>
                <a:miter lim="800000"/>
                <a:headEnd/>
                <a:tailEnd/>
              </a:ln>
              <a:effectLst/>
            </p:spPr>
            <p:txBody>
              <a:bodyPr anchor="b"/>
              <a:lstStyle/>
              <a:p>
                <a:endParaRPr lang="en-GB"/>
              </a:p>
            </p:txBody>
          </p:sp>
          <p:sp>
            <p:nvSpPr>
              <p:cNvPr id="56363" name="Rectangle 43"/>
              <p:cNvSpPr>
                <a:spLocks noChangeArrowheads="1"/>
              </p:cNvSpPr>
              <p:nvPr/>
            </p:nvSpPr>
            <p:spPr bwMode="auto">
              <a:xfrm>
                <a:off x="4609" y="1812"/>
                <a:ext cx="1153" cy="89"/>
              </a:xfrm>
              <a:prstGeom prst="rect">
                <a:avLst/>
              </a:prstGeom>
              <a:solidFill>
                <a:srgbClr val="FFD44F"/>
              </a:solidFill>
              <a:ln w="9525" algn="ctr">
                <a:noFill/>
                <a:miter lim="800000"/>
                <a:headEnd/>
                <a:tailEnd/>
              </a:ln>
              <a:effectLst/>
            </p:spPr>
            <p:txBody>
              <a:bodyPr anchor="b"/>
              <a:lstStyle/>
              <a:p>
                <a:endParaRPr lang="en-GB"/>
              </a:p>
            </p:txBody>
          </p:sp>
        </p:grpSp>
        <p:grpSp>
          <p:nvGrpSpPr>
            <p:cNvPr id="56364" name="Group 44"/>
            <p:cNvGrpSpPr>
              <a:grpSpLocks/>
            </p:cNvGrpSpPr>
            <p:nvPr/>
          </p:nvGrpSpPr>
          <p:grpSpPr bwMode="auto">
            <a:xfrm>
              <a:off x="0" y="1896"/>
              <a:ext cx="5762" cy="88"/>
              <a:chOff x="0" y="1900"/>
              <a:chExt cx="5762" cy="89"/>
            </a:xfrm>
          </p:grpSpPr>
          <p:sp>
            <p:nvSpPr>
              <p:cNvPr id="56365" name="Rectangle 45"/>
              <p:cNvSpPr>
                <a:spLocks noChangeArrowheads="1"/>
              </p:cNvSpPr>
              <p:nvPr/>
            </p:nvSpPr>
            <p:spPr bwMode="auto">
              <a:xfrm>
                <a:off x="0" y="1900"/>
                <a:ext cx="653" cy="89"/>
              </a:xfrm>
              <a:prstGeom prst="rect">
                <a:avLst/>
              </a:prstGeom>
              <a:solidFill>
                <a:srgbClr val="FFFFFF"/>
              </a:solidFill>
              <a:ln w="9525" algn="ctr">
                <a:noFill/>
                <a:miter lim="800000"/>
                <a:headEnd/>
                <a:tailEnd/>
              </a:ln>
              <a:effectLst/>
            </p:spPr>
            <p:txBody>
              <a:bodyPr anchor="b"/>
              <a:lstStyle/>
              <a:p>
                <a:endParaRPr lang="en-GB"/>
              </a:p>
            </p:txBody>
          </p:sp>
          <p:sp>
            <p:nvSpPr>
              <p:cNvPr id="56366" name="Rectangle 46"/>
              <p:cNvSpPr>
                <a:spLocks noChangeArrowheads="1"/>
              </p:cNvSpPr>
              <p:nvPr/>
            </p:nvSpPr>
            <p:spPr bwMode="auto">
              <a:xfrm>
                <a:off x="653" y="1900"/>
                <a:ext cx="3956" cy="89"/>
              </a:xfrm>
              <a:prstGeom prst="rect">
                <a:avLst/>
              </a:prstGeom>
              <a:solidFill>
                <a:srgbClr val="9AABA9"/>
              </a:solidFill>
              <a:ln w="9525" algn="ctr">
                <a:noFill/>
                <a:miter lim="800000"/>
                <a:headEnd/>
                <a:tailEnd/>
              </a:ln>
              <a:effectLst/>
            </p:spPr>
            <p:txBody>
              <a:bodyPr anchor="b"/>
              <a:lstStyle/>
              <a:p>
                <a:endParaRPr lang="en-GB"/>
              </a:p>
            </p:txBody>
          </p:sp>
          <p:sp>
            <p:nvSpPr>
              <p:cNvPr id="56367" name="Rectangle 47"/>
              <p:cNvSpPr>
                <a:spLocks noChangeArrowheads="1"/>
              </p:cNvSpPr>
              <p:nvPr/>
            </p:nvSpPr>
            <p:spPr bwMode="auto">
              <a:xfrm>
                <a:off x="4614" y="1900"/>
                <a:ext cx="1148" cy="89"/>
              </a:xfrm>
              <a:prstGeom prst="rect">
                <a:avLst/>
              </a:prstGeom>
              <a:solidFill>
                <a:srgbClr val="FFFFFF"/>
              </a:solidFill>
              <a:ln w="9525" algn="ctr">
                <a:noFill/>
                <a:miter lim="800000"/>
                <a:headEnd/>
                <a:tailEnd/>
              </a:ln>
              <a:effectLst/>
            </p:spPr>
            <p:txBody>
              <a:bodyPr anchor="b"/>
              <a:lstStyle/>
              <a:p>
                <a:endParaRPr lang="en-GB"/>
              </a:p>
            </p:txBody>
          </p:sp>
        </p:grpSp>
        <p:grpSp>
          <p:nvGrpSpPr>
            <p:cNvPr id="56368" name="Group 48"/>
            <p:cNvGrpSpPr>
              <a:grpSpLocks/>
            </p:cNvGrpSpPr>
            <p:nvPr/>
          </p:nvGrpSpPr>
          <p:grpSpPr bwMode="auto">
            <a:xfrm>
              <a:off x="0" y="1984"/>
              <a:ext cx="5762" cy="88"/>
              <a:chOff x="0" y="1989"/>
              <a:chExt cx="5762" cy="89"/>
            </a:xfrm>
          </p:grpSpPr>
          <p:sp>
            <p:nvSpPr>
              <p:cNvPr id="56369" name="Rectangle 49"/>
              <p:cNvSpPr>
                <a:spLocks noChangeArrowheads="1"/>
              </p:cNvSpPr>
              <p:nvPr/>
            </p:nvSpPr>
            <p:spPr bwMode="auto">
              <a:xfrm>
                <a:off x="0" y="1989"/>
                <a:ext cx="4609" cy="89"/>
              </a:xfrm>
              <a:prstGeom prst="rect">
                <a:avLst/>
              </a:prstGeom>
              <a:solidFill>
                <a:srgbClr val="693695"/>
              </a:solidFill>
              <a:ln w="9525" algn="ctr">
                <a:noFill/>
                <a:miter lim="800000"/>
                <a:headEnd/>
                <a:tailEnd/>
              </a:ln>
              <a:effectLst/>
            </p:spPr>
            <p:txBody>
              <a:bodyPr anchor="b"/>
              <a:lstStyle/>
              <a:p>
                <a:endParaRPr lang="en-GB"/>
              </a:p>
            </p:txBody>
          </p:sp>
          <p:sp>
            <p:nvSpPr>
              <p:cNvPr id="56370" name="Rectangle 50"/>
              <p:cNvSpPr>
                <a:spLocks noChangeArrowheads="1"/>
              </p:cNvSpPr>
              <p:nvPr/>
            </p:nvSpPr>
            <p:spPr bwMode="auto">
              <a:xfrm>
                <a:off x="4609" y="1989"/>
                <a:ext cx="1153" cy="89"/>
              </a:xfrm>
              <a:prstGeom prst="rect">
                <a:avLst/>
              </a:prstGeom>
              <a:solidFill>
                <a:srgbClr val="000000"/>
              </a:solidFill>
              <a:ln w="9525" algn="ctr">
                <a:noFill/>
                <a:miter lim="800000"/>
                <a:headEnd/>
                <a:tailEnd/>
              </a:ln>
              <a:effectLst/>
            </p:spPr>
            <p:txBody>
              <a:bodyPr anchor="b"/>
              <a:lstStyle/>
              <a:p>
                <a:endParaRPr lang="en-GB"/>
              </a:p>
            </p:txBody>
          </p:sp>
        </p:grpSp>
        <p:grpSp>
          <p:nvGrpSpPr>
            <p:cNvPr id="56371" name="Group 51"/>
            <p:cNvGrpSpPr>
              <a:grpSpLocks/>
            </p:cNvGrpSpPr>
            <p:nvPr/>
          </p:nvGrpSpPr>
          <p:grpSpPr bwMode="auto">
            <a:xfrm>
              <a:off x="0" y="2160"/>
              <a:ext cx="5762" cy="88"/>
              <a:chOff x="0" y="2166"/>
              <a:chExt cx="5762" cy="89"/>
            </a:xfrm>
          </p:grpSpPr>
          <p:sp>
            <p:nvSpPr>
              <p:cNvPr id="56372" name="Rectangle 52"/>
              <p:cNvSpPr>
                <a:spLocks noChangeArrowheads="1"/>
              </p:cNvSpPr>
              <p:nvPr/>
            </p:nvSpPr>
            <p:spPr bwMode="auto">
              <a:xfrm>
                <a:off x="0" y="2166"/>
                <a:ext cx="2233" cy="89"/>
              </a:xfrm>
              <a:prstGeom prst="rect">
                <a:avLst/>
              </a:prstGeom>
              <a:solidFill>
                <a:srgbClr val="ACD9F4"/>
              </a:solidFill>
              <a:ln w="9525" algn="ctr">
                <a:noFill/>
                <a:miter lim="800000"/>
                <a:headEnd/>
                <a:tailEnd/>
              </a:ln>
              <a:effectLst/>
            </p:spPr>
            <p:txBody>
              <a:bodyPr anchor="b"/>
              <a:lstStyle/>
              <a:p>
                <a:endParaRPr lang="en-GB"/>
              </a:p>
            </p:txBody>
          </p:sp>
          <p:sp>
            <p:nvSpPr>
              <p:cNvPr id="56373" name="Rectangle 53"/>
              <p:cNvSpPr>
                <a:spLocks noChangeArrowheads="1"/>
              </p:cNvSpPr>
              <p:nvPr/>
            </p:nvSpPr>
            <p:spPr bwMode="auto">
              <a:xfrm>
                <a:off x="2233" y="2166"/>
                <a:ext cx="2376" cy="89"/>
              </a:xfrm>
              <a:prstGeom prst="rect">
                <a:avLst/>
              </a:prstGeom>
              <a:solidFill>
                <a:srgbClr val="FFFFFF"/>
              </a:solidFill>
              <a:ln w="9525" algn="ctr">
                <a:noFill/>
                <a:miter lim="800000"/>
                <a:headEnd/>
                <a:tailEnd/>
              </a:ln>
              <a:effectLst/>
            </p:spPr>
            <p:txBody>
              <a:bodyPr anchor="b"/>
              <a:lstStyle/>
              <a:p>
                <a:endParaRPr lang="en-GB"/>
              </a:p>
            </p:txBody>
          </p:sp>
          <p:sp>
            <p:nvSpPr>
              <p:cNvPr id="56374" name="Rectangle 54"/>
              <p:cNvSpPr>
                <a:spLocks noChangeArrowheads="1"/>
              </p:cNvSpPr>
              <p:nvPr/>
            </p:nvSpPr>
            <p:spPr bwMode="auto">
              <a:xfrm>
                <a:off x="4609" y="2166"/>
                <a:ext cx="1153" cy="89"/>
              </a:xfrm>
              <a:prstGeom prst="rect">
                <a:avLst/>
              </a:prstGeom>
              <a:solidFill>
                <a:srgbClr val="AFA39A"/>
              </a:solidFill>
              <a:ln w="9525" algn="ctr">
                <a:noFill/>
                <a:miter lim="800000"/>
                <a:headEnd/>
                <a:tailEnd/>
              </a:ln>
              <a:effectLst/>
            </p:spPr>
            <p:txBody>
              <a:bodyPr anchor="b"/>
              <a:lstStyle/>
              <a:p>
                <a:endParaRPr lang="en-GB"/>
              </a:p>
            </p:txBody>
          </p:sp>
        </p:grpSp>
        <p:grpSp>
          <p:nvGrpSpPr>
            <p:cNvPr id="56375" name="Group 55"/>
            <p:cNvGrpSpPr>
              <a:grpSpLocks/>
            </p:cNvGrpSpPr>
            <p:nvPr/>
          </p:nvGrpSpPr>
          <p:grpSpPr bwMode="auto">
            <a:xfrm>
              <a:off x="0" y="2336"/>
              <a:ext cx="5762" cy="88"/>
              <a:chOff x="0" y="2341"/>
              <a:chExt cx="5762" cy="89"/>
            </a:xfrm>
          </p:grpSpPr>
          <p:sp>
            <p:nvSpPr>
              <p:cNvPr id="56376" name="Rectangle 56"/>
              <p:cNvSpPr>
                <a:spLocks noChangeArrowheads="1"/>
              </p:cNvSpPr>
              <p:nvPr/>
            </p:nvSpPr>
            <p:spPr bwMode="auto">
              <a:xfrm>
                <a:off x="3817" y="2341"/>
                <a:ext cx="1945" cy="89"/>
              </a:xfrm>
              <a:prstGeom prst="rect">
                <a:avLst/>
              </a:prstGeom>
              <a:solidFill>
                <a:srgbClr val="9AABA9"/>
              </a:solidFill>
              <a:ln w="9525" algn="ctr">
                <a:noFill/>
                <a:miter lim="800000"/>
                <a:headEnd/>
                <a:tailEnd/>
              </a:ln>
              <a:effectLst/>
            </p:spPr>
            <p:txBody>
              <a:bodyPr anchor="b"/>
              <a:lstStyle/>
              <a:p>
                <a:endParaRPr lang="en-GB"/>
              </a:p>
            </p:txBody>
          </p:sp>
          <p:sp>
            <p:nvSpPr>
              <p:cNvPr id="56377" name="Rectangle 57"/>
              <p:cNvSpPr>
                <a:spLocks noChangeArrowheads="1"/>
              </p:cNvSpPr>
              <p:nvPr/>
            </p:nvSpPr>
            <p:spPr bwMode="auto">
              <a:xfrm>
                <a:off x="0" y="2341"/>
                <a:ext cx="3817" cy="89"/>
              </a:xfrm>
              <a:prstGeom prst="rect">
                <a:avLst/>
              </a:prstGeom>
              <a:solidFill>
                <a:srgbClr val="988980"/>
              </a:solidFill>
              <a:ln w="28575" algn="ctr">
                <a:noFill/>
                <a:miter lim="800000"/>
                <a:headEnd/>
                <a:tailEnd/>
              </a:ln>
              <a:effectLst/>
            </p:spPr>
            <p:txBody>
              <a:bodyPr wrap="none" anchor="ctr"/>
              <a:lstStyle/>
              <a:p>
                <a:endParaRPr lang="en-GB"/>
              </a:p>
            </p:txBody>
          </p:sp>
        </p:grpSp>
        <p:grpSp>
          <p:nvGrpSpPr>
            <p:cNvPr id="56378" name="Group 58"/>
            <p:cNvGrpSpPr>
              <a:grpSpLocks/>
            </p:cNvGrpSpPr>
            <p:nvPr/>
          </p:nvGrpSpPr>
          <p:grpSpPr bwMode="auto">
            <a:xfrm>
              <a:off x="0" y="2072"/>
              <a:ext cx="5756" cy="88"/>
              <a:chOff x="0" y="2077"/>
              <a:chExt cx="5756" cy="88"/>
            </a:xfrm>
          </p:grpSpPr>
          <p:sp>
            <p:nvSpPr>
              <p:cNvPr id="56379" name="Rectangle 59"/>
              <p:cNvSpPr>
                <a:spLocks noChangeArrowheads="1"/>
              </p:cNvSpPr>
              <p:nvPr/>
            </p:nvSpPr>
            <p:spPr bwMode="auto">
              <a:xfrm>
                <a:off x="0" y="2077"/>
                <a:ext cx="2233" cy="88"/>
              </a:xfrm>
              <a:prstGeom prst="rect">
                <a:avLst/>
              </a:prstGeom>
              <a:solidFill>
                <a:srgbClr val="000000"/>
              </a:solidFill>
              <a:ln w="9525" algn="ctr">
                <a:noFill/>
                <a:miter lim="800000"/>
                <a:headEnd/>
                <a:tailEnd/>
              </a:ln>
              <a:effectLst/>
            </p:spPr>
            <p:txBody>
              <a:bodyPr anchor="b"/>
              <a:lstStyle/>
              <a:p>
                <a:endParaRPr lang="en-GB"/>
              </a:p>
            </p:txBody>
          </p:sp>
          <p:sp>
            <p:nvSpPr>
              <p:cNvPr id="56380" name="Rectangle 60"/>
              <p:cNvSpPr>
                <a:spLocks noChangeArrowheads="1"/>
              </p:cNvSpPr>
              <p:nvPr/>
            </p:nvSpPr>
            <p:spPr bwMode="auto">
              <a:xfrm>
                <a:off x="2233" y="2077"/>
                <a:ext cx="1583" cy="88"/>
              </a:xfrm>
              <a:prstGeom prst="rect">
                <a:avLst/>
              </a:prstGeom>
              <a:solidFill>
                <a:srgbClr val="AFA39A"/>
              </a:solidFill>
              <a:ln w="9525" algn="ctr">
                <a:noFill/>
                <a:miter lim="800000"/>
                <a:headEnd/>
                <a:tailEnd/>
              </a:ln>
              <a:effectLst/>
            </p:spPr>
            <p:txBody>
              <a:bodyPr anchor="b"/>
              <a:lstStyle/>
              <a:p>
                <a:endParaRPr lang="en-GB"/>
              </a:p>
            </p:txBody>
          </p:sp>
          <p:sp>
            <p:nvSpPr>
              <p:cNvPr id="56381" name="Rectangle 61"/>
              <p:cNvSpPr>
                <a:spLocks noChangeArrowheads="1"/>
              </p:cNvSpPr>
              <p:nvPr/>
            </p:nvSpPr>
            <p:spPr bwMode="auto">
              <a:xfrm>
                <a:off x="4608" y="2077"/>
                <a:ext cx="1148" cy="88"/>
              </a:xfrm>
              <a:prstGeom prst="rect">
                <a:avLst/>
              </a:prstGeom>
              <a:solidFill>
                <a:srgbClr val="FFFFFF"/>
              </a:solidFill>
              <a:ln w="9525" algn="ctr">
                <a:noFill/>
                <a:miter lim="800000"/>
                <a:headEnd/>
                <a:tailEnd/>
              </a:ln>
              <a:effectLst/>
            </p:spPr>
            <p:txBody>
              <a:bodyPr anchor="b"/>
              <a:lstStyle/>
              <a:p>
                <a:endParaRPr lang="en-GB"/>
              </a:p>
            </p:txBody>
          </p:sp>
          <p:sp>
            <p:nvSpPr>
              <p:cNvPr id="56382" name="Rectangle 62"/>
              <p:cNvSpPr>
                <a:spLocks noChangeArrowheads="1"/>
              </p:cNvSpPr>
              <p:nvPr/>
            </p:nvSpPr>
            <p:spPr bwMode="auto">
              <a:xfrm>
                <a:off x="3816" y="2077"/>
                <a:ext cx="792" cy="88"/>
              </a:xfrm>
              <a:prstGeom prst="rect">
                <a:avLst/>
              </a:prstGeom>
              <a:solidFill>
                <a:srgbClr val="90CFF2"/>
              </a:solidFill>
              <a:ln w="9525" algn="ctr">
                <a:noFill/>
                <a:miter lim="800000"/>
                <a:headEnd/>
                <a:tailEnd/>
              </a:ln>
              <a:effectLst/>
            </p:spPr>
            <p:txBody>
              <a:bodyPr anchor="b"/>
              <a:lstStyle/>
              <a:p>
                <a:endParaRPr lang="en-GB"/>
              </a:p>
            </p:txBody>
          </p:sp>
        </p:grpSp>
        <p:grpSp>
          <p:nvGrpSpPr>
            <p:cNvPr id="56383" name="Group 63"/>
            <p:cNvGrpSpPr>
              <a:grpSpLocks/>
            </p:cNvGrpSpPr>
            <p:nvPr/>
          </p:nvGrpSpPr>
          <p:grpSpPr bwMode="auto">
            <a:xfrm>
              <a:off x="0" y="2248"/>
              <a:ext cx="5762" cy="88"/>
              <a:chOff x="0" y="2255"/>
              <a:chExt cx="5762" cy="89"/>
            </a:xfrm>
          </p:grpSpPr>
          <p:sp>
            <p:nvSpPr>
              <p:cNvPr id="56384" name="Rectangle 64"/>
              <p:cNvSpPr>
                <a:spLocks noChangeArrowheads="1"/>
              </p:cNvSpPr>
              <p:nvPr/>
            </p:nvSpPr>
            <p:spPr bwMode="auto">
              <a:xfrm>
                <a:off x="0" y="2255"/>
                <a:ext cx="3817" cy="89"/>
              </a:xfrm>
              <a:prstGeom prst="rect">
                <a:avLst/>
              </a:prstGeom>
              <a:solidFill>
                <a:srgbClr val="BEBB45"/>
              </a:solidFill>
              <a:ln w="9525" algn="ctr">
                <a:noFill/>
                <a:miter lim="800000"/>
                <a:headEnd/>
                <a:tailEnd/>
              </a:ln>
              <a:effectLst/>
            </p:spPr>
            <p:txBody>
              <a:bodyPr anchor="b"/>
              <a:lstStyle/>
              <a:p>
                <a:endParaRPr lang="en-GB"/>
              </a:p>
            </p:txBody>
          </p:sp>
          <p:sp>
            <p:nvSpPr>
              <p:cNvPr id="56385" name="Rectangle 65"/>
              <p:cNvSpPr>
                <a:spLocks noChangeArrowheads="1"/>
              </p:cNvSpPr>
              <p:nvPr/>
            </p:nvSpPr>
            <p:spPr bwMode="auto">
              <a:xfrm>
                <a:off x="3817" y="2255"/>
                <a:ext cx="1945" cy="89"/>
              </a:xfrm>
              <a:prstGeom prst="rect">
                <a:avLst/>
              </a:prstGeom>
              <a:solidFill>
                <a:srgbClr val="E2DBD6"/>
              </a:solidFill>
              <a:ln w="28575" algn="ctr">
                <a:noFill/>
                <a:miter lim="800000"/>
                <a:headEnd/>
                <a:tailEnd/>
              </a:ln>
              <a:effectLst/>
            </p:spPr>
            <p:txBody>
              <a:bodyPr wrap="none" anchor="ctr"/>
              <a:lstStyle/>
              <a:p>
                <a:endParaRPr lang="en-GB"/>
              </a:p>
            </p:txBody>
          </p:sp>
        </p:grpSp>
        <p:grpSp>
          <p:nvGrpSpPr>
            <p:cNvPr id="56386" name="Group 66"/>
            <p:cNvGrpSpPr>
              <a:grpSpLocks/>
            </p:cNvGrpSpPr>
            <p:nvPr/>
          </p:nvGrpSpPr>
          <p:grpSpPr bwMode="auto">
            <a:xfrm>
              <a:off x="0" y="1456"/>
              <a:ext cx="5762" cy="88"/>
              <a:chOff x="0" y="1457"/>
              <a:chExt cx="5762" cy="89"/>
            </a:xfrm>
          </p:grpSpPr>
          <p:sp>
            <p:nvSpPr>
              <p:cNvPr id="56387" name="Rectangle 67"/>
              <p:cNvSpPr>
                <a:spLocks noChangeArrowheads="1"/>
              </p:cNvSpPr>
              <p:nvPr/>
            </p:nvSpPr>
            <p:spPr bwMode="auto">
              <a:xfrm>
                <a:off x="2234" y="1457"/>
                <a:ext cx="2375" cy="89"/>
              </a:xfrm>
              <a:prstGeom prst="rect">
                <a:avLst/>
              </a:prstGeom>
              <a:solidFill>
                <a:srgbClr val="9C83B6"/>
              </a:solidFill>
              <a:ln w="9525" algn="ctr">
                <a:noFill/>
                <a:miter lim="800000"/>
                <a:headEnd/>
                <a:tailEnd/>
              </a:ln>
              <a:effectLst/>
            </p:spPr>
            <p:txBody>
              <a:bodyPr anchor="b"/>
              <a:lstStyle/>
              <a:p>
                <a:endParaRPr lang="en-GB"/>
              </a:p>
            </p:txBody>
          </p:sp>
          <p:sp>
            <p:nvSpPr>
              <p:cNvPr id="56388" name="Rectangle 68"/>
              <p:cNvSpPr>
                <a:spLocks noChangeArrowheads="1"/>
              </p:cNvSpPr>
              <p:nvPr/>
            </p:nvSpPr>
            <p:spPr bwMode="auto">
              <a:xfrm>
                <a:off x="4609" y="1457"/>
                <a:ext cx="1153" cy="89"/>
              </a:xfrm>
              <a:prstGeom prst="rect">
                <a:avLst/>
              </a:prstGeom>
              <a:solidFill>
                <a:srgbClr val="693695"/>
              </a:solidFill>
              <a:ln w="9525" algn="ctr">
                <a:noFill/>
                <a:miter lim="800000"/>
                <a:headEnd/>
                <a:tailEnd/>
              </a:ln>
              <a:effectLst/>
            </p:spPr>
            <p:txBody>
              <a:bodyPr anchor="b"/>
              <a:lstStyle/>
              <a:p>
                <a:endParaRPr lang="en-GB"/>
              </a:p>
            </p:txBody>
          </p:sp>
          <p:sp>
            <p:nvSpPr>
              <p:cNvPr id="56389" name="Rectangle 69"/>
              <p:cNvSpPr>
                <a:spLocks noChangeArrowheads="1"/>
              </p:cNvSpPr>
              <p:nvPr/>
            </p:nvSpPr>
            <p:spPr bwMode="auto">
              <a:xfrm>
                <a:off x="0" y="1457"/>
                <a:ext cx="2233" cy="89"/>
              </a:xfrm>
              <a:prstGeom prst="rect">
                <a:avLst/>
              </a:prstGeom>
              <a:solidFill>
                <a:srgbClr val="F26522"/>
              </a:solidFill>
              <a:ln w="9525" algn="ctr">
                <a:noFill/>
                <a:miter lim="800000"/>
                <a:headEnd/>
                <a:tailEnd/>
              </a:ln>
              <a:effectLst/>
            </p:spPr>
            <p:txBody>
              <a:bodyPr anchor="b"/>
              <a:lstStyle/>
              <a:p>
                <a:endParaRPr lang="en-GB"/>
              </a:p>
            </p:txBody>
          </p:sp>
        </p:grpSp>
      </p:grpSp>
      <p:pic>
        <p:nvPicPr>
          <p:cNvPr id="56393" name="Picture 73" descr="SWIFT_Logo_color"/>
          <p:cNvPicPr>
            <a:picLocks noChangeAspect="1" noChangeArrowheads="1"/>
          </p:cNvPicPr>
          <p:nvPr/>
        </p:nvPicPr>
        <p:blipFill>
          <a:blip r:embed="rId3" cstate="print"/>
          <a:srcRect/>
          <a:stretch>
            <a:fillRect/>
          </a:stretch>
        </p:blipFill>
        <p:spPr bwMode="auto">
          <a:xfrm>
            <a:off x="925513" y="2643188"/>
            <a:ext cx="733425"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8600"/>
            <a:ext cx="8077200" cy="914400"/>
          </a:xfrm>
        </p:spPr>
        <p:txBody>
          <a:bodyPr/>
          <a:lstStyle/>
          <a:p>
            <a:r>
              <a:rPr lang="en-GB" dirty="0" smtClean="0"/>
              <a:t>Distance between Issuer and Investor</a:t>
            </a:r>
            <a:endParaRPr lang="en-GB" dirty="0"/>
          </a:p>
        </p:txBody>
      </p:sp>
      <p:pic>
        <p:nvPicPr>
          <p:cNvPr id="7" name="Picture 6" descr="crowd04.png"/>
          <p:cNvPicPr>
            <a:picLocks noChangeAspect="1"/>
          </p:cNvPicPr>
          <p:nvPr/>
        </p:nvPicPr>
        <p:blipFill>
          <a:blip r:embed="rId2" cstate="print"/>
          <a:srcRect/>
          <a:stretch>
            <a:fillRect/>
          </a:stretch>
        </p:blipFill>
        <p:spPr bwMode="auto">
          <a:xfrm>
            <a:off x="1579240" y="1200747"/>
            <a:ext cx="5945088" cy="2732309"/>
          </a:xfrm>
          <a:prstGeom prst="rect">
            <a:avLst/>
          </a:prstGeom>
          <a:noFill/>
          <a:ln w="9525">
            <a:noFill/>
            <a:miter lim="800000"/>
            <a:headEnd/>
            <a:tailEnd/>
          </a:ln>
        </p:spPr>
      </p:pic>
      <p:pic>
        <p:nvPicPr>
          <p:cNvPr id="8" name="Picture 7" descr="crowd.png"/>
          <p:cNvPicPr>
            <a:picLocks noChangeAspect="1"/>
          </p:cNvPicPr>
          <p:nvPr/>
        </p:nvPicPr>
        <p:blipFill>
          <a:blip r:embed="rId3" cstate="print"/>
          <a:stretch>
            <a:fillRect/>
          </a:stretch>
        </p:blipFill>
        <p:spPr>
          <a:xfrm>
            <a:off x="1285875" y="1709737"/>
            <a:ext cx="1966913" cy="3306762"/>
          </a:xfrm>
          <a:prstGeom prst="rect">
            <a:avLst/>
          </a:prstGeom>
          <a:effectLst>
            <a:outerShdw blurRad="76200" dir="13500000" sy="23000" kx="1200000" algn="br" rotWithShape="0">
              <a:prstClr val="black">
                <a:alpha val="20000"/>
              </a:prstClr>
            </a:outerShdw>
          </a:effectLst>
        </p:spPr>
      </p:pic>
      <p:pic>
        <p:nvPicPr>
          <p:cNvPr id="9" name="Picture 8" descr="crowd03.png"/>
          <p:cNvPicPr>
            <a:picLocks noChangeAspect="1"/>
          </p:cNvPicPr>
          <p:nvPr/>
        </p:nvPicPr>
        <p:blipFill>
          <a:blip r:embed="rId4" cstate="print"/>
          <a:stretch>
            <a:fillRect/>
          </a:stretch>
        </p:blipFill>
        <p:spPr>
          <a:xfrm>
            <a:off x="5357813" y="1995487"/>
            <a:ext cx="2587625" cy="3276600"/>
          </a:xfrm>
          <a:prstGeom prst="rect">
            <a:avLst/>
          </a:prstGeom>
          <a:effectLst>
            <a:outerShdw blurRad="76200" dir="18900000" sy="23000" kx="-1200000" algn="bl" rotWithShape="0">
              <a:prstClr val="black">
                <a:alpha val="20000"/>
              </a:prstClr>
            </a:outerShdw>
          </a:effectLst>
        </p:spPr>
      </p:pic>
      <p:pic>
        <p:nvPicPr>
          <p:cNvPr id="10" name="Picture 9" descr="crowd02.png"/>
          <p:cNvPicPr>
            <a:picLocks noChangeAspect="1"/>
          </p:cNvPicPr>
          <p:nvPr/>
        </p:nvPicPr>
        <p:blipFill>
          <a:blip r:embed="rId5" cstate="print"/>
          <a:stretch>
            <a:fillRect/>
          </a:stretch>
        </p:blipFill>
        <p:spPr>
          <a:xfrm>
            <a:off x="3071813" y="2132856"/>
            <a:ext cx="2481262" cy="3805237"/>
          </a:xfrm>
          <a:prstGeom prst="rect">
            <a:avLst/>
          </a:prstGeom>
          <a:effectLst>
            <a:outerShdw blurRad="76200" dir="13500000" sy="23000" kx="1200000" algn="br" rotWithShape="0">
              <a:prstClr val="black">
                <a:alpha val="20000"/>
              </a:prstClr>
            </a:outerShdw>
          </a:effectLst>
        </p:spPr>
      </p:pic>
      <p:pic>
        <p:nvPicPr>
          <p:cNvPr id="11" name="Picture 10" descr="crowd05.png"/>
          <p:cNvPicPr>
            <a:picLocks noChangeAspect="1"/>
          </p:cNvPicPr>
          <p:nvPr/>
        </p:nvPicPr>
        <p:blipFill>
          <a:blip r:embed="rId6" cstate="print"/>
          <a:stretch>
            <a:fillRect/>
          </a:stretch>
        </p:blipFill>
        <p:spPr>
          <a:xfrm>
            <a:off x="436563" y="2307481"/>
            <a:ext cx="1392237" cy="4083050"/>
          </a:xfrm>
          <a:prstGeom prst="rect">
            <a:avLst/>
          </a:prstGeom>
          <a:effectLst>
            <a:outerShdw blurRad="76200" dir="13500000" sy="23000" kx="1200000" algn="br" rotWithShape="0">
              <a:prstClr val="black">
                <a:alpha val="20000"/>
              </a:prstClr>
            </a:outerShdw>
          </a:effectLst>
        </p:spPr>
      </p:pic>
      <p:pic>
        <p:nvPicPr>
          <p:cNvPr id="12" name="Picture 11" descr="crowd06.png"/>
          <p:cNvPicPr>
            <a:picLocks noChangeAspect="1"/>
          </p:cNvPicPr>
          <p:nvPr/>
        </p:nvPicPr>
        <p:blipFill>
          <a:blip r:embed="rId7" cstate="print"/>
          <a:stretch>
            <a:fillRect/>
          </a:stretch>
        </p:blipFill>
        <p:spPr>
          <a:xfrm>
            <a:off x="7572375" y="2132856"/>
            <a:ext cx="1357313" cy="4102100"/>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474018" y="1981199"/>
            <a:ext cx="1008112" cy="338554"/>
          </a:xfrm>
          <a:prstGeom prst="rect">
            <a:avLst/>
          </a:prstGeom>
          <a:noFill/>
        </p:spPr>
        <p:txBody>
          <a:bodyPr wrap="square" rtlCol="0">
            <a:spAutoFit/>
          </a:bodyPr>
          <a:lstStyle/>
          <a:p>
            <a:pPr algn="ctr"/>
            <a:r>
              <a:rPr lang="en-AU" sz="1600" b="1" i="1" dirty="0" smtClean="0">
                <a:latin typeface="Calibri" pitchFamily="34" charset="0"/>
                <a:cs typeface="Tahoma" pitchFamily="34" charset="0"/>
              </a:rPr>
              <a:t>ISSUER</a:t>
            </a:r>
            <a:endParaRPr lang="en-US" sz="1600" b="1" i="1" dirty="0">
              <a:latin typeface="Calibri" pitchFamily="34" charset="0"/>
              <a:cs typeface="Tahoma" pitchFamily="34" charset="0"/>
            </a:endParaRPr>
          </a:p>
        </p:txBody>
      </p:sp>
      <p:sp>
        <p:nvSpPr>
          <p:cNvPr id="14" name="TextBox 13"/>
          <p:cNvSpPr txBox="1"/>
          <p:nvPr/>
        </p:nvSpPr>
        <p:spPr>
          <a:xfrm>
            <a:off x="7740352" y="1768624"/>
            <a:ext cx="1224136" cy="338554"/>
          </a:xfrm>
          <a:prstGeom prst="rect">
            <a:avLst/>
          </a:prstGeom>
          <a:noFill/>
        </p:spPr>
        <p:txBody>
          <a:bodyPr wrap="square" rtlCol="0">
            <a:spAutoFit/>
          </a:bodyPr>
          <a:lstStyle/>
          <a:p>
            <a:pPr algn="ctr"/>
            <a:r>
              <a:rPr lang="en-AU" sz="1600" b="1" i="1" dirty="0" smtClean="0">
                <a:latin typeface="Calibri" pitchFamily="34" charset="0"/>
                <a:cs typeface="Tahoma" pitchFamily="34" charset="0"/>
              </a:rPr>
              <a:t>INVESTOR</a:t>
            </a:r>
            <a:endParaRPr lang="en-US" sz="1600" b="1" i="1" dirty="0">
              <a:latin typeface="Calibri" pitchFamily="34" charset="0"/>
              <a:cs typeface="Tahoma" pitchFamily="34" charset="0"/>
            </a:endParaRPr>
          </a:p>
        </p:txBody>
      </p:sp>
      <p:sp>
        <p:nvSpPr>
          <p:cNvPr id="15" name="TextBox 14"/>
          <p:cNvSpPr txBox="1"/>
          <p:nvPr/>
        </p:nvSpPr>
        <p:spPr>
          <a:xfrm>
            <a:off x="107504" y="685800"/>
            <a:ext cx="5256584" cy="523220"/>
          </a:xfrm>
          <a:prstGeom prst="rect">
            <a:avLst/>
          </a:prstGeom>
          <a:noFill/>
        </p:spPr>
        <p:txBody>
          <a:bodyPr wrap="square" rtlCol="0">
            <a:spAutoFit/>
          </a:bodyPr>
          <a:lstStyle/>
          <a:p>
            <a:pPr algn="ctr"/>
            <a:r>
              <a:rPr lang="en-AU" sz="1400" b="1" dirty="0" smtClean="0">
                <a:latin typeface="Calibri" pitchFamily="34" charset="0"/>
                <a:cs typeface="Tahoma" pitchFamily="34" charset="0"/>
              </a:rPr>
              <a:t>LAWYERS, ADVISORS, LEAD MANAGERS, REGISTRARS, TRANSFER/FILING/INFORMATION/PUBLICATION AGENTS</a:t>
            </a:r>
            <a:endParaRPr lang="en-US" sz="1400" b="1" dirty="0">
              <a:latin typeface="Calibri" pitchFamily="34" charset="0"/>
              <a:cs typeface="Tahoma" pitchFamily="34" charset="0"/>
            </a:endParaRPr>
          </a:p>
        </p:txBody>
      </p:sp>
      <p:sp>
        <p:nvSpPr>
          <p:cNvPr id="16" name="TextBox 15"/>
          <p:cNvSpPr txBox="1"/>
          <p:nvPr/>
        </p:nvSpPr>
        <p:spPr>
          <a:xfrm>
            <a:off x="5508104" y="836712"/>
            <a:ext cx="3635896" cy="522640"/>
          </a:xfrm>
          <a:prstGeom prst="rect">
            <a:avLst/>
          </a:prstGeom>
          <a:noFill/>
        </p:spPr>
        <p:txBody>
          <a:bodyPr wrap="square" rtlCol="0">
            <a:spAutoFit/>
          </a:bodyPr>
          <a:lstStyle/>
          <a:p>
            <a:pPr algn="ctr"/>
            <a:r>
              <a:rPr lang="en-AU" sz="1400" b="1" dirty="0" smtClean="0">
                <a:latin typeface="Calibri" pitchFamily="34" charset="0"/>
                <a:cs typeface="Tahoma" pitchFamily="34" charset="0"/>
              </a:rPr>
              <a:t>REGULATORS, SHARE REGISTER, ANALYTICS COMPANY</a:t>
            </a:r>
            <a:endParaRPr lang="en-US" sz="1400" b="1" dirty="0">
              <a:latin typeface="Calibri" pitchFamily="34" charset="0"/>
              <a:cs typeface="Tahoma" pitchFamily="34" charset="0"/>
            </a:endParaRPr>
          </a:p>
        </p:txBody>
      </p:sp>
      <p:sp>
        <p:nvSpPr>
          <p:cNvPr id="17" name="TextBox 16"/>
          <p:cNvSpPr txBox="1"/>
          <p:nvPr/>
        </p:nvSpPr>
        <p:spPr>
          <a:xfrm>
            <a:off x="2771800" y="5877272"/>
            <a:ext cx="3168352" cy="739244"/>
          </a:xfrm>
          <a:prstGeom prst="rect">
            <a:avLst/>
          </a:prstGeom>
          <a:noFill/>
        </p:spPr>
        <p:txBody>
          <a:bodyPr wrap="square" rtlCol="0">
            <a:spAutoFit/>
          </a:bodyPr>
          <a:lstStyle/>
          <a:p>
            <a:pPr algn="ctr"/>
            <a:r>
              <a:rPr lang="en-AU" sz="1400" b="1" dirty="0" smtClean="0">
                <a:latin typeface="Calibri" pitchFamily="34" charset="0"/>
                <a:cs typeface="Tahoma" pitchFamily="34" charset="0"/>
              </a:rPr>
              <a:t>CENTRAL DEPOSITORY, CUSTODIANS, SUB-CUSTODIANS, GLOBAL CUSTODIANS, BROKER-DEALERS</a:t>
            </a:r>
            <a:endParaRPr lang="en-US" sz="1400" b="1" dirty="0">
              <a:latin typeface="Calibri" pitchFamily="34" charset="0"/>
              <a:cs typeface="Tahoma" pitchFamily="34" charset="0"/>
            </a:endParaRPr>
          </a:p>
        </p:txBody>
      </p:sp>
      <p:sp>
        <p:nvSpPr>
          <p:cNvPr id="18" name="TextBox 17"/>
          <p:cNvSpPr txBox="1"/>
          <p:nvPr/>
        </p:nvSpPr>
        <p:spPr>
          <a:xfrm>
            <a:off x="5724128" y="5229200"/>
            <a:ext cx="1944216" cy="1384995"/>
          </a:xfrm>
          <a:prstGeom prst="rect">
            <a:avLst/>
          </a:prstGeom>
          <a:noFill/>
        </p:spPr>
        <p:txBody>
          <a:bodyPr wrap="square" rtlCol="0">
            <a:spAutoFit/>
          </a:bodyPr>
          <a:lstStyle/>
          <a:p>
            <a:pPr algn="ctr"/>
            <a:r>
              <a:rPr lang="en-AU" sz="1400" b="1" dirty="0" smtClean="0">
                <a:latin typeface="Calibri" pitchFamily="34" charset="0"/>
                <a:cs typeface="Tahoma" pitchFamily="34" charset="0"/>
              </a:rPr>
              <a:t>FUND MANAGERS, FUND ADVISORS, INVESTMENT MANAGEMENT INSTITUTION, OFFSHORE INVESTORS</a:t>
            </a:r>
            <a:endParaRPr lang="en-US" sz="1400" b="1" dirty="0">
              <a:latin typeface="Calibri" pitchFamily="34" charset="0"/>
              <a:cs typeface="Tahoma" pitchFamily="34" charset="0"/>
            </a:endParaRPr>
          </a:p>
        </p:txBody>
      </p:sp>
      <p:sp>
        <p:nvSpPr>
          <p:cNvPr id="19" name="TextBox 18"/>
          <p:cNvSpPr txBox="1"/>
          <p:nvPr/>
        </p:nvSpPr>
        <p:spPr>
          <a:xfrm>
            <a:off x="1547664" y="4923165"/>
            <a:ext cx="2016224" cy="954107"/>
          </a:xfrm>
          <a:prstGeom prst="rect">
            <a:avLst/>
          </a:prstGeom>
          <a:noFill/>
        </p:spPr>
        <p:txBody>
          <a:bodyPr wrap="square" rtlCol="0">
            <a:spAutoFit/>
          </a:bodyPr>
          <a:lstStyle/>
          <a:p>
            <a:pPr algn="ctr"/>
            <a:r>
              <a:rPr lang="en-AU" sz="1400" b="1" dirty="0" smtClean="0">
                <a:latin typeface="Calibri" pitchFamily="34" charset="0"/>
                <a:cs typeface="Tahoma" pitchFamily="34" charset="0"/>
              </a:rPr>
              <a:t>EXCHANGE, </a:t>
            </a:r>
          </a:p>
          <a:p>
            <a:pPr algn="ctr"/>
            <a:r>
              <a:rPr lang="en-AU" sz="1400" b="1" dirty="0" smtClean="0">
                <a:latin typeface="Calibri" pitchFamily="34" charset="0"/>
                <a:cs typeface="Tahoma" pitchFamily="34" charset="0"/>
              </a:rPr>
              <a:t>WIRE SERVICES,</a:t>
            </a:r>
          </a:p>
          <a:p>
            <a:pPr algn="ctr"/>
            <a:r>
              <a:rPr lang="en-AU" sz="1400" b="1" dirty="0" smtClean="0">
                <a:latin typeface="Calibri" pitchFamily="34" charset="0"/>
                <a:cs typeface="Tahoma" pitchFamily="34" charset="0"/>
              </a:rPr>
              <a:t>REFERENCE &amp; TRADING DATA SERVICES</a:t>
            </a:r>
            <a:endParaRPr lang="en-US" sz="1400" b="1" dirty="0">
              <a:latin typeface="Calibri" pitchFamily="34" charset="0"/>
              <a:cs typeface="Tahoma" pitchFamily="34" charset="0"/>
            </a:endParaRPr>
          </a:p>
        </p:txBody>
      </p:sp>
      <p:pic>
        <p:nvPicPr>
          <p:cNvPr id="20" name="Picture 19" descr="SWIFT_NEW.Logo_PMS_WG10.jpg"/>
          <p:cNvPicPr>
            <a:picLocks noChangeAspect="1"/>
          </p:cNvPicPr>
          <p:nvPr/>
        </p:nvPicPr>
        <p:blipFill>
          <a:blip r:embed="rId8" cstate="print"/>
          <a:stretch>
            <a:fillRect/>
          </a:stretch>
        </p:blipFill>
        <p:spPr>
          <a:xfrm>
            <a:off x="8458200" y="152400"/>
            <a:ext cx="512064" cy="512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4044232" y="5949280"/>
            <a:ext cx="5099768" cy="512949"/>
          </a:xfrm>
          <a:prstGeom prst="rect">
            <a:avLst/>
          </a:prstGeom>
          <a:noFill/>
        </p:spPr>
        <p:txBody>
          <a:bodyPr wrap="none" lIns="81267" tIns="40634" rIns="81267" bIns="40634" rtlCol="0">
            <a:spAutoFit/>
          </a:bodyPr>
          <a:lstStyle/>
          <a:p>
            <a:r>
              <a:rPr lang="en-US" sz="2800" b="1" dirty="0" smtClean="0">
                <a:solidFill>
                  <a:schemeClr val="bg1"/>
                </a:solidFill>
                <a:latin typeface="Arial" pitchFamily="34" charset="0"/>
                <a:cs typeface="Arial" pitchFamily="34" charset="0"/>
              </a:rPr>
              <a:t>Any tolerances to consider? </a:t>
            </a:r>
            <a:endParaRPr lang="en-GB" sz="2800" b="1" dirty="0">
              <a:solidFill>
                <a:schemeClr val="bg1"/>
              </a:solidFill>
              <a:latin typeface="Arial" pitchFamily="34" charset="0"/>
              <a:cs typeface="Arial" pitchFamily="34" charset="0"/>
            </a:endParaRPr>
          </a:p>
        </p:txBody>
      </p:sp>
      <p:cxnSp>
        <p:nvCxnSpPr>
          <p:cNvPr id="193" name="Straight Connector 192"/>
          <p:cNvCxnSpPr/>
          <p:nvPr/>
        </p:nvCxnSpPr>
        <p:spPr>
          <a:xfrm rot="10800000" flipV="1">
            <a:off x="2954572" y="3142438"/>
            <a:ext cx="670907" cy="35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H="1">
            <a:off x="3561582" y="2636893"/>
            <a:ext cx="1117511" cy="152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277033" y="1988943"/>
            <a:ext cx="1464384" cy="102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flipV="1">
            <a:off x="2773860" y="2149215"/>
            <a:ext cx="1180622" cy="993223"/>
          </a:xfrm>
          <a:prstGeom prst="line">
            <a:avLst/>
          </a:prstGeom>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7386852" y="5008820"/>
            <a:ext cx="503817" cy="671859"/>
          </a:xfrm>
          <a:prstGeom prst="ellipse">
            <a:avLst/>
          </a:prstGeom>
          <a:solidFill>
            <a:srgbClr val="F6F5F3"/>
          </a:solidFill>
          <a:ln w="9525" cap="flat" cmpd="sng" algn="ctr">
            <a:noFill/>
            <a:prstDash val="solid"/>
            <a:round/>
            <a:headEnd type="none" w="med" len="med"/>
            <a:tailEnd type="none" w="med" len="med"/>
          </a:ln>
          <a:effectLst/>
        </p:spPr>
        <p:txBody>
          <a:bodyPr vert="horz" wrap="square" lIns="81267" tIns="40634" rIns="81267" bIns="40634" numCol="1" rtlCol="0" anchor="t" anchorCtr="0" compatLnSpc="1">
            <a:prstTxWarp prst="textNoShape">
              <a:avLst/>
            </a:prstTxWarp>
          </a:bodyPr>
          <a:lstStyle/>
          <a:p>
            <a:pPr defTabSz="812673"/>
            <a:endParaRPr lang="en-GB" sz="1200" b="1" dirty="0" smtClean="0"/>
          </a:p>
        </p:txBody>
      </p:sp>
      <p:pic>
        <p:nvPicPr>
          <p:cNvPr id="34" name="Picture 58" descr="SWIFT_Logo_color"/>
          <p:cNvPicPr>
            <a:picLocks noChangeAspect="1" noChangeArrowheads="1"/>
          </p:cNvPicPr>
          <p:nvPr/>
        </p:nvPicPr>
        <p:blipFill>
          <a:blip r:embed="rId3" cstate="print"/>
          <a:srcRect/>
          <a:stretch>
            <a:fillRect/>
          </a:stretch>
        </p:blipFill>
        <p:spPr bwMode="auto">
          <a:xfrm>
            <a:off x="7430566" y="5055458"/>
            <a:ext cx="438249" cy="584421"/>
          </a:xfrm>
          <a:prstGeom prst="rect">
            <a:avLst/>
          </a:prstGeom>
          <a:noFill/>
          <a:ln w="9525">
            <a:noFill/>
            <a:miter lim="800000"/>
            <a:headEnd/>
            <a:tailEnd/>
          </a:ln>
        </p:spPr>
      </p:pic>
      <p:sp>
        <p:nvSpPr>
          <p:cNvPr id="69" name="Oval 68"/>
          <p:cNvSpPr/>
          <p:nvPr/>
        </p:nvSpPr>
        <p:spPr bwMode="auto">
          <a:xfrm>
            <a:off x="7380312" y="5013176"/>
            <a:ext cx="503817" cy="671859"/>
          </a:xfrm>
          <a:prstGeom prst="ellipse">
            <a:avLst/>
          </a:prstGeom>
          <a:solidFill>
            <a:srgbClr val="F6F5F3"/>
          </a:solidFill>
          <a:ln w="9525" cap="flat" cmpd="sng" algn="ctr">
            <a:noFill/>
            <a:prstDash val="solid"/>
            <a:round/>
            <a:headEnd type="none" w="med" len="med"/>
            <a:tailEnd type="none" w="med" len="med"/>
          </a:ln>
          <a:effectLst/>
        </p:spPr>
        <p:txBody>
          <a:bodyPr vert="horz" wrap="square" lIns="81267" tIns="40634" rIns="81267" bIns="40634" numCol="1" rtlCol="0" anchor="t" anchorCtr="0" compatLnSpc="1">
            <a:prstTxWarp prst="textNoShape">
              <a:avLst/>
            </a:prstTxWarp>
          </a:bodyPr>
          <a:lstStyle/>
          <a:p>
            <a:pPr defTabSz="812673"/>
            <a:endParaRPr lang="en-GB" sz="1200" b="1" dirty="0" smtClean="0"/>
          </a:p>
        </p:txBody>
      </p:sp>
      <p:sp>
        <p:nvSpPr>
          <p:cNvPr id="17" name="Slide Number Placeholder 4"/>
          <p:cNvSpPr txBox="1">
            <a:spLocks/>
          </p:cNvSpPr>
          <p:nvPr/>
        </p:nvSpPr>
        <p:spPr>
          <a:xfrm>
            <a:off x="6732240" y="5766028"/>
            <a:ext cx="403189" cy="161259"/>
          </a:xfrm>
          <a:prstGeom prst="rect">
            <a:avLst/>
          </a:prstGeom>
        </p:spPr>
        <p:txBody>
          <a:bodyPr lIns="54178" tIns="27089" rIns="54178" bIns="27089"/>
          <a:lstStyle/>
          <a:p>
            <a:pPr defTabSz="914257" eaLnBrk="1" fontAlgn="auto" hangingPunct="1">
              <a:spcBef>
                <a:spcPts val="0"/>
              </a:spcBef>
              <a:spcAft>
                <a:spcPts val="0"/>
              </a:spcAft>
              <a:defRPr/>
            </a:pPr>
            <a:fld id="{F17889F7-7963-4A16-ADF8-FEE4D97DC541}" type="slidenum">
              <a:rPr lang="en-GB" sz="2000" b="1" smtClean="0">
                <a:solidFill>
                  <a:schemeClr val="bg1"/>
                </a:solidFill>
                <a:latin typeface="+mn-lt"/>
              </a:rPr>
              <a:pPr defTabSz="914257" eaLnBrk="1" fontAlgn="auto" hangingPunct="1">
                <a:spcBef>
                  <a:spcPts val="0"/>
                </a:spcBef>
                <a:spcAft>
                  <a:spcPts val="0"/>
                </a:spcAft>
                <a:defRPr/>
              </a:pPr>
              <a:t>4</a:t>
            </a:fld>
            <a:endParaRPr lang="en-GB" sz="2000" b="1" dirty="0">
              <a:solidFill>
                <a:schemeClr val="bg1"/>
              </a:solidFill>
              <a:latin typeface="+mn-lt"/>
            </a:endParaRPr>
          </a:p>
        </p:txBody>
      </p:sp>
      <p:sp>
        <p:nvSpPr>
          <p:cNvPr id="19" name="AutoShape 4"/>
          <p:cNvSpPr>
            <a:spLocks noChangeAspect="1" noChangeArrowheads="1" noTextEdit="1"/>
          </p:cNvSpPr>
          <p:nvPr/>
        </p:nvSpPr>
        <p:spPr bwMode="auto">
          <a:xfrm>
            <a:off x="3715402" y="2787041"/>
            <a:ext cx="581265" cy="1274396"/>
          </a:xfrm>
          <a:prstGeom prst="rect">
            <a:avLst/>
          </a:prstGeom>
          <a:noFill/>
          <a:ln w="9525">
            <a:noFill/>
            <a:miter lim="800000"/>
            <a:headEnd/>
            <a:tailEnd/>
          </a:ln>
        </p:spPr>
        <p:txBody>
          <a:bodyPr vert="horz" wrap="square" lIns="54178" tIns="27089" rIns="54178" bIns="27089" numCol="1" anchor="t" anchorCtr="0" compatLnSpc="1">
            <a:prstTxWarp prst="textNoShape">
              <a:avLst/>
            </a:prstTxWarp>
          </a:bodyPr>
          <a:lstStyle/>
          <a:p>
            <a:endParaRPr lang="en-US" sz="2800" b="1">
              <a:latin typeface="Arial" pitchFamily="34" charset="0"/>
              <a:cs typeface="Arial" pitchFamily="34" charset="0"/>
            </a:endParaRPr>
          </a:p>
        </p:txBody>
      </p:sp>
      <p:grpSp>
        <p:nvGrpSpPr>
          <p:cNvPr id="2" name="Group 60"/>
          <p:cNvGrpSpPr>
            <a:grpSpLocks/>
          </p:cNvGrpSpPr>
          <p:nvPr/>
        </p:nvGrpSpPr>
        <p:grpSpPr bwMode="auto">
          <a:xfrm>
            <a:off x="3563886" y="1340768"/>
            <a:ext cx="1008114" cy="809099"/>
            <a:chOff x="2745" y="664"/>
            <a:chExt cx="639" cy="518"/>
          </a:xfrm>
        </p:grpSpPr>
        <p:pic>
          <p:nvPicPr>
            <p:cNvPr id="32" name="Picture 16" descr="icon1"/>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755" y="664"/>
              <a:ext cx="518" cy="518"/>
            </a:xfrm>
            <a:prstGeom prst="rect">
              <a:avLst/>
            </a:prstGeom>
            <a:noFill/>
            <a:ln w="9525">
              <a:noFill/>
              <a:miter lim="800000"/>
              <a:headEnd/>
              <a:tailEnd/>
            </a:ln>
          </p:spPr>
        </p:pic>
        <p:sp>
          <p:nvSpPr>
            <p:cNvPr id="35" name="Text Box 50"/>
            <p:cNvSpPr txBox="1">
              <a:spLocks noChangeArrowheads="1"/>
            </p:cNvSpPr>
            <p:nvPr/>
          </p:nvSpPr>
          <p:spPr bwMode="auto">
            <a:xfrm>
              <a:off x="2745" y="836"/>
              <a:ext cx="639" cy="148"/>
            </a:xfrm>
            <a:prstGeom prst="rect">
              <a:avLst/>
            </a:prstGeom>
            <a:noFill/>
            <a:ln w="9525">
              <a:noFill/>
              <a:miter lim="800000"/>
              <a:headEnd/>
              <a:tailEnd/>
            </a:ln>
          </p:spPr>
          <p:txBody>
            <a:bodyPr wrap="none">
              <a:spAutoFit/>
            </a:bodyPr>
            <a:lstStyle/>
            <a:p>
              <a:r>
                <a:rPr lang="en-GB" sz="900" b="1" dirty="0">
                  <a:solidFill>
                    <a:schemeClr val="bg1"/>
                  </a:solidFill>
                  <a:latin typeface="Arial" pitchFamily="34" charset="0"/>
                  <a:cs typeface="Arial" pitchFamily="34" charset="0"/>
                </a:rPr>
                <a:t>Issuer/ agent</a:t>
              </a:r>
            </a:p>
          </p:txBody>
        </p:sp>
      </p:grpSp>
      <p:grpSp>
        <p:nvGrpSpPr>
          <p:cNvPr id="3" name="Group 65"/>
          <p:cNvGrpSpPr>
            <a:grpSpLocks/>
          </p:cNvGrpSpPr>
          <p:nvPr/>
        </p:nvGrpSpPr>
        <p:grpSpPr bwMode="auto">
          <a:xfrm>
            <a:off x="5164879" y="3082235"/>
            <a:ext cx="1034509" cy="940590"/>
            <a:chOff x="4520" y="2024"/>
            <a:chExt cx="651" cy="563"/>
          </a:xfrm>
        </p:grpSpPr>
        <p:pic>
          <p:nvPicPr>
            <p:cNvPr id="37" name="Picture 45" descr="icon7"/>
            <p:cNvPicPr>
              <a:picLocks noChangeAspect="1" noChangeArrowheads="1"/>
            </p:cNvPicPr>
            <p:nvPr/>
          </p:nvPicPr>
          <p:blipFill>
            <a:blip r:embed="rId5" cstate="print"/>
            <a:srcRect l="16725" r="37909" b="9047"/>
            <a:stretch>
              <a:fillRect/>
            </a:stretch>
          </p:blipFill>
          <p:spPr bwMode="auto">
            <a:xfrm>
              <a:off x="4520" y="2024"/>
              <a:ext cx="651" cy="563"/>
            </a:xfrm>
            <a:prstGeom prst="rect">
              <a:avLst/>
            </a:prstGeom>
            <a:noFill/>
            <a:ln w="9525">
              <a:noFill/>
              <a:miter lim="800000"/>
              <a:headEnd/>
              <a:tailEnd/>
            </a:ln>
          </p:spPr>
        </p:pic>
        <p:sp>
          <p:nvSpPr>
            <p:cNvPr id="38" name="Text Box 46"/>
            <p:cNvSpPr txBox="1">
              <a:spLocks noChangeArrowheads="1"/>
            </p:cNvSpPr>
            <p:nvPr/>
          </p:nvSpPr>
          <p:spPr bwMode="auto">
            <a:xfrm>
              <a:off x="4613" y="2183"/>
              <a:ext cx="461" cy="221"/>
            </a:xfrm>
            <a:prstGeom prst="rect">
              <a:avLst/>
            </a:prstGeom>
            <a:noFill/>
            <a:ln w="9525">
              <a:noFill/>
              <a:miter lim="800000"/>
              <a:headEnd/>
              <a:tailEnd/>
            </a:ln>
          </p:spPr>
          <p:txBody>
            <a:bodyPr wrap="none">
              <a:spAutoFit/>
            </a:bodyPr>
            <a:lstStyle/>
            <a:p>
              <a:pPr algn="ctr"/>
              <a:r>
                <a:rPr lang="en-GB" sz="900" b="1" dirty="0">
                  <a:solidFill>
                    <a:schemeClr val="bg1"/>
                  </a:solidFill>
                  <a:latin typeface="Arial" pitchFamily="34" charset="0"/>
                  <a:cs typeface="Arial" pitchFamily="34" charset="0"/>
                </a:rPr>
                <a:t>Data</a:t>
              </a:r>
              <a:br>
                <a:rPr lang="en-GB" sz="900" b="1" dirty="0">
                  <a:solidFill>
                    <a:schemeClr val="bg1"/>
                  </a:solidFill>
                  <a:latin typeface="Arial" pitchFamily="34" charset="0"/>
                  <a:cs typeface="Arial" pitchFamily="34" charset="0"/>
                </a:rPr>
              </a:br>
              <a:r>
                <a:rPr lang="en-GB" sz="900" b="1" dirty="0">
                  <a:solidFill>
                    <a:schemeClr val="bg1"/>
                  </a:solidFill>
                  <a:latin typeface="Arial" pitchFamily="34" charset="0"/>
                  <a:cs typeface="Arial" pitchFamily="34" charset="0"/>
                </a:rPr>
                <a:t>Vendor Y</a:t>
              </a:r>
            </a:p>
          </p:txBody>
        </p:sp>
      </p:grpSp>
      <p:grpSp>
        <p:nvGrpSpPr>
          <p:cNvPr id="4" name="Group 64"/>
          <p:cNvGrpSpPr>
            <a:grpSpLocks/>
          </p:cNvGrpSpPr>
          <p:nvPr/>
        </p:nvGrpSpPr>
        <p:grpSpPr bwMode="auto">
          <a:xfrm>
            <a:off x="3747636" y="3065451"/>
            <a:ext cx="899365" cy="890213"/>
            <a:chOff x="2756" y="2024"/>
            <a:chExt cx="547" cy="515"/>
          </a:xfrm>
        </p:grpSpPr>
        <p:pic>
          <p:nvPicPr>
            <p:cNvPr id="40" name="Picture 18" descr="icon4"/>
            <p:cNvPicPr>
              <a:picLocks noChangeAspect="1" noChangeArrowheads="1"/>
            </p:cNvPicPr>
            <p:nvPr/>
          </p:nvPicPr>
          <p:blipFill>
            <a:blip r:embed="rId6" cstate="print"/>
            <a:srcRect/>
            <a:stretch>
              <a:fillRect/>
            </a:stretch>
          </p:blipFill>
          <p:spPr bwMode="auto">
            <a:xfrm>
              <a:off x="2756" y="2024"/>
              <a:ext cx="515" cy="515"/>
            </a:xfrm>
            <a:prstGeom prst="rect">
              <a:avLst/>
            </a:prstGeom>
            <a:noFill/>
            <a:ln w="9525">
              <a:noFill/>
              <a:miter lim="800000"/>
              <a:headEnd/>
              <a:tailEnd/>
            </a:ln>
          </p:spPr>
        </p:pic>
        <p:sp>
          <p:nvSpPr>
            <p:cNvPr id="41" name="Text Box 52"/>
            <p:cNvSpPr txBox="1">
              <a:spLocks noChangeArrowheads="1"/>
            </p:cNvSpPr>
            <p:nvPr/>
          </p:nvSpPr>
          <p:spPr bwMode="auto">
            <a:xfrm>
              <a:off x="2796" y="2161"/>
              <a:ext cx="507" cy="134"/>
            </a:xfrm>
            <a:prstGeom prst="rect">
              <a:avLst/>
            </a:prstGeom>
            <a:noFill/>
            <a:ln w="9525">
              <a:noFill/>
              <a:miter lim="800000"/>
              <a:headEnd/>
              <a:tailEnd/>
            </a:ln>
          </p:spPr>
          <p:txBody>
            <a:bodyPr wrap="none">
              <a:spAutoFit/>
            </a:bodyPr>
            <a:lstStyle/>
            <a:p>
              <a:r>
                <a:rPr lang="en-GB" sz="900" b="1" dirty="0">
                  <a:solidFill>
                    <a:schemeClr val="bg1"/>
                  </a:solidFill>
                  <a:latin typeface="Arial" pitchFamily="34" charset="0"/>
                  <a:cs typeface="Arial" pitchFamily="34" charset="0"/>
                </a:rPr>
                <a:t>Depository</a:t>
              </a:r>
            </a:p>
          </p:txBody>
        </p:sp>
      </p:grpSp>
      <p:grpSp>
        <p:nvGrpSpPr>
          <p:cNvPr id="5" name="Group 66"/>
          <p:cNvGrpSpPr>
            <a:grpSpLocks/>
          </p:cNvGrpSpPr>
          <p:nvPr/>
        </p:nvGrpSpPr>
        <p:grpSpPr bwMode="auto">
          <a:xfrm>
            <a:off x="4213639" y="2263675"/>
            <a:ext cx="863329" cy="846937"/>
            <a:chOff x="3637" y="2024"/>
            <a:chExt cx="515" cy="515"/>
          </a:xfrm>
        </p:grpSpPr>
        <p:pic>
          <p:nvPicPr>
            <p:cNvPr id="43" name="Picture 21" descr="icon6"/>
            <p:cNvPicPr>
              <a:picLocks noChangeAspect="1" noChangeArrowheads="1"/>
            </p:cNvPicPr>
            <p:nvPr/>
          </p:nvPicPr>
          <p:blipFill>
            <a:blip r:embed="rId7" cstate="print"/>
            <a:srcRect/>
            <a:stretch>
              <a:fillRect/>
            </a:stretch>
          </p:blipFill>
          <p:spPr bwMode="auto">
            <a:xfrm>
              <a:off x="3637" y="2024"/>
              <a:ext cx="515" cy="515"/>
            </a:xfrm>
            <a:prstGeom prst="rect">
              <a:avLst/>
            </a:prstGeom>
            <a:noFill/>
            <a:ln w="9525">
              <a:noFill/>
              <a:miter lim="800000"/>
              <a:headEnd/>
              <a:tailEnd/>
            </a:ln>
          </p:spPr>
        </p:pic>
        <p:sp>
          <p:nvSpPr>
            <p:cNvPr id="45" name="Text Box 53"/>
            <p:cNvSpPr txBox="1">
              <a:spLocks noChangeArrowheads="1"/>
            </p:cNvSpPr>
            <p:nvPr/>
          </p:nvSpPr>
          <p:spPr bwMode="auto">
            <a:xfrm>
              <a:off x="3676" y="2153"/>
              <a:ext cx="431" cy="225"/>
            </a:xfrm>
            <a:prstGeom prst="rect">
              <a:avLst/>
            </a:prstGeom>
            <a:noFill/>
            <a:ln w="9525">
              <a:noFill/>
              <a:miter lim="800000"/>
              <a:headEnd/>
              <a:tailEnd/>
            </a:ln>
          </p:spPr>
          <p:txBody>
            <a:bodyPr wrap="none">
              <a:spAutoFit/>
            </a:bodyPr>
            <a:lstStyle/>
            <a:p>
              <a:pPr algn="ctr"/>
              <a:endParaRPr lang="en-GB" sz="900" b="1" dirty="0" smtClean="0">
                <a:solidFill>
                  <a:schemeClr val="bg1"/>
                </a:solidFill>
                <a:latin typeface="Arial" pitchFamily="34" charset="0"/>
                <a:cs typeface="Arial" pitchFamily="34" charset="0"/>
              </a:endParaRPr>
            </a:p>
            <a:p>
              <a:pPr algn="ctr"/>
              <a:r>
                <a:rPr lang="en-GB" sz="900" b="1" dirty="0" smtClean="0">
                  <a:solidFill>
                    <a:schemeClr val="bg1"/>
                  </a:solidFill>
                  <a:latin typeface="Arial" pitchFamily="34" charset="0"/>
                  <a:cs typeface="Arial" pitchFamily="34" charset="0"/>
                </a:rPr>
                <a:t>Regulator</a:t>
              </a:r>
              <a:endParaRPr lang="en-GB" sz="900" b="1" dirty="0">
                <a:solidFill>
                  <a:schemeClr val="bg1"/>
                </a:solidFill>
                <a:latin typeface="Arial" pitchFamily="34" charset="0"/>
                <a:cs typeface="Arial" pitchFamily="34" charset="0"/>
              </a:endParaRPr>
            </a:p>
          </p:txBody>
        </p:sp>
      </p:grpSp>
      <p:grpSp>
        <p:nvGrpSpPr>
          <p:cNvPr id="6" name="Group 63"/>
          <p:cNvGrpSpPr>
            <a:grpSpLocks/>
          </p:cNvGrpSpPr>
          <p:nvPr/>
        </p:nvGrpSpPr>
        <p:grpSpPr bwMode="auto">
          <a:xfrm>
            <a:off x="3118551" y="2261022"/>
            <a:ext cx="838342" cy="822425"/>
            <a:chOff x="1872" y="2024"/>
            <a:chExt cx="515" cy="515"/>
          </a:xfrm>
        </p:grpSpPr>
        <p:pic>
          <p:nvPicPr>
            <p:cNvPr id="47" name="Picture 19" descr="icon3"/>
            <p:cNvPicPr>
              <a:picLocks noChangeAspect="1" noChangeArrowheads="1"/>
            </p:cNvPicPr>
            <p:nvPr/>
          </p:nvPicPr>
          <p:blipFill>
            <a:blip r:embed="rId8" cstate="print"/>
            <a:srcRect/>
            <a:stretch>
              <a:fillRect/>
            </a:stretch>
          </p:blipFill>
          <p:spPr bwMode="auto">
            <a:xfrm>
              <a:off x="1872" y="2024"/>
              <a:ext cx="515" cy="515"/>
            </a:xfrm>
            <a:prstGeom prst="rect">
              <a:avLst/>
            </a:prstGeom>
            <a:noFill/>
            <a:ln w="9525">
              <a:noFill/>
              <a:miter lim="800000"/>
              <a:headEnd/>
              <a:tailEnd/>
            </a:ln>
          </p:spPr>
        </p:pic>
        <p:sp>
          <p:nvSpPr>
            <p:cNvPr id="49" name="Text Box 54"/>
            <p:cNvSpPr txBox="1">
              <a:spLocks noChangeArrowheads="1"/>
            </p:cNvSpPr>
            <p:nvPr/>
          </p:nvSpPr>
          <p:spPr bwMode="auto">
            <a:xfrm>
              <a:off x="1901" y="2201"/>
              <a:ext cx="448" cy="145"/>
            </a:xfrm>
            <a:prstGeom prst="rect">
              <a:avLst/>
            </a:prstGeom>
            <a:noFill/>
            <a:ln w="9525">
              <a:noFill/>
              <a:miter lim="800000"/>
              <a:headEnd/>
              <a:tailEnd/>
            </a:ln>
          </p:spPr>
          <p:txBody>
            <a:bodyPr wrap="none">
              <a:spAutoFit/>
            </a:bodyPr>
            <a:lstStyle/>
            <a:p>
              <a:pPr algn="ctr"/>
              <a:r>
                <a:rPr lang="en-GB" sz="900" b="1" dirty="0">
                  <a:solidFill>
                    <a:schemeClr val="bg1"/>
                  </a:solidFill>
                  <a:latin typeface="Arial" pitchFamily="34" charset="0"/>
                  <a:cs typeface="Arial" pitchFamily="34" charset="0"/>
                </a:rPr>
                <a:t>Exchange</a:t>
              </a:r>
            </a:p>
          </p:txBody>
        </p:sp>
      </p:grpSp>
      <p:grpSp>
        <p:nvGrpSpPr>
          <p:cNvPr id="7" name="Group 62"/>
          <p:cNvGrpSpPr>
            <a:grpSpLocks/>
          </p:cNvGrpSpPr>
          <p:nvPr/>
        </p:nvGrpSpPr>
        <p:grpSpPr bwMode="auto">
          <a:xfrm>
            <a:off x="2123728" y="3082164"/>
            <a:ext cx="1017871" cy="837198"/>
            <a:chOff x="943" y="2119"/>
            <a:chExt cx="657" cy="514"/>
          </a:xfrm>
        </p:grpSpPr>
        <p:pic>
          <p:nvPicPr>
            <p:cNvPr id="51" name="Picture 20" descr="icon2"/>
            <p:cNvPicPr>
              <a:picLocks noChangeAspect="1" noChangeArrowheads="1"/>
            </p:cNvPicPr>
            <p:nvPr/>
          </p:nvPicPr>
          <p:blipFill>
            <a:blip r:embed="rId9" cstate="print"/>
            <a:srcRect l="21783" r="16525"/>
            <a:stretch>
              <a:fillRect/>
            </a:stretch>
          </p:blipFill>
          <p:spPr bwMode="auto">
            <a:xfrm>
              <a:off x="943" y="2119"/>
              <a:ext cx="657" cy="514"/>
            </a:xfrm>
            <a:prstGeom prst="rect">
              <a:avLst/>
            </a:prstGeom>
            <a:noFill/>
            <a:ln w="9525">
              <a:noFill/>
              <a:miter lim="800000"/>
              <a:headEnd/>
              <a:tailEnd/>
            </a:ln>
          </p:spPr>
        </p:pic>
        <p:sp>
          <p:nvSpPr>
            <p:cNvPr id="52" name="Text Box 55"/>
            <p:cNvSpPr txBox="1">
              <a:spLocks noChangeArrowheads="1"/>
            </p:cNvSpPr>
            <p:nvPr/>
          </p:nvSpPr>
          <p:spPr bwMode="auto">
            <a:xfrm>
              <a:off x="1010" y="2277"/>
              <a:ext cx="516" cy="227"/>
            </a:xfrm>
            <a:prstGeom prst="rect">
              <a:avLst/>
            </a:prstGeom>
            <a:noFill/>
            <a:ln w="9525">
              <a:noFill/>
              <a:miter lim="800000"/>
              <a:headEnd/>
              <a:tailEnd/>
            </a:ln>
          </p:spPr>
          <p:txBody>
            <a:bodyPr wrap="none">
              <a:spAutoFit/>
            </a:bodyPr>
            <a:lstStyle/>
            <a:p>
              <a:pPr algn="ctr"/>
              <a:r>
                <a:rPr lang="en-GB" sz="900" b="1" dirty="0">
                  <a:solidFill>
                    <a:schemeClr val="bg1"/>
                  </a:solidFill>
                  <a:latin typeface="Arial" pitchFamily="34" charset="0"/>
                  <a:cs typeface="Arial" pitchFamily="34" charset="0"/>
                </a:rPr>
                <a:t>Data</a:t>
              </a:r>
              <a:br>
                <a:rPr lang="en-GB" sz="900" b="1" dirty="0">
                  <a:solidFill>
                    <a:schemeClr val="bg1"/>
                  </a:solidFill>
                  <a:latin typeface="Arial" pitchFamily="34" charset="0"/>
                  <a:cs typeface="Arial" pitchFamily="34" charset="0"/>
                </a:rPr>
              </a:br>
              <a:r>
                <a:rPr lang="en-GB" sz="900" b="1" dirty="0">
                  <a:solidFill>
                    <a:schemeClr val="bg1"/>
                  </a:solidFill>
                  <a:latin typeface="Arial" pitchFamily="34" charset="0"/>
                  <a:cs typeface="Arial" pitchFamily="34" charset="0"/>
                </a:rPr>
                <a:t>provider X</a:t>
              </a:r>
            </a:p>
          </p:txBody>
        </p:sp>
      </p:grpSp>
      <p:grpSp>
        <p:nvGrpSpPr>
          <p:cNvPr id="8" name="Group 67"/>
          <p:cNvGrpSpPr>
            <a:grpSpLocks/>
          </p:cNvGrpSpPr>
          <p:nvPr/>
        </p:nvGrpSpPr>
        <p:grpSpPr bwMode="auto">
          <a:xfrm>
            <a:off x="2987824" y="4161731"/>
            <a:ext cx="2664332" cy="825021"/>
            <a:chOff x="3040" y="2880"/>
            <a:chExt cx="1769" cy="514"/>
          </a:xfrm>
        </p:grpSpPr>
        <p:pic>
          <p:nvPicPr>
            <p:cNvPr id="54" name="Picture 13" descr="icon8"/>
            <p:cNvPicPr>
              <a:picLocks noChangeAspect="1" noChangeArrowheads="1"/>
            </p:cNvPicPr>
            <p:nvPr/>
          </p:nvPicPr>
          <p:blipFill>
            <a:blip r:embed="rId10" cstate="print"/>
            <a:srcRect l="10684" b="22552"/>
            <a:stretch>
              <a:fillRect/>
            </a:stretch>
          </p:blipFill>
          <p:spPr bwMode="auto">
            <a:xfrm>
              <a:off x="3040" y="2880"/>
              <a:ext cx="527" cy="514"/>
            </a:xfrm>
            <a:prstGeom prst="rect">
              <a:avLst/>
            </a:prstGeom>
            <a:noFill/>
            <a:ln w="9525">
              <a:noFill/>
              <a:miter lim="800000"/>
              <a:headEnd/>
              <a:tailEnd/>
            </a:ln>
          </p:spPr>
        </p:pic>
        <p:pic>
          <p:nvPicPr>
            <p:cNvPr id="56" name="Picture 14" descr="icon8"/>
            <p:cNvPicPr>
              <a:picLocks noChangeAspect="1" noChangeArrowheads="1"/>
            </p:cNvPicPr>
            <p:nvPr/>
          </p:nvPicPr>
          <p:blipFill>
            <a:blip r:embed="rId10" cstate="print"/>
            <a:srcRect l="10684" b="22552"/>
            <a:stretch>
              <a:fillRect/>
            </a:stretch>
          </p:blipFill>
          <p:spPr bwMode="auto">
            <a:xfrm>
              <a:off x="3640" y="2880"/>
              <a:ext cx="527" cy="514"/>
            </a:xfrm>
            <a:prstGeom prst="rect">
              <a:avLst/>
            </a:prstGeom>
            <a:noFill/>
            <a:ln w="9525">
              <a:noFill/>
              <a:miter lim="800000"/>
              <a:headEnd/>
              <a:tailEnd/>
            </a:ln>
          </p:spPr>
        </p:pic>
        <p:pic>
          <p:nvPicPr>
            <p:cNvPr id="57" name="Picture 15" descr="icon8"/>
            <p:cNvPicPr>
              <a:picLocks noChangeAspect="1" noChangeArrowheads="1"/>
            </p:cNvPicPr>
            <p:nvPr/>
          </p:nvPicPr>
          <p:blipFill>
            <a:blip r:embed="rId10" cstate="print"/>
            <a:srcRect l="10684" b="22552"/>
            <a:stretch>
              <a:fillRect/>
            </a:stretch>
          </p:blipFill>
          <p:spPr bwMode="auto">
            <a:xfrm>
              <a:off x="4240" y="2880"/>
              <a:ext cx="527" cy="514"/>
            </a:xfrm>
            <a:prstGeom prst="rect">
              <a:avLst/>
            </a:prstGeom>
            <a:noFill/>
            <a:ln w="9525">
              <a:noFill/>
              <a:miter lim="800000"/>
              <a:headEnd/>
              <a:tailEnd/>
            </a:ln>
          </p:spPr>
        </p:pic>
        <p:sp>
          <p:nvSpPr>
            <p:cNvPr id="58" name="Text Box 56"/>
            <p:cNvSpPr txBox="1">
              <a:spLocks noChangeArrowheads="1"/>
            </p:cNvSpPr>
            <p:nvPr/>
          </p:nvSpPr>
          <p:spPr bwMode="auto">
            <a:xfrm>
              <a:off x="3067" y="3003"/>
              <a:ext cx="535" cy="230"/>
            </a:xfrm>
            <a:prstGeom prst="rect">
              <a:avLst/>
            </a:prstGeom>
            <a:noFill/>
            <a:ln w="9525">
              <a:noFill/>
              <a:miter lim="800000"/>
              <a:headEnd/>
              <a:tailEnd/>
            </a:ln>
          </p:spPr>
          <p:txBody>
            <a:bodyPr>
              <a:spAutoFit/>
            </a:bodyPr>
            <a:lstStyle/>
            <a:p>
              <a:pPr algn="ctr"/>
              <a:r>
                <a:rPr lang="en-GB" sz="900" b="1" dirty="0">
                  <a:solidFill>
                    <a:schemeClr val="bg1"/>
                  </a:solidFill>
                  <a:latin typeface="Arial" pitchFamily="34" charset="0"/>
                  <a:cs typeface="Arial" pitchFamily="34" charset="0"/>
                </a:rPr>
                <a:t>Custodian A</a:t>
              </a:r>
            </a:p>
          </p:txBody>
        </p:sp>
        <p:sp>
          <p:nvSpPr>
            <p:cNvPr id="59" name="Text Box 57"/>
            <p:cNvSpPr txBox="1">
              <a:spLocks noChangeArrowheads="1"/>
            </p:cNvSpPr>
            <p:nvPr/>
          </p:nvSpPr>
          <p:spPr bwMode="auto">
            <a:xfrm>
              <a:off x="3667" y="3005"/>
              <a:ext cx="535" cy="230"/>
            </a:xfrm>
            <a:prstGeom prst="rect">
              <a:avLst/>
            </a:prstGeom>
            <a:noFill/>
            <a:ln w="9525">
              <a:noFill/>
              <a:miter lim="800000"/>
              <a:headEnd/>
              <a:tailEnd/>
            </a:ln>
          </p:spPr>
          <p:txBody>
            <a:bodyPr>
              <a:spAutoFit/>
            </a:bodyPr>
            <a:lstStyle/>
            <a:p>
              <a:pPr algn="ctr"/>
              <a:r>
                <a:rPr lang="en-GB" sz="900" b="1" dirty="0">
                  <a:solidFill>
                    <a:schemeClr val="bg1"/>
                  </a:solidFill>
                  <a:latin typeface="Arial" pitchFamily="34" charset="0"/>
                  <a:cs typeface="Arial" pitchFamily="34" charset="0"/>
                </a:rPr>
                <a:t>Custodian B</a:t>
              </a:r>
            </a:p>
          </p:txBody>
        </p:sp>
        <p:sp>
          <p:nvSpPr>
            <p:cNvPr id="60" name="Text Box 58"/>
            <p:cNvSpPr txBox="1">
              <a:spLocks noChangeArrowheads="1"/>
            </p:cNvSpPr>
            <p:nvPr/>
          </p:nvSpPr>
          <p:spPr bwMode="auto">
            <a:xfrm>
              <a:off x="4274" y="2997"/>
              <a:ext cx="535" cy="230"/>
            </a:xfrm>
            <a:prstGeom prst="rect">
              <a:avLst/>
            </a:prstGeom>
            <a:noFill/>
            <a:ln w="9525">
              <a:noFill/>
              <a:miter lim="800000"/>
              <a:headEnd/>
              <a:tailEnd/>
            </a:ln>
          </p:spPr>
          <p:txBody>
            <a:bodyPr>
              <a:spAutoFit/>
            </a:bodyPr>
            <a:lstStyle/>
            <a:p>
              <a:pPr algn="ctr"/>
              <a:r>
                <a:rPr lang="en-GB" sz="900" b="1" dirty="0">
                  <a:solidFill>
                    <a:schemeClr val="bg1"/>
                  </a:solidFill>
                  <a:latin typeface="Arial" pitchFamily="34" charset="0"/>
                  <a:cs typeface="Arial" pitchFamily="34" charset="0"/>
                </a:rPr>
                <a:t>Custodian C</a:t>
              </a:r>
            </a:p>
          </p:txBody>
        </p:sp>
      </p:grpSp>
      <p:grpSp>
        <p:nvGrpSpPr>
          <p:cNvPr id="9" name="Group 69"/>
          <p:cNvGrpSpPr>
            <a:grpSpLocks/>
          </p:cNvGrpSpPr>
          <p:nvPr/>
        </p:nvGrpSpPr>
        <p:grpSpPr bwMode="auto">
          <a:xfrm>
            <a:off x="4355976" y="4995979"/>
            <a:ext cx="726071" cy="765444"/>
            <a:chOff x="3696" y="3480"/>
            <a:chExt cx="465" cy="465"/>
          </a:xfrm>
        </p:grpSpPr>
        <p:pic>
          <p:nvPicPr>
            <p:cNvPr id="62" name="Picture 12" descr="icon9"/>
            <p:cNvPicPr>
              <a:picLocks noChangeAspect="1" noChangeArrowheads="1"/>
            </p:cNvPicPr>
            <p:nvPr/>
          </p:nvPicPr>
          <p:blipFill>
            <a:blip r:embed="rId11" cstate="print"/>
            <a:srcRect/>
            <a:stretch>
              <a:fillRect/>
            </a:stretch>
          </p:blipFill>
          <p:spPr bwMode="auto">
            <a:xfrm>
              <a:off x="3696" y="3480"/>
              <a:ext cx="465" cy="465"/>
            </a:xfrm>
            <a:prstGeom prst="rect">
              <a:avLst/>
            </a:prstGeom>
            <a:noFill/>
            <a:ln w="9525">
              <a:noFill/>
              <a:miter lim="800000"/>
              <a:headEnd/>
              <a:tailEnd/>
            </a:ln>
          </p:spPr>
        </p:pic>
        <p:sp>
          <p:nvSpPr>
            <p:cNvPr id="63" name="Text Box 59"/>
            <p:cNvSpPr txBox="1">
              <a:spLocks noChangeArrowheads="1"/>
            </p:cNvSpPr>
            <p:nvPr/>
          </p:nvSpPr>
          <p:spPr bwMode="auto">
            <a:xfrm>
              <a:off x="3747" y="3638"/>
              <a:ext cx="375" cy="140"/>
            </a:xfrm>
            <a:prstGeom prst="rect">
              <a:avLst/>
            </a:prstGeom>
            <a:noFill/>
            <a:ln w="9525">
              <a:noFill/>
              <a:miter lim="800000"/>
              <a:headEnd/>
              <a:tailEnd/>
            </a:ln>
          </p:spPr>
          <p:txBody>
            <a:bodyPr>
              <a:spAutoFit/>
            </a:bodyPr>
            <a:lstStyle/>
            <a:p>
              <a:pPr algn="ctr"/>
              <a:r>
                <a:rPr lang="en-GB" sz="900" b="1" dirty="0">
                  <a:solidFill>
                    <a:schemeClr val="bg1"/>
                  </a:solidFill>
                  <a:latin typeface="Arial" pitchFamily="34" charset="0"/>
                  <a:cs typeface="Arial" pitchFamily="34" charset="0"/>
                </a:rPr>
                <a:t>IM/AM</a:t>
              </a:r>
            </a:p>
          </p:txBody>
        </p:sp>
      </p:grpSp>
      <p:sp>
        <p:nvSpPr>
          <p:cNvPr id="72" name="TextBox 5"/>
          <p:cNvSpPr txBox="1">
            <a:spLocks noChangeArrowheads="1"/>
          </p:cNvSpPr>
          <p:nvPr/>
        </p:nvSpPr>
        <p:spPr bwMode="auto">
          <a:xfrm>
            <a:off x="4912896" y="2624941"/>
            <a:ext cx="109479" cy="485594"/>
          </a:xfrm>
          <a:prstGeom prst="rect">
            <a:avLst/>
          </a:prstGeom>
          <a:noFill/>
          <a:ln w="9525">
            <a:noFill/>
            <a:miter lim="800000"/>
            <a:headEnd/>
            <a:tailEnd/>
          </a:ln>
        </p:spPr>
        <p:txBody>
          <a:bodyPr wrap="none" lIns="54178" tIns="27089" rIns="54178" bIns="27089">
            <a:spAutoFit/>
          </a:bodyPr>
          <a:lstStyle/>
          <a:p>
            <a:endParaRPr lang="en-GB" sz="2800" b="1">
              <a:solidFill>
                <a:schemeClr val="bg1"/>
              </a:solidFill>
              <a:latin typeface="Arial" pitchFamily="34" charset="0"/>
              <a:cs typeface="Arial" pitchFamily="34" charset="0"/>
            </a:endParaRPr>
          </a:p>
        </p:txBody>
      </p:sp>
      <p:cxnSp>
        <p:nvCxnSpPr>
          <p:cNvPr id="165" name="Straight Connector 164"/>
          <p:cNvCxnSpPr/>
          <p:nvPr/>
        </p:nvCxnSpPr>
        <p:spPr>
          <a:xfrm rot="5400000">
            <a:off x="3834019" y="2250980"/>
            <a:ext cx="300363" cy="98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4022244" y="2249182"/>
            <a:ext cx="516030" cy="264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631932" y="3142439"/>
            <a:ext cx="329001" cy="26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72" idx="2"/>
          </p:cNvCxnSpPr>
          <p:nvPr/>
        </p:nvCxnSpPr>
        <p:spPr>
          <a:xfrm rot="16200000" flipH="1">
            <a:off x="5002000" y="3076171"/>
            <a:ext cx="440561" cy="50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4481382" y="3270397"/>
            <a:ext cx="368118" cy="112203"/>
          </a:xfrm>
          <a:prstGeom prst="line">
            <a:avLst/>
          </a:prstGeom>
        </p:spPr>
        <p:style>
          <a:lnRef idx="1">
            <a:schemeClr val="accent1"/>
          </a:lnRef>
          <a:fillRef idx="0">
            <a:schemeClr val="accent1"/>
          </a:fillRef>
          <a:effectRef idx="0">
            <a:schemeClr val="accent1"/>
          </a:effectRef>
          <a:fontRef idx="minor">
            <a:schemeClr val="tx1"/>
          </a:fontRef>
        </p:style>
      </p:cxnSp>
      <p:sp>
        <p:nvSpPr>
          <p:cNvPr id="231" name="Rectangular Callout 230"/>
          <p:cNvSpPr/>
          <p:nvPr/>
        </p:nvSpPr>
        <p:spPr>
          <a:xfrm>
            <a:off x="5182933" y="2204864"/>
            <a:ext cx="1405291" cy="413078"/>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32" name="Text Box 42"/>
          <p:cNvSpPr txBox="1">
            <a:spLocks noChangeArrowheads="1"/>
          </p:cNvSpPr>
          <p:nvPr/>
        </p:nvSpPr>
        <p:spPr bwMode="auto">
          <a:xfrm>
            <a:off x="5214494" y="2271206"/>
            <a:ext cx="1157705" cy="331706"/>
          </a:xfrm>
          <a:prstGeom prst="rect">
            <a:avLst/>
          </a:prstGeom>
          <a:noFill/>
          <a:ln w="9525">
            <a:noFill/>
            <a:miter lim="800000"/>
            <a:headEnd/>
            <a:tailEnd/>
          </a:ln>
        </p:spPr>
        <p:txBody>
          <a:bodyPr wrap="square" lIns="54178" tIns="27089" rIns="54178" bIns="27089">
            <a:spAutoFit/>
          </a:bodyPr>
          <a:lstStyle/>
          <a:p>
            <a:pPr algn="ctr"/>
            <a:r>
              <a:rPr lang="en-US" sz="900" b="1" dirty="0" smtClean="0">
                <a:solidFill>
                  <a:schemeClr val="bg1"/>
                </a:solidFill>
                <a:latin typeface="Arial" pitchFamily="34" charset="0"/>
                <a:cs typeface="Arial" pitchFamily="34" charset="0"/>
              </a:rPr>
              <a:t>ELECTRONIC versus PAPER</a:t>
            </a:r>
            <a:endParaRPr lang="en-GB" sz="900" b="1" dirty="0">
              <a:solidFill>
                <a:schemeClr val="bg1"/>
              </a:solidFill>
              <a:latin typeface="Arial" pitchFamily="34" charset="0"/>
              <a:cs typeface="Arial" pitchFamily="34" charset="0"/>
            </a:endParaRPr>
          </a:p>
        </p:txBody>
      </p:sp>
      <p:sp>
        <p:nvSpPr>
          <p:cNvPr id="233" name="Rectangular Callout 232"/>
          <p:cNvSpPr/>
          <p:nvPr/>
        </p:nvSpPr>
        <p:spPr>
          <a:xfrm>
            <a:off x="4621693" y="1772816"/>
            <a:ext cx="1534483" cy="288031"/>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34" name="Text Box 42"/>
          <p:cNvSpPr txBox="1">
            <a:spLocks noChangeArrowheads="1"/>
          </p:cNvSpPr>
          <p:nvPr/>
        </p:nvSpPr>
        <p:spPr bwMode="auto">
          <a:xfrm>
            <a:off x="4639870" y="1756324"/>
            <a:ext cx="1156266" cy="193207"/>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NO STANDARDS</a:t>
            </a:r>
          </a:p>
        </p:txBody>
      </p:sp>
      <p:sp>
        <p:nvSpPr>
          <p:cNvPr id="237" name="Rectangular Callout 236"/>
          <p:cNvSpPr/>
          <p:nvPr/>
        </p:nvSpPr>
        <p:spPr>
          <a:xfrm>
            <a:off x="5986086" y="2744082"/>
            <a:ext cx="892437" cy="338152"/>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90" name="Text Box 42"/>
          <p:cNvSpPr txBox="1">
            <a:spLocks noChangeArrowheads="1"/>
          </p:cNvSpPr>
          <p:nvPr/>
        </p:nvSpPr>
        <p:spPr bwMode="auto">
          <a:xfrm>
            <a:off x="6011197" y="2794253"/>
            <a:ext cx="888672" cy="193207"/>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SCRUBBING</a:t>
            </a:r>
          </a:p>
        </p:txBody>
      </p:sp>
      <p:sp>
        <p:nvSpPr>
          <p:cNvPr id="239" name="Rectangle 238"/>
          <p:cNvSpPr/>
          <p:nvPr/>
        </p:nvSpPr>
        <p:spPr>
          <a:xfrm>
            <a:off x="5846727" y="4084326"/>
            <a:ext cx="1029529" cy="791246"/>
          </a:xfrm>
          <a:prstGeom prst="rect">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84" name="Text Box 39"/>
          <p:cNvSpPr txBox="1">
            <a:spLocks noChangeArrowheads="1"/>
          </p:cNvSpPr>
          <p:nvPr/>
        </p:nvSpPr>
        <p:spPr bwMode="auto">
          <a:xfrm>
            <a:off x="5873470" y="4145890"/>
            <a:ext cx="1506842" cy="608705"/>
          </a:xfrm>
          <a:prstGeom prst="rect">
            <a:avLst/>
          </a:prstGeom>
          <a:noFill/>
          <a:ln w="9525">
            <a:noFill/>
            <a:miter lim="800000"/>
            <a:headEnd/>
            <a:tailEnd/>
          </a:ln>
        </p:spPr>
        <p:txBody>
          <a:bodyPr wrap="square" lIns="54178" tIns="27089" rIns="54178" bIns="27089">
            <a:spAutoFit/>
          </a:bodyPr>
          <a:lstStyle/>
          <a:p>
            <a:r>
              <a:rPr lang="en-GB" sz="900" b="1" dirty="0" smtClean="0">
                <a:solidFill>
                  <a:schemeClr val="bg1"/>
                </a:solidFill>
                <a:latin typeface="Arial" pitchFamily="34" charset="0"/>
                <a:cs typeface="Arial" pitchFamily="34" charset="0"/>
              </a:rPr>
              <a:t>&gt; REDUNDANT </a:t>
            </a:r>
            <a:endParaRPr lang="en-GB" sz="900" b="1" dirty="0">
              <a:solidFill>
                <a:schemeClr val="bg1"/>
              </a:solidFill>
              <a:latin typeface="Arial" pitchFamily="34" charset="0"/>
              <a:cs typeface="Arial" pitchFamily="34" charset="0"/>
            </a:endParaRPr>
          </a:p>
          <a:p>
            <a:r>
              <a:rPr lang="en-GB" sz="900" b="1" dirty="0">
                <a:solidFill>
                  <a:schemeClr val="bg1"/>
                </a:solidFill>
                <a:latin typeface="Arial" pitchFamily="34" charset="0"/>
                <a:cs typeface="Arial" pitchFamily="34" charset="0"/>
              </a:rPr>
              <a:t>   </a:t>
            </a:r>
            <a:r>
              <a:rPr lang="en-GB" sz="900" b="1" dirty="0" smtClean="0">
                <a:solidFill>
                  <a:schemeClr val="bg1"/>
                </a:solidFill>
                <a:latin typeface="Arial" pitchFamily="34" charset="0"/>
                <a:cs typeface="Arial" pitchFamily="34" charset="0"/>
              </a:rPr>
              <a:t>SCRUBBING</a:t>
            </a:r>
            <a:endParaRPr lang="en-GB" sz="900" b="1" dirty="0">
              <a:solidFill>
                <a:schemeClr val="bg1"/>
              </a:solidFill>
              <a:latin typeface="Arial" pitchFamily="34" charset="0"/>
              <a:cs typeface="Arial" pitchFamily="34" charset="0"/>
            </a:endParaRPr>
          </a:p>
          <a:p>
            <a:r>
              <a:rPr lang="en-GB" sz="900" b="1" dirty="0">
                <a:solidFill>
                  <a:schemeClr val="bg1"/>
                </a:solidFill>
                <a:latin typeface="Arial" pitchFamily="34" charset="0"/>
                <a:cs typeface="Arial" pitchFamily="34" charset="0"/>
              </a:rPr>
              <a:t>&gt; REKEYING</a:t>
            </a:r>
          </a:p>
          <a:p>
            <a:r>
              <a:rPr lang="en-GB" sz="900" b="1" dirty="0">
                <a:solidFill>
                  <a:schemeClr val="bg1"/>
                </a:solidFill>
                <a:latin typeface="Arial" pitchFamily="34" charset="0"/>
                <a:cs typeface="Arial" pitchFamily="34" charset="0"/>
              </a:rPr>
              <a:t>   </a:t>
            </a:r>
            <a:r>
              <a:rPr lang="en-GB" sz="900" b="1" dirty="0" smtClean="0">
                <a:solidFill>
                  <a:schemeClr val="bg1"/>
                </a:solidFill>
                <a:latin typeface="Arial" pitchFamily="34" charset="0"/>
                <a:cs typeface="Arial" pitchFamily="34" charset="0"/>
              </a:rPr>
              <a:t>OF </a:t>
            </a:r>
            <a:r>
              <a:rPr lang="en-GB" sz="900" b="1" dirty="0">
                <a:solidFill>
                  <a:schemeClr val="bg1"/>
                </a:solidFill>
                <a:latin typeface="Arial" pitchFamily="34" charset="0"/>
                <a:cs typeface="Arial" pitchFamily="34" charset="0"/>
              </a:rPr>
              <a:t>DATA</a:t>
            </a:r>
          </a:p>
        </p:txBody>
      </p:sp>
      <p:sp>
        <p:nvSpPr>
          <p:cNvPr id="240" name="Rectangular Callout 239"/>
          <p:cNvSpPr/>
          <p:nvPr/>
        </p:nvSpPr>
        <p:spPr>
          <a:xfrm>
            <a:off x="5163580" y="5388735"/>
            <a:ext cx="892437" cy="338152"/>
          </a:xfrm>
          <a:prstGeom prst="wedgeRectCallout">
            <a:avLst>
              <a:gd name="adj1" fmla="val -65564"/>
              <a:gd name="adj2" fmla="val 4448"/>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75" name="Text Box 36"/>
          <p:cNvSpPr txBox="1">
            <a:spLocks noChangeArrowheads="1"/>
          </p:cNvSpPr>
          <p:nvPr/>
        </p:nvSpPr>
        <p:spPr bwMode="auto">
          <a:xfrm>
            <a:off x="5176057" y="5376685"/>
            <a:ext cx="825699" cy="331706"/>
          </a:xfrm>
          <a:prstGeom prst="rect">
            <a:avLst/>
          </a:prstGeom>
          <a:noFill/>
          <a:ln w="9525">
            <a:noFill/>
            <a:miter lim="800000"/>
            <a:headEnd/>
            <a:tailEnd/>
          </a:ln>
        </p:spPr>
        <p:txBody>
          <a:bodyPr lIns="54178" tIns="27089" rIns="54178" bIns="27089">
            <a:spAutoFit/>
          </a:bodyPr>
          <a:lstStyle/>
          <a:p>
            <a:pPr algn="ctr"/>
            <a:r>
              <a:rPr lang="en-GB" sz="900" b="1" dirty="0">
                <a:solidFill>
                  <a:schemeClr val="bg1"/>
                </a:solidFill>
                <a:latin typeface="Arial" pitchFamily="34" charset="0"/>
                <a:cs typeface="Arial" pitchFamily="34" charset="0"/>
              </a:rPr>
              <a:t>NO SINGLE SOURCE</a:t>
            </a:r>
          </a:p>
        </p:txBody>
      </p:sp>
      <p:sp>
        <p:nvSpPr>
          <p:cNvPr id="241" name="Rectangular Callout 240"/>
          <p:cNvSpPr/>
          <p:nvPr/>
        </p:nvSpPr>
        <p:spPr>
          <a:xfrm>
            <a:off x="5158876" y="5010313"/>
            <a:ext cx="1621157" cy="338152"/>
          </a:xfrm>
          <a:prstGeom prst="wedgeRectCallout">
            <a:avLst>
              <a:gd name="adj1" fmla="val -58189"/>
              <a:gd name="adj2" fmla="val 45142"/>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42" name="Text Box 42"/>
          <p:cNvSpPr txBox="1">
            <a:spLocks noChangeArrowheads="1"/>
          </p:cNvSpPr>
          <p:nvPr/>
        </p:nvSpPr>
        <p:spPr bwMode="auto">
          <a:xfrm>
            <a:off x="5183987" y="5060484"/>
            <a:ext cx="1557340" cy="193207"/>
          </a:xfrm>
          <a:prstGeom prst="rect">
            <a:avLst/>
          </a:prstGeom>
          <a:noFill/>
          <a:ln w="9525">
            <a:noFill/>
            <a:miter lim="800000"/>
            <a:headEnd/>
            <a:tailEnd/>
          </a:ln>
        </p:spPr>
        <p:txBody>
          <a:bodyPr wrap="square" lIns="54178" tIns="27089" rIns="54178" bIns="27089">
            <a:spAutoFit/>
          </a:bodyPr>
          <a:lstStyle/>
          <a:p>
            <a:pPr algn="ctr"/>
            <a:r>
              <a:rPr lang="en-GB" sz="900" b="1" dirty="0" smtClean="0">
                <a:solidFill>
                  <a:schemeClr val="bg1"/>
                </a:solidFill>
                <a:latin typeface="Arial" pitchFamily="34" charset="0"/>
                <a:cs typeface="Arial" pitchFamily="34" charset="0"/>
              </a:rPr>
              <a:t>SCRUBBING (YET AGAIN)</a:t>
            </a:r>
            <a:endParaRPr lang="en-GB" sz="900" b="1" dirty="0">
              <a:solidFill>
                <a:schemeClr val="bg1"/>
              </a:solidFill>
              <a:latin typeface="Arial" pitchFamily="34" charset="0"/>
              <a:cs typeface="Arial" pitchFamily="34" charset="0"/>
            </a:endParaRPr>
          </a:p>
        </p:txBody>
      </p:sp>
      <p:sp>
        <p:nvSpPr>
          <p:cNvPr id="243" name="Rectangular Callout 242"/>
          <p:cNvSpPr/>
          <p:nvPr/>
        </p:nvSpPr>
        <p:spPr>
          <a:xfrm flipH="1">
            <a:off x="2985791" y="5383001"/>
            <a:ext cx="1421987" cy="399789"/>
          </a:xfrm>
          <a:prstGeom prst="wedgeRectCallout">
            <a:avLst>
              <a:gd name="adj1" fmla="val -65564"/>
              <a:gd name="adj2" fmla="val 4448"/>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74" name="Text Box 35"/>
          <p:cNvSpPr txBox="1">
            <a:spLocks noChangeArrowheads="1"/>
          </p:cNvSpPr>
          <p:nvPr/>
        </p:nvSpPr>
        <p:spPr bwMode="auto">
          <a:xfrm>
            <a:off x="2987824" y="5381523"/>
            <a:ext cx="1414412" cy="331706"/>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REPEAT PROCESS FOR EACH CHANGE</a:t>
            </a:r>
          </a:p>
        </p:txBody>
      </p:sp>
      <p:sp>
        <p:nvSpPr>
          <p:cNvPr id="246" name="Rectangular Callout 245"/>
          <p:cNvSpPr/>
          <p:nvPr/>
        </p:nvSpPr>
        <p:spPr>
          <a:xfrm flipH="1">
            <a:off x="1547664" y="4733664"/>
            <a:ext cx="1525262" cy="399789"/>
          </a:xfrm>
          <a:prstGeom prst="wedgeRectCallout">
            <a:avLst>
              <a:gd name="adj1" fmla="val -65564"/>
              <a:gd name="adj2" fmla="val 4448"/>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82" name="Text Box 48"/>
          <p:cNvSpPr txBox="1">
            <a:spLocks noChangeArrowheads="1"/>
          </p:cNvSpPr>
          <p:nvPr/>
        </p:nvSpPr>
        <p:spPr bwMode="auto">
          <a:xfrm>
            <a:off x="1691680" y="4725144"/>
            <a:ext cx="1222470" cy="331706"/>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MULTIPLE</a:t>
            </a:r>
            <a:br>
              <a:rPr lang="en-GB" sz="900" b="1" dirty="0">
                <a:solidFill>
                  <a:schemeClr val="bg1"/>
                </a:solidFill>
                <a:latin typeface="Arial" pitchFamily="34" charset="0"/>
                <a:cs typeface="Arial" pitchFamily="34" charset="0"/>
              </a:rPr>
            </a:br>
            <a:r>
              <a:rPr lang="en-GB" sz="900" b="1" dirty="0">
                <a:solidFill>
                  <a:schemeClr val="bg1"/>
                </a:solidFill>
                <a:latin typeface="Arial" pitchFamily="34" charset="0"/>
                <a:cs typeface="Arial" pitchFamily="34" charset="0"/>
              </a:rPr>
              <a:t>INTERPRETATIONS</a:t>
            </a:r>
          </a:p>
        </p:txBody>
      </p:sp>
      <p:sp>
        <p:nvSpPr>
          <p:cNvPr id="247" name="Rectangular Callout 246"/>
          <p:cNvSpPr/>
          <p:nvPr/>
        </p:nvSpPr>
        <p:spPr>
          <a:xfrm flipH="1">
            <a:off x="1547664" y="4204733"/>
            <a:ext cx="1328372" cy="399789"/>
          </a:xfrm>
          <a:prstGeom prst="wedgeRectCallout">
            <a:avLst>
              <a:gd name="adj1" fmla="val -65564"/>
              <a:gd name="adj2" fmla="val 4448"/>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76" name="Text Box 37"/>
          <p:cNvSpPr txBox="1">
            <a:spLocks noChangeArrowheads="1"/>
          </p:cNvSpPr>
          <p:nvPr/>
        </p:nvSpPr>
        <p:spPr bwMode="auto">
          <a:xfrm>
            <a:off x="1547664" y="4218261"/>
            <a:ext cx="1268723" cy="331706"/>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MANUAL ENTRY</a:t>
            </a:r>
            <a:br>
              <a:rPr lang="en-GB" sz="900" b="1" dirty="0">
                <a:solidFill>
                  <a:schemeClr val="bg1"/>
                </a:solidFill>
                <a:latin typeface="Arial" pitchFamily="34" charset="0"/>
                <a:cs typeface="Arial" pitchFamily="34" charset="0"/>
              </a:rPr>
            </a:br>
            <a:r>
              <a:rPr lang="en-GB" sz="900" b="1" dirty="0">
                <a:solidFill>
                  <a:schemeClr val="bg1"/>
                </a:solidFill>
                <a:latin typeface="Arial" pitchFamily="34" charset="0"/>
                <a:cs typeface="Arial" pitchFamily="34" charset="0"/>
              </a:rPr>
              <a:t>= DELAYS &amp; RISK</a:t>
            </a:r>
          </a:p>
        </p:txBody>
      </p:sp>
      <p:sp>
        <p:nvSpPr>
          <p:cNvPr id="248" name="Rectangular Callout 247"/>
          <p:cNvSpPr/>
          <p:nvPr/>
        </p:nvSpPr>
        <p:spPr>
          <a:xfrm flipH="1">
            <a:off x="1589709" y="2782785"/>
            <a:ext cx="892437" cy="338152"/>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49" name="Text Box 42"/>
          <p:cNvSpPr txBox="1">
            <a:spLocks noChangeArrowheads="1"/>
          </p:cNvSpPr>
          <p:nvPr/>
        </p:nvSpPr>
        <p:spPr bwMode="auto">
          <a:xfrm>
            <a:off x="1614820" y="2832955"/>
            <a:ext cx="888672" cy="193207"/>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SCRUBBING</a:t>
            </a:r>
          </a:p>
        </p:txBody>
      </p:sp>
      <p:sp>
        <p:nvSpPr>
          <p:cNvPr id="250" name="Rectangular Callout 249"/>
          <p:cNvSpPr/>
          <p:nvPr/>
        </p:nvSpPr>
        <p:spPr>
          <a:xfrm flipH="1">
            <a:off x="2312448" y="2030241"/>
            <a:ext cx="1011691" cy="338152"/>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51" name="Text Box 42"/>
          <p:cNvSpPr txBox="1">
            <a:spLocks noChangeArrowheads="1"/>
          </p:cNvSpPr>
          <p:nvPr/>
        </p:nvSpPr>
        <p:spPr bwMode="auto">
          <a:xfrm>
            <a:off x="2123728" y="2020208"/>
            <a:ext cx="1221757" cy="328672"/>
          </a:xfrm>
          <a:prstGeom prst="rect">
            <a:avLst/>
          </a:prstGeom>
          <a:noFill/>
          <a:ln w="9525">
            <a:noFill/>
            <a:miter lim="800000"/>
            <a:headEnd/>
            <a:tailEnd/>
          </a:ln>
        </p:spPr>
        <p:txBody>
          <a:bodyPr wrap="square" lIns="54178" tIns="27089" rIns="54178" bIns="27089">
            <a:spAutoFit/>
          </a:bodyPr>
          <a:lstStyle/>
          <a:p>
            <a:pPr algn="ctr"/>
            <a:r>
              <a:rPr lang="en-GB" sz="900" b="1" dirty="0" smtClean="0">
                <a:solidFill>
                  <a:schemeClr val="bg1"/>
                </a:solidFill>
                <a:latin typeface="Arial" pitchFamily="34" charset="0"/>
                <a:cs typeface="Arial" pitchFamily="34" charset="0"/>
              </a:rPr>
              <a:t>NO COMMON IDENTIFIER</a:t>
            </a:r>
            <a:endParaRPr lang="en-GB" sz="900" b="1" dirty="0">
              <a:solidFill>
                <a:schemeClr val="bg1"/>
              </a:solidFill>
              <a:latin typeface="Arial" pitchFamily="34" charset="0"/>
              <a:cs typeface="Arial" pitchFamily="34" charset="0"/>
            </a:endParaRPr>
          </a:p>
        </p:txBody>
      </p:sp>
      <p:sp>
        <p:nvSpPr>
          <p:cNvPr id="252" name="Rectangular Callout 251"/>
          <p:cNvSpPr/>
          <p:nvPr/>
        </p:nvSpPr>
        <p:spPr>
          <a:xfrm>
            <a:off x="4624919" y="3142438"/>
            <a:ext cx="768143" cy="338152"/>
          </a:xfrm>
          <a:prstGeom prst="wedgeRectCallout">
            <a:avLst>
              <a:gd name="adj1" fmla="val -59781"/>
              <a:gd name="adj2" fmla="val 47685"/>
            </a:avLst>
          </a:prstGeom>
          <a:solidFill>
            <a:srgbClr val="97233F"/>
          </a:solidFill>
          <a:ln>
            <a:noFill/>
          </a:ln>
        </p:spPr>
        <p:style>
          <a:lnRef idx="2">
            <a:schemeClr val="accent1">
              <a:shade val="50000"/>
            </a:schemeClr>
          </a:lnRef>
          <a:fillRef idx="1">
            <a:schemeClr val="accent1"/>
          </a:fillRef>
          <a:effectRef idx="0">
            <a:schemeClr val="accent1"/>
          </a:effectRef>
          <a:fontRef idx="minor">
            <a:schemeClr val="lt1"/>
          </a:fontRef>
        </p:style>
        <p:txBody>
          <a:bodyPr lIns="54178" tIns="27089" rIns="54178" bIns="27089" rtlCol="0" anchor="ctr"/>
          <a:lstStyle/>
          <a:p>
            <a:pPr algn="ctr"/>
            <a:endParaRPr lang="en-GB" sz="2800" b="1"/>
          </a:p>
        </p:txBody>
      </p:sp>
      <p:sp>
        <p:nvSpPr>
          <p:cNvPr id="253" name="Text Box 42"/>
          <p:cNvSpPr txBox="1">
            <a:spLocks noChangeArrowheads="1"/>
          </p:cNvSpPr>
          <p:nvPr/>
        </p:nvSpPr>
        <p:spPr bwMode="auto">
          <a:xfrm>
            <a:off x="4566166" y="3192609"/>
            <a:ext cx="888672" cy="193207"/>
          </a:xfrm>
          <a:prstGeom prst="rect">
            <a:avLst/>
          </a:prstGeom>
          <a:noFill/>
          <a:ln w="9525">
            <a:noFill/>
            <a:miter lim="800000"/>
            <a:headEnd/>
            <a:tailEnd/>
          </a:ln>
        </p:spPr>
        <p:txBody>
          <a:bodyPr wrap="square" lIns="54178" tIns="27089" rIns="54178" bIns="27089">
            <a:spAutoFit/>
          </a:bodyPr>
          <a:lstStyle/>
          <a:p>
            <a:pPr algn="ctr"/>
            <a:r>
              <a:rPr lang="en-GB" sz="900" b="1" dirty="0">
                <a:solidFill>
                  <a:schemeClr val="bg1"/>
                </a:solidFill>
                <a:latin typeface="Arial" pitchFamily="34" charset="0"/>
                <a:cs typeface="Arial" pitchFamily="34" charset="0"/>
              </a:rPr>
              <a:t>SCRUBBING</a:t>
            </a:r>
          </a:p>
        </p:txBody>
      </p:sp>
      <p:pic>
        <p:nvPicPr>
          <p:cNvPr id="258" name="Picture 257" descr="file_wg.png"/>
          <p:cNvPicPr>
            <a:picLocks noChangeAspect="1"/>
          </p:cNvPicPr>
          <p:nvPr/>
        </p:nvPicPr>
        <p:blipFill>
          <a:blip r:embed="rId12" cstate="print"/>
          <a:stretch>
            <a:fillRect/>
          </a:stretch>
        </p:blipFill>
        <p:spPr>
          <a:xfrm>
            <a:off x="4113364" y="2009771"/>
            <a:ext cx="276563" cy="442455"/>
          </a:xfrm>
          <a:prstGeom prst="rect">
            <a:avLst/>
          </a:prstGeom>
        </p:spPr>
      </p:pic>
      <p:pic>
        <p:nvPicPr>
          <p:cNvPr id="259" name="Picture 258" descr="file_wg.png"/>
          <p:cNvPicPr>
            <a:picLocks noChangeAspect="1"/>
          </p:cNvPicPr>
          <p:nvPr/>
        </p:nvPicPr>
        <p:blipFill>
          <a:blip r:embed="rId12" cstate="print"/>
          <a:stretch>
            <a:fillRect/>
          </a:stretch>
        </p:blipFill>
        <p:spPr>
          <a:xfrm>
            <a:off x="3271504" y="2220483"/>
            <a:ext cx="276563" cy="442455"/>
          </a:xfrm>
          <a:prstGeom prst="rect">
            <a:avLst/>
          </a:prstGeom>
        </p:spPr>
      </p:pic>
      <p:pic>
        <p:nvPicPr>
          <p:cNvPr id="260" name="Picture 259" descr="file_wg.png"/>
          <p:cNvPicPr>
            <a:picLocks noChangeAspect="1"/>
          </p:cNvPicPr>
          <p:nvPr/>
        </p:nvPicPr>
        <p:blipFill>
          <a:blip r:embed="rId12" cstate="print"/>
          <a:stretch>
            <a:fillRect/>
          </a:stretch>
        </p:blipFill>
        <p:spPr>
          <a:xfrm>
            <a:off x="4486637" y="2069974"/>
            <a:ext cx="276563" cy="442455"/>
          </a:xfrm>
          <a:prstGeom prst="rect">
            <a:avLst/>
          </a:prstGeom>
        </p:spPr>
      </p:pic>
      <p:pic>
        <p:nvPicPr>
          <p:cNvPr id="261" name="Picture 260" descr="file_wg.png"/>
          <p:cNvPicPr>
            <a:picLocks noChangeAspect="1"/>
          </p:cNvPicPr>
          <p:nvPr/>
        </p:nvPicPr>
        <p:blipFill>
          <a:blip r:embed="rId12" cstate="print"/>
          <a:stretch>
            <a:fillRect/>
          </a:stretch>
        </p:blipFill>
        <p:spPr>
          <a:xfrm>
            <a:off x="3528659" y="2921210"/>
            <a:ext cx="276563" cy="442455"/>
          </a:xfrm>
          <a:prstGeom prst="rect">
            <a:avLst/>
          </a:prstGeom>
        </p:spPr>
      </p:pic>
      <p:pic>
        <p:nvPicPr>
          <p:cNvPr id="262" name="Picture 261" descr="file_wg.png"/>
          <p:cNvPicPr>
            <a:picLocks noChangeAspect="1"/>
          </p:cNvPicPr>
          <p:nvPr/>
        </p:nvPicPr>
        <p:blipFill>
          <a:blip r:embed="rId12" cstate="print"/>
          <a:stretch>
            <a:fillRect/>
          </a:stretch>
        </p:blipFill>
        <p:spPr>
          <a:xfrm>
            <a:off x="3938300" y="2099863"/>
            <a:ext cx="276563" cy="442455"/>
          </a:xfrm>
          <a:prstGeom prst="rect">
            <a:avLst/>
          </a:prstGeom>
        </p:spPr>
      </p:pic>
      <p:pic>
        <p:nvPicPr>
          <p:cNvPr id="263" name="Picture 262" descr="file_wg.png"/>
          <p:cNvPicPr>
            <a:picLocks noChangeAspect="1"/>
          </p:cNvPicPr>
          <p:nvPr/>
        </p:nvPicPr>
        <p:blipFill>
          <a:blip r:embed="rId12" cstate="print"/>
          <a:stretch>
            <a:fillRect/>
          </a:stretch>
        </p:blipFill>
        <p:spPr>
          <a:xfrm>
            <a:off x="3400881" y="2921210"/>
            <a:ext cx="276563" cy="442455"/>
          </a:xfrm>
          <a:prstGeom prst="rect">
            <a:avLst/>
          </a:prstGeom>
        </p:spPr>
      </p:pic>
      <p:cxnSp>
        <p:nvCxnSpPr>
          <p:cNvPr id="98" name="Straight Connector 97"/>
          <p:cNvCxnSpPr/>
          <p:nvPr/>
        </p:nvCxnSpPr>
        <p:spPr>
          <a:xfrm>
            <a:off x="3048540" y="3783461"/>
            <a:ext cx="903431" cy="325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4353030" y="3994665"/>
            <a:ext cx="216915" cy="6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5368499" y="3911175"/>
            <a:ext cx="245456" cy="184111"/>
          </a:xfrm>
          <a:prstGeom prst="line">
            <a:avLst/>
          </a:prstGeom>
        </p:spPr>
        <p:style>
          <a:lnRef idx="1">
            <a:schemeClr val="accent1"/>
          </a:lnRef>
          <a:fillRef idx="0">
            <a:schemeClr val="accent1"/>
          </a:fillRef>
          <a:effectRef idx="0">
            <a:schemeClr val="accent1"/>
          </a:effectRef>
          <a:fontRef idx="minor">
            <a:schemeClr val="tx1"/>
          </a:fontRef>
        </p:style>
      </p:cxnSp>
      <p:sp>
        <p:nvSpPr>
          <p:cNvPr id="80" name="Footer Placeholder 3"/>
          <p:cNvSpPr txBox="1">
            <a:spLocks/>
          </p:cNvSpPr>
          <p:nvPr/>
        </p:nvSpPr>
        <p:spPr>
          <a:xfrm>
            <a:off x="838200" y="6403975"/>
            <a:ext cx="5678488" cy="228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81" name="Title 80"/>
          <p:cNvSpPr>
            <a:spLocks noGrp="1"/>
          </p:cNvSpPr>
          <p:nvPr>
            <p:ph type="title"/>
          </p:nvPr>
        </p:nvSpPr>
        <p:spPr/>
        <p:txBody>
          <a:bodyPr/>
          <a:lstStyle/>
          <a:p>
            <a:pPr lvl="0"/>
            <a:r>
              <a:rPr lang="en-GB" b="1" dirty="0" smtClean="0">
                <a:latin typeface="+mj-lt"/>
                <a:ea typeface="+mj-ea"/>
                <a:cs typeface="+mj-cs"/>
              </a:rPr>
              <a:t>Corporate Actions – problems and source</a:t>
            </a:r>
            <a:endParaRPr lang="en-GB" dirty="0"/>
          </a:p>
        </p:txBody>
      </p:sp>
      <p:sp>
        <p:nvSpPr>
          <p:cNvPr id="83" name="Footer Placeholder 4"/>
          <p:cNvSpPr>
            <a:spLocks noGrp="1"/>
          </p:cNvSpPr>
          <p:nvPr>
            <p:ph type="ftr" sz="quarter" idx="10"/>
          </p:nvPr>
        </p:nvSpPr>
        <p:spPr>
          <a:xfrm>
            <a:off x="899592" y="6381328"/>
            <a:ext cx="5678488" cy="228600"/>
          </a:xfrm>
        </p:spPr>
        <p:txBody>
          <a:bodyPr/>
          <a:lstStyle/>
          <a:p>
            <a:r>
              <a:rPr lang="en-US" dirty="0" smtClean="0"/>
              <a:t>WFE WC Issuers &amp; CA – 21 March 2011 – Confidentiality: Public</a:t>
            </a:r>
            <a:endParaRPr lang="en-GB" dirty="0"/>
          </a:p>
        </p:txBody>
      </p:sp>
      <p:sp>
        <p:nvSpPr>
          <p:cNvPr id="85" name="Down Arrow 84"/>
          <p:cNvSpPr/>
          <p:nvPr/>
        </p:nvSpPr>
        <p:spPr bwMode="auto">
          <a:xfrm>
            <a:off x="6948264" y="3429000"/>
            <a:ext cx="1763688" cy="2376264"/>
          </a:xfrm>
          <a:prstGeom prst="downArrow">
            <a:avLst/>
          </a:prstGeom>
          <a:solidFill>
            <a:schemeClr val="accent5">
              <a:lumMod val="40000"/>
              <a:lumOff val="60000"/>
            </a:schemeClr>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rPr>
              <a:t>Downstream</a:t>
            </a:r>
          </a:p>
        </p:txBody>
      </p:sp>
      <p:sp>
        <p:nvSpPr>
          <p:cNvPr id="86" name="Down Arrow 85"/>
          <p:cNvSpPr/>
          <p:nvPr/>
        </p:nvSpPr>
        <p:spPr bwMode="auto">
          <a:xfrm rot="10800000">
            <a:off x="6948264" y="980728"/>
            <a:ext cx="1763688" cy="2376264"/>
          </a:xfrm>
          <a:prstGeom prst="downArrow">
            <a:avLst/>
          </a:prstGeom>
          <a:solidFill>
            <a:schemeClr val="accent5">
              <a:lumMod val="40000"/>
              <a:lumOff val="60000"/>
            </a:schemeClr>
          </a:solidFill>
          <a:ln w="9525" cap="flat" cmpd="sng" algn="ctr">
            <a:no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rPr>
              <a:t>Upstream</a:t>
            </a:r>
          </a:p>
        </p:txBody>
      </p:sp>
      <p:sp>
        <p:nvSpPr>
          <p:cNvPr id="87" name="Slide Number Placeholder 3"/>
          <p:cNvSpPr>
            <a:spLocks noGrp="1"/>
          </p:cNvSpPr>
          <p:nvPr>
            <p:ph type="sldNum" sz="quarter" idx="11"/>
          </p:nvPr>
        </p:nvSpPr>
        <p:spPr>
          <a:xfrm>
            <a:off x="8153400" y="6403975"/>
            <a:ext cx="762000" cy="228600"/>
          </a:xfrm>
        </p:spPr>
        <p:txBody>
          <a:bodyPr/>
          <a:lstStyle/>
          <a:p>
            <a:fld id="{D01BD689-1433-4C0C-867F-51742F89868E}" type="slidenum">
              <a:rPr lang="en-GB" smtClean="0"/>
              <a:pPr/>
              <a:t>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right)">
                                      <p:cBhvr>
                                        <p:cTn id="7" dur="500"/>
                                        <p:tgtEl>
                                          <p:spTgt spid="23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3"/>
                                        </p:tgtEl>
                                        <p:attrNameLst>
                                          <p:attrName>style.visibility</p:attrName>
                                        </p:attrNameLst>
                                      </p:cBhvr>
                                      <p:to>
                                        <p:strVal val="visible"/>
                                      </p:to>
                                    </p:set>
                                    <p:animEffect transition="in" filter="wipe(right)">
                                      <p:cBhvr>
                                        <p:cTn id="10" dur="500"/>
                                        <p:tgtEl>
                                          <p:spTgt spid="23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wipe(right)">
                                      <p:cBhvr>
                                        <p:cTn id="13" dur="500"/>
                                        <p:tgtEl>
                                          <p:spTgt spid="23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52"/>
                                        </p:tgtEl>
                                        <p:attrNameLst>
                                          <p:attrName>style.visibility</p:attrName>
                                        </p:attrNameLst>
                                      </p:cBhvr>
                                      <p:to>
                                        <p:strVal val="visible"/>
                                      </p:to>
                                    </p:set>
                                    <p:animEffect transition="in" filter="wipe(right)">
                                      <p:cBhvr>
                                        <p:cTn id="16" dur="500"/>
                                        <p:tgtEl>
                                          <p:spTgt spid="25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wipe(right)">
                                      <p:cBhvr>
                                        <p:cTn id="19" dur="500"/>
                                        <p:tgtEl>
                                          <p:spTgt spid="24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wipe(right)">
                                      <p:cBhvr>
                                        <p:cTn id="22" dur="500"/>
                                        <p:tgtEl>
                                          <p:spTgt spid="24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8"/>
                                        </p:tgtEl>
                                        <p:attrNameLst>
                                          <p:attrName>style.visibility</p:attrName>
                                        </p:attrNameLst>
                                      </p:cBhvr>
                                      <p:to>
                                        <p:strVal val="visible"/>
                                      </p:to>
                                    </p:set>
                                    <p:animEffect transition="in" filter="wipe(left)">
                                      <p:cBhvr>
                                        <p:cTn id="25" dur="500"/>
                                        <p:tgtEl>
                                          <p:spTgt spid="2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wipe(left)">
                                      <p:cBhvr>
                                        <p:cTn id="28" dur="500"/>
                                        <p:tgtEl>
                                          <p:spTgt spid="2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6"/>
                                        </p:tgtEl>
                                        <p:attrNameLst>
                                          <p:attrName>style.visibility</p:attrName>
                                        </p:attrNameLst>
                                      </p:cBhvr>
                                      <p:to>
                                        <p:strVal val="visible"/>
                                      </p:to>
                                    </p:set>
                                    <p:animEffect transition="in" filter="wipe(left)">
                                      <p:cBhvr>
                                        <p:cTn id="31" dur="500"/>
                                        <p:tgtEl>
                                          <p:spTgt spid="2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3"/>
                                        </p:tgtEl>
                                        <p:attrNameLst>
                                          <p:attrName>style.visibility</p:attrName>
                                        </p:attrNameLst>
                                      </p:cBhvr>
                                      <p:to>
                                        <p:strVal val="visible"/>
                                      </p:to>
                                    </p:set>
                                    <p:animEffect transition="in" filter="wipe(left)">
                                      <p:cBhvr>
                                        <p:cTn id="34" dur="500"/>
                                        <p:tgtEl>
                                          <p:spTgt spid="24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left)">
                                      <p:cBhvr>
                                        <p:cTn id="37" dur="500"/>
                                        <p:tgtEl>
                                          <p:spTgt spid="24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39"/>
                                        </p:tgtEl>
                                        <p:attrNameLst>
                                          <p:attrName>style.visibility</p:attrName>
                                        </p:attrNameLst>
                                      </p:cBhvr>
                                      <p:to>
                                        <p:strVal val="visible"/>
                                      </p:to>
                                    </p:set>
                                    <p:animEffect transition="in" filter="wipe(right)">
                                      <p:cBhvr>
                                        <p:cTn id="40" dur="500"/>
                                        <p:tgtEl>
                                          <p:spTgt spid="239"/>
                                        </p:tgtEl>
                                      </p:cBhvr>
                                    </p:animEffect>
                                  </p:childTnLst>
                                </p:cTn>
                              </p:par>
                              <p:par>
                                <p:cTn id="41" presetID="1" presetClass="entr" presetSubtype="0" fill="hold" grpId="1" nodeType="with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3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42"/>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53"/>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4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51"/>
                                        </p:tgtEl>
                                        <p:attrNameLst>
                                          <p:attrName>style.visibility</p:attrName>
                                        </p:attrNameLst>
                                      </p:cBhvr>
                                      <p:to>
                                        <p:strVal val="visible"/>
                                      </p:to>
                                    </p:set>
                                  </p:childTnLst>
                                </p:cTn>
                              </p:par>
                              <p:par>
                                <p:cTn id="65" presetID="35" presetClass="emph" presetSubtype="0" repeatCount="indefinite" fill="hold" grpId="0" nodeType="withEffect">
                                  <p:stCondLst>
                                    <p:cond delay="0"/>
                                  </p:stCondLst>
                                  <p:endCondLst>
                                    <p:cond evt="onNext" delay="0">
                                      <p:tgtEl>
                                        <p:sldTgt/>
                                      </p:tgtEl>
                                    </p:cond>
                                  </p:endCondLst>
                                  <p:childTnLst>
                                    <p:anim calcmode="discrete" valueType="str">
                                      <p:cBhvr>
                                        <p:cTn id="66" dur="1000" fill="hold"/>
                                        <p:tgtEl>
                                          <p:spTgt spid="232"/>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0"/>
                                  </p:stCondLst>
                                  <p:endCondLst>
                                    <p:cond evt="onNext" delay="0">
                                      <p:tgtEl>
                                        <p:sldTgt/>
                                      </p:tgtEl>
                                    </p:cond>
                                  </p:endCondLst>
                                  <p:childTnLst>
                                    <p:anim calcmode="discrete" valueType="str">
                                      <p:cBhvr>
                                        <p:cTn id="68" dur="1000" fill="hold"/>
                                        <p:tgtEl>
                                          <p:spTgt spid="234"/>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0"/>
                                  </p:stCondLst>
                                  <p:endCondLst>
                                    <p:cond evt="onNext" delay="0">
                                      <p:tgtEl>
                                        <p:sldTgt/>
                                      </p:tgtEl>
                                    </p:cond>
                                  </p:endCondLst>
                                  <p:childTnLst>
                                    <p:anim calcmode="discrete" valueType="str">
                                      <p:cBhvr>
                                        <p:cTn id="70" dur="1000" fill="hold"/>
                                        <p:tgtEl>
                                          <p:spTgt spid="90"/>
                                        </p:tgtEl>
                                        <p:attrNameLst>
                                          <p:attrName>style.visibility</p:attrName>
                                        </p:attrNameLst>
                                      </p:cBhvr>
                                      <p:tavLst>
                                        <p:tav tm="0">
                                          <p:val>
                                            <p:strVal val="hidden"/>
                                          </p:val>
                                        </p:tav>
                                        <p:tav tm="50000">
                                          <p:val>
                                            <p:strVal val="visible"/>
                                          </p:val>
                                        </p:tav>
                                      </p:tavLst>
                                    </p:anim>
                                  </p:childTnLst>
                                </p:cTn>
                              </p:par>
                              <p:par>
                                <p:cTn id="71" presetID="35" presetClass="emph" presetSubtype="0" repeatCount="indefinite" fill="hold" grpId="0" nodeType="withEffect">
                                  <p:stCondLst>
                                    <p:cond delay="0"/>
                                  </p:stCondLst>
                                  <p:endCondLst>
                                    <p:cond evt="onNext" delay="0">
                                      <p:tgtEl>
                                        <p:sldTgt/>
                                      </p:tgtEl>
                                    </p:cond>
                                  </p:endCondLst>
                                  <p:childTnLst>
                                    <p:anim calcmode="discrete" valueType="str">
                                      <p:cBhvr>
                                        <p:cTn id="72" dur="1000" fill="hold"/>
                                        <p:tgtEl>
                                          <p:spTgt spid="253"/>
                                        </p:tgtEl>
                                        <p:attrNameLst>
                                          <p:attrName>style.visibility</p:attrName>
                                        </p:attrNameLst>
                                      </p:cBhvr>
                                      <p:tavLst>
                                        <p:tav tm="0">
                                          <p:val>
                                            <p:strVal val="hidden"/>
                                          </p:val>
                                        </p:tav>
                                        <p:tav tm="50000">
                                          <p:val>
                                            <p:strVal val="visible"/>
                                          </p:val>
                                        </p:tav>
                                      </p:tavLst>
                                    </p:anim>
                                  </p:childTnLst>
                                </p:cTn>
                              </p:par>
                              <p:par>
                                <p:cTn id="73" presetID="35" presetClass="emph" presetSubtype="0" repeatCount="indefinite" fill="hold" grpId="0" nodeType="withEffect">
                                  <p:stCondLst>
                                    <p:cond delay="0"/>
                                  </p:stCondLst>
                                  <p:endCondLst>
                                    <p:cond evt="onNext" delay="0">
                                      <p:tgtEl>
                                        <p:sldTgt/>
                                      </p:tgtEl>
                                    </p:cond>
                                  </p:endCondLst>
                                  <p:childTnLst>
                                    <p:anim calcmode="discrete" valueType="str">
                                      <p:cBhvr>
                                        <p:cTn id="74" dur="1000" fill="hold"/>
                                        <p:tgtEl>
                                          <p:spTgt spid="17"/>
                                        </p:tgtEl>
                                        <p:attrNameLst>
                                          <p:attrName>style.visibility</p:attrName>
                                        </p:attrNameLst>
                                      </p:cBhvr>
                                      <p:tavLst>
                                        <p:tav tm="0">
                                          <p:val>
                                            <p:strVal val="hidden"/>
                                          </p:val>
                                        </p:tav>
                                        <p:tav tm="50000">
                                          <p:val>
                                            <p:strVal val="visible"/>
                                          </p:val>
                                        </p:tav>
                                      </p:tavLst>
                                    </p:anim>
                                  </p:childTnLst>
                                </p:cTn>
                              </p:par>
                              <p:par>
                                <p:cTn id="75" presetID="35" presetClass="emph" presetSubtype="0" repeatCount="indefinite" fill="hold" grpId="0" nodeType="withEffect">
                                  <p:stCondLst>
                                    <p:cond delay="0"/>
                                  </p:stCondLst>
                                  <p:endCondLst>
                                    <p:cond evt="onNext" delay="0">
                                      <p:tgtEl>
                                        <p:sldTgt/>
                                      </p:tgtEl>
                                    </p:cond>
                                  </p:endCondLst>
                                  <p:childTnLst>
                                    <p:anim calcmode="discrete" valueType="str">
                                      <p:cBhvr>
                                        <p:cTn id="76" dur="1000" fill="hold"/>
                                        <p:tgtEl>
                                          <p:spTgt spid="84"/>
                                        </p:tgtEl>
                                        <p:attrNameLst>
                                          <p:attrName>style.visibility</p:attrName>
                                        </p:attrNameLst>
                                      </p:cBhvr>
                                      <p:tavLst>
                                        <p:tav tm="0">
                                          <p:val>
                                            <p:strVal val="hidden"/>
                                          </p:val>
                                        </p:tav>
                                        <p:tav tm="50000">
                                          <p:val>
                                            <p:strVal val="visible"/>
                                          </p:val>
                                        </p:tav>
                                      </p:tavLst>
                                    </p:anim>
                                  </p:childTnLst>
                                </p:cTn>
                              </p:par>
                              <p:par>
                                <p:cTn id="77" presetID="35" presetClass="emph" presetSubtype="0" repeatCount="indefinite" fill="hold" grpId="0" nodeType="withEffect">
                                  <p:stCondLst>
                                    <p:cond delay="0"/>
                                  </p:stCondLst>
                                  <p:endCondLst>
                                    <p:cond evt="onNext" delay="0">
                                      <p:tgtEl>
                                        <p:sldTgt/>
                                      </p:tgtEl>
                                    </p:cond>
                                  </p:endCondLst>
                                  <p:childTnLst>
                                    <p:anim calcmode="discrete" valueType="str">
                                      <p:cBhvr>
                                        <p:cTn id="78" dur="1000" fill="hold"/>
                                        <p:tgtEl>
                                          <p:spTgt spid="242"/>
                                        </p:tgtEl>
                                        <p:attrNameLst>
                                          <p:attrName>style.visibility</p:attrName>
                                        </p:attrNameLst>
                                      </p:cBhvr>
                                      <p:tavLst>
                                        <p:tav tm="0">
                                          <p:val>
                                            <p:strVal val="hidden"/>
                                          </p:val>
                                        </p:tav>
                                        <p:tav tm="50000">
                                          <p:val>
                                            <p:strVal val="visible"/>
                                          </p:val>
                                        </p:tav>
                                      </p:tavLst>
                                    </p:anim>
                                  </p:childTnLst>
                                </p:cTn>
                              </p:par>
                              <p:par>
                                <p:cTn id="79" presetID="35" presetClass="emph" presetSubtype="0" repeatCount="indefinite" fill="hold" grpId="0" nodeType="withEffect">
                                  <p:stCondLst>
                                    <p:cond delay="0"/>
                                  </p:stCondLst>
                                  <p:endCondLst>
                                    <p:cond evt="onNext" delay="0">
                                      <p:tgtEl>
                                        <p:sldTgt/>
                                      </p:tgtEl>
                                    </p:cond>
                                  </p:endCondLst>
                                  <p:childTnLst>
                                    <p:anim calcmode="discrete" valueType="str">
                                      <p:cBhvr>
                                        <p:cTn id="80" dur="1000" fill="hold"/>
                                        <p:tgtEl>
                                          <p:spTgt spid="75"/>
                                        </p:tgtEl>
                                        <p:attrNameLst>
                                          <p:attrName>style.visibility</p:attrName>
                                        </p:attrNameLst>
                                      </p:cBhvr>
                                      <p:tavLst>
                                        <p:tav tm="0">
                                          <p:val>
                                            <p:strVal val="hidden"/>
                                          </p:val>
                                        </p:tav>
                                        <p:tav tm="50000">
                                          <p:val>
                                            <p:strVal val="visible"/>
                                          </p:val>
                                        </p:tav>
                                      </p:tavLst>
                                    </p:anim>
                                  </p:childTnLst>
                                </p:cTn>
                              </p:par>
                              <p:par>
                                <p:cTn id="81" presetID="35" presetClass="emph" presetSubtype="0" repeatCount="indefinite" fill="hold" grpId="0" nodeType="withEffect">
                                  <p:stCondLst>
                                    <p:cond delay="0"/>
                                  </p:stCondLst>
                                  <p:endCondLst>
                                    <p:cond evt="onNext" delay="0">
                                      <p:tgtEl>
                                        <p:sldTgt/>
                                      </p:tgtEl>
                                    </p:cond>
                                  </p:endCondLst>
                                  <p:childTnLst>
                                    <p:anim calcmode="discrete" valueType="str">
                                      <p:cBhvr>
                                        <p:cTn id="82" dur="1000" fill="hold"/>
                                        <p:tgtEl>
                                          <p:spTgt spid="249"/>
                                        </p:tgtEl>
                                        <p:attrNameLst>
                                          <p:attrName>style.visibility</p:attrName>
                                        </p:attrNameLst>
                                      </p:cBhvr>
                                      <p:tavLst>
                                        <p:tav tm="0">
                                          <p:val>
                                            <p:strVal val="hidden"/>
                                          </p:val>
                                        </p:tav>
                                        <p:tav tm="50000">
                                          <p:val>
                                            <p:strVal val="visible"/>
                                          </p:val>
                                        </p:tav>
                                      </p:tavLst>
                                    </p:anim>
                                  </p:childTnLst>
                                </p:cTn>
                              </p:par>
                              <p:par>
                                <p:cTn id="83" presetID="35" presetClass="emph" presetSubtype="0" repeatCount="indefinite" fill="hold" grpId="0" nodeType="withEffect">
                                  <p:stCondLst>
                                    <p:cond delay="0"/>
                                  </p:stCondLst>
                                  <p:endCondLst>
                                    <p:cond evt="onNext" delay="0">
                                      <p:tgtEl>
                                        <p:sldTgt/>
                                      </p:tgtEl>
                                    </p:cond>
                                  </p:endCondLst>
                                  <p:childTnLst>
                                    <p:anim calcmode="discrete" valueType="str">
                                      <p:cBhvr>
                                        <p:cTn id="84" dur="1000" fill="hold"/>
                                        <p:tgtEl>
                                          <p:spTgt spid="251"/>
                                        </p:tgtEl>
                                        <p:attrNameLst>
                                          <p:attrName>style.visibility</p:attrName>
                                        </p:attrNameLst>
                                      </p:cBhvr>
                                      <p:tavLst>
                                        <p:tav tm="0">
                                          <p:val>
                                            <p:strVal val="hidden"/>
                                          </p:val>
                                        </p:tav>
                                        <p:tav tm="50000">
                                          <p:val>
                                            <p:strVal val="visible"/>
                                          </p:val>
                                        </p:tav>
                                      </p:tavLst>
                                    </p:anim>
                                  </p:childTnLst>
                                </p:cTn>
                              </p:par>
                              <p:par>
                                <p:cTn id="85" presetID="35" presetClass="emph" presetSubtype="0" repeatCount="indefinite" fill="hold" grpId="0" nodeType="withEffect">
                                  <p:stCondLst>
                                    <p:cond delay="0"/>
                                  </p:stCondLst>
                                  <p:endCondLst>
                                    <p:cond evt="onNext" delay="0">
                                      <p:tgtEl>
                                        <p:sldTgt/>
                                      </p:tgtEl>
                                    </p:cond>
                                  </p:endCondLst>
                                  <p:childTnLst>
                                    <p:anim calcmode="discrete" valueType="str">
                                      <p:cBhvr>
                                        <p:cTn id="86" dur="1000" fill="hold"/>
                                        <p:tgtEl>
                                          <p:spTgt spid="82"/>
                                        </p:tgtEl>
                                        <p:attrNameLst>
                                          <p:attrName>style.visibility</p:attrName>
                                        </p:attrNameLst>
                                      </p:cBhvr>
                                      <p:tavLst>
                                        <p:tav tm="0">
                                          <p:val>
                                            <p:strVal val="hidden"/>
                                          </p:val>
                                        </p:tav>
                                        <p:tav tm="50000">
                                          <p:val>
                                            <p:strVal val="visible"/>
                                          </p:val>
                                        </p:tav>
                                      </p:tavLst>
                                    </p:anim>
                                  </p:childTnLst>
                                </p:cTn>
                              </p:par>
                              <p:par>
                                <p:cTn id="87" presetID="35" presetClass="emph" presetSubtype="0" repeatCount="indefinite" fill="hold" grpId="0" nodeType="withEffect">
                                  <p:stCondLst>
                                    <p:cond delay="0"/>
                                  </p:stCondLst>
                                  <p:endCondLst>
                                    <p:cond evt="onNext" delay="0">
                                      <p:tgtEl>
                                        <p:sldTgt/>
                                      </p:tgtEl>
                                    </p:cond>
                                  </p:endCondLst>
                                  <p:childTnLst>
                                    <p:anim calcmode="discrete" valueType="str">
                                      <p:cBhvr>
                                        <p:cTn id="88" dur="1000" fill="hold"/>
                                        <p:tgtEl>
                                          <p:spTgt spid="76"/>
                                        </p:tgtEl>
                                        <p:attrNameLst>
                                          <p:attrName>style.visibility</p:attrName>
                                        </p:attrNameLst>
                                      </p:cBhvr>
                                      <p:tavLst>
                                        <p:tav tm="0">
                                          <p:val>
                                            <p:strVal val="hidden"/>
                                          </p:val>
                                        </p:tav>
                                        <p:tav tm="50000">
                                          <p:val>
                                            <p:strVal val="visible"/>
                                          </p:val>
                                        </p:tav>
                                      </p:tavLst>
                                    </p:anim>
                                  </p:childTnLst>
                                </p:cTn>
                              </p:par>
                              <p:par>
                                <p:cTn id="89" presetID="35" presetClass="emph" presetSubtype="0" repeatCount="indefinite" fill="hold" grpId="0" nodeType="withEffect">
                                  <p:stCondLst>
                                    <p:cond delay="0"/>
                                  </p:stCondLst>
                                  <p:endCondLst>
                                    <p:cond evt="onNext" delay="0">
                                      <p:tgtEl>
                                        <p:sldTgt/>
                                      </p:tgtEl>
                                    </p:cond>
                                  </p:endCondLst>
                                  <p:childTnLst>
                                    <p:anim calcmode="discrete" valueType="str">
                                      <p:cBhvr>
                                        <p:cTn id="90" dur="10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3"/>
                                        </p:tgtEl>
                                        <p:attrNameLst>
                                          <p:attrName>style.visibility</p:attrName>
                                        </p:attrNameLst>
                                      </p:cBhvr>
                                      <p:to>
                                        <p:strVal val="visible"/>
                                      </p:to>
                                    </p:set>
                                    <p:animEffect transition="in" filter="fade">
                                      <p:cBhvr>
                                        <p:cTn id="95" dur="500"/>
                                        <p:tgtEl>
                                          <p:spTgt spid="263"/>
                                        </p:tgtEl>
                                      </p:cBhvr>
                                    </p:animEffect>
                                  </p:childTnLst>
                                </p:cTn>
                              </p:par>
                              <p:par>
                                <p:cTn id="96" presetID="10" presetClass="entr" presetSubtype="0" fill="hold" nodeType="withEffect">
                                  <p:stCondLst>
                                    <p:cond delay="0"/>
                                  </p:stCondLst>
                                  <p:childTnLst>
                                    <p:set>
                                      <p:cBhvr>
                                        <p:cTn id="97" dur="1" fill="hold">
                                          <p:stCondLst>
                                            <p:cond delay="0"/>
                                          </p:stCondLst>
                                        </p:cTn>
                                        <p:tgtEl>
                                          <p:spTgt spid="261"/>
                                        </p:tgtEl>
                                        <p:attrNameLst>
                                          <p:attrName>style.visibility</p:attrName>
                                        </p:attrNameLst>
                                      </p:cBhvr>
                                      <p:to>
                                        <p:strVal val="visible"/>
                                      </p:to>
                                    </p:set>
                                    <p:animEffect transition="in" filter="fade">
                                      <p:cBhvr>
                                        <p:cTn id="98" dur="500"/>
                                        <p:tgtEl>
                                          <p:spTgt spid="261"/>
                                        </p:tgtEl>
                                      </p:cBhvr>
                                    </p:animEffect>
                                  </p:childTnLst>
                                </p:cTn>
                              </p:par>
                              <p:par>
                                <p:cTn id="99" presetID="10" presetClass="entr" presetSubtype="0" fill="hold" nodeType="withEffect">
                                  <p:stCondLst>
                                    <p:cond delay="0"/>
                                  </p:stCondLst>
                                  <p:childTnLst>
                                    <p:set>
                                      <p:cBhvr>
                                        <p:cTn id="100" dur="1" fill="hold">
                                          <p:stCondLst>
                                            <p:cond delay="0"/>
                                          </p:stCondLst>
                                        </p:cTn>
                                        <p:tgtEl>
                                          <p:spTgt spid="259"/>
                                        </p:tgtEl>
                                        <p:attrNameLst>
                                          <p:attrName>style.visibility</p:attrName>
                                        </p:attrNameLst>
                                      </p:cBhvr>
                                      <p:to>
                                        <p:strVal val="visible"/>
                                      </p:to>
                                    </p:set>
                                    <p:animEffect transition="in" filter="fade">
                                      <p:cBhvr>
                                        <p:cTn id="101" dur="500"/>
                                        <p:tgtEl>
                                          <p:spTgt spid="259"/>
                                        </p:tgtEl>
                                      </p:cBhvr>
                                    </p:animEffect>
                                  </p:childTnLst>
                                </p:cTn>
                              </p:par>
                              <p:par>
                                <p:cTn id="102" presetID="10" presetClass="entr" presetSubtype="0" fill="hold" nodeType="withEffect">
                                  <p:stCondLst>
                                    <p:cond delay="0"/>
                                  </p:stCondLst>
                                  <p:childTnLst>
                                    <p:set>
                                      <p:cBhvr>
                                        <p:cTn id="103" dur="1" fill="hold">
                                          <p:stCondLst>
                                            <p:cond delay="0"/>
                                          </p:stCondLst>
                                        </p:cTn>
                                        <p:tgtEl>
                                          <p:spTgt spid="262"/>
                                        </p:tgtEl>
                                        <p:attrNameLst>
                                          <p:attrName>style.visibility</p:attrName>
                                        </p:attrNameLst>
                                      </p:cBhvr>
                                      <p:to>
                                        <p:strVal val="visible"/>
                                      </p:to>
                                    </p:set>
                                    <p:animEffect transition="in" filter="fade">
                                      <p:cBhvr>
                                        <p:cTn id="104" dur="500"/>
                                        <p:tgtEl>
                                          <p:spTgt spid="262"/>
                                        </p:tgtEl>
                                      </p:cBhvr>
                                    </p:animEffect>
                                  </p:childTnLst>
                                </p:cTn>
                              </p:par>
                              <p:par>
                                <p:cTn id="105" presetID="10" presetClass="entr" presetSubtype="0" fill="hold" nodeType="withEffect">
                                  <p:stCondLst>
                                    <p:cond delay="0"/>
                                  </p:stCondLst>
                                  <p:childTnLst>
                                    <p:set>
                                      <p:cBhvr>
                                        <p:cTn id="106" dur="1" fill="hold">
                                          <p:stCondLst>
                                            <p:cond delay="0"/>
                                          </p:stCondLst>
                                        </p:cTn>
                                        <p:tgtEl>
                                          <p:spTgt spid="258"/>
                                        </p:tgtEl>
                                        <p:attrNameLst>
                                          <p:attrName>style.visibility</p:attrName>
                                        </p:attrNameLst>
                                      </p:cBhvr>
                                      <p:to>
                                        <p:strVal val="visible"/>
                                      </p:to>
                                    </p:set>
                                    <p:animEffect transition="in" filter="fade">
                                      <p:cBhvr>
                                        <p:cTn id="107" dur="500"/>
                                        <p:tgtEl>
                                          <p:spTgt spid="258"/>
                                        </p:tgtEl>
                                      </p:cBhvr>
                                    </p:animEffect>
                                  </p:childTnLst>
                                </p:cTn>
                              </p:par>
                              <p:par>
                                <p:cTn id="108" presetID="10" presetClass="entr" presetSubtype="0" fill="hold" nodeType="withEffect">
                                  <p:stCondLst>
                                    <p:cond delay="0"/>
                                  </p:stCondLst>
                                  <p:childTnLst>
                                    <p:set>
                                      <p:cBhvr>
                                        <p:cTn id="109" dur="1" fill="hold">
                                          <p:stCondLst>
                                            <p:cond delay="0"/>
                                          </p:stCondLst>
                                        </p:cTn>
                                        <p:tgtEl>
                                          <p:spTgt spid="260"/>
                                        </p:tgtEl>
                                        <p:attrNameLst>
                                          <p:attrName>style.visibility</p:attrName>
                                        </p:attrNameLst>
                                      </p:cBhvr>
                                      <p:to>
                                        <p:strVal val="visible"/>
                                      </p:to>
                                    </p:set>
                                    <p:animEffect transition="in" filter="fade">
                                      <p:cBhvr>
                                        <p:cTn id="110" dur="500"/>
                                        <p:tgtEl>
                                          <p:spTgt spid="260"/>
                                        </p:tgtEl>
                                      </p:cBhvr>
                                    </p:animEffect>
                                  </p:childTnLst>
                                </p:cTn>
                              </p:par>
                            </p:childTnLst>
                          </p:cTn>
                        </p:par>
                        <p:par>
                          <p:cTn id="111" fill="hold">
                            <p:stCondLst>
                              <p:cond delay="500"/>
                            </p:stCondLst>
                            <p:childTnLst>
                              <p:par>
                                <p:cTn id="112" presetID="0" presetClass="path" presetSubtype="0" repeatCount="indefinite" accel="50000" decel="50000" fill="hold" nodeType="afterEffect">
                                  <p:stCondLst>
                                    <p:cond delay="0"/>
                                  </p:stCondLst>
                                  <p:childTnLst>
                                    <p:animMotion origin="layout" path="M -0.01493 -3.33333E-6 C -0.01267 -3.33333E-6 -0.01007 -3.33333E-6 -0.00798 -3.33333E-6 C -0.00607 -3.33333E-6 -0.00798 -3.33333E-6 -0.00607 0.00023 C -0.00521 0.00023 -0.00451 0.00023 -0.00382 0.00023 C -0.00278 0.00047 -0.00104 0.00047 0.0007 0.00047 C 0.00295 0.0007 0.00469 0.0007 0.00695 0.0007 C 0.0092 0.00093 0.01129 0.00093 0.01337 0.00093 C 0.01337 0.00116 0.01337 0.00139 0.01302 0.00162 C 0.01302 0.00186 0.01233 0.00162 0.01146 0.00186 C 0.00972 0.00186 0.00886 0.00209 0.00695 0.00209 C 0.00434 0.00232 0.00782 0.00186 0.00521 0.00232 C 0.00469 0.00232 0.00295 0.00232 0.00226 0.00232 C 0.00174 0.00255 -2.5E-6 0.00255 -2.5E-6 0.00255 C -0.00243 0.00301 -0.00955 0.00324 -0.01371 0.00324 C -0.01632 0.00348 -0.01302 0.00324 -0.01597 0.00348 C -0.01649 0.00348 -0.01684 0.00348 -0.01701 0.00348 C -0.01857 0.00348 -0.01996 0.00348 -0.02153 0.00371 C -0.02361 0.00371 -0.02552 0.00371 -0.0283 0.00371 L -0.05173 0.01042 " pathEditMode="relative" rAng="0" ptsTypes="fffffffffffffffffAA">
                                      <p:cBhvr>
                                        <p:cTn id="113" dur="2000" fill="hold"/>
                                        <p:tgtEl>
                                          <p:spTgt spid="263"/>
                                        </p:tgtEl>
                                        <p:attrNameLst>
                                          <p:attrName>ppt_x</p:attrName>
                                          <p:attrName>ppt_y</p:attrName>
                                        </p:attrNameLst>
                                      </p:cBhvr>
                                      <p:rCtr x="-4" y="5"/>
                                    </p:animMotion>
                                  </p:childTnLst>
                                </p:cTn>
                              </p:par>
                              <p:par>
                                <p:cTn id="114" presetID="0" presetClass="path" presetSubtype="0" repeatCount="indefinite" accel="50000" decel="50000" fill="hold" nodeType="withEffect">
                                  <p:stCondLst>
                                    <p:cond delay="0"/>
                                  </p:stCondLst>
                                  <p:childTnLst>
                                    <p:animMotion origin="layout" path="M -3.33333E-6 2.59259E-6 C 0.0007 0.0037 0.00052 0.00833 0.00261 0.01227 C 0.00295 0.0125 0.00382 0.01273 0.004 0.01319 C 0.00504 0.01412 0.00556 0.01504 0.00608 0.01597 C 0.00677 0.01666 0.00747 0.01782 0.00747 0.01805 C 0.00799 0.02083 0.00903 0.02268 0.01094 0.02523 C 0.01476 0.03032 0.01268 0.025 0.01511 0.02801 C 0.01702 0.03009 0.01598 0.02916 0.01806 0.03055 C 0.02049 0.03541 0.0165 0.02824 0.02014 0.0331 C 0.02188 0.03565 0.02205 0.03819 0.02414 0.04051 C 0.02518 0.04166 0.02795 0.04259 0.02917 0.04375 C 0.03039 0.04514 0.03091 0.04653 0.03247 0.04768 C 0.03403 0.04884 0.03629 0.04977 0.03733 0.05092 C 0.0382 0.05185 0.03889 0.0537 0.04028 0.05486 C 0.04167 0.05578 0.04341 0.05694 0.04427 0.0581 C 0.04705 0.06088 0.04966 0.06412 0.05469 0.06666 C 0.05643 0.06875 0.05417 0.0662 0.05747 0.06852 C 0.05955 0.0699 0.06111 0.07153 0.0632 0.07291 C 0.06528 0.0743 0.0658 0.07477 0.06789 0.07592 C 0.06858 0.07662 0.07014 0.07731 0.07014 0.07754 C 0.07223 0.08102 0.06893 0.07662 0.07275 0.07916 C 0.07344 0.07963 0.07309 0.08009 0.07344 0.08055 C 0.07518 0.08217 0.07778 0.08379 0.07917 0.08565 C 0.07969 0.0875 0.08195 0.08912 0.08264 0.09097 C 0.08334 0.09352 0.08264 0.09629 0.08542 0.09861 C 0.08594 0.10208 0.08594 0.10602 0.09028 0.10879 C 0.09202 0.11296 0.09566 0.1169 0.09983 0.12083 C 0.10087 0.12338 0.10278 0.12453 0.10556 0.12685 C 0.1066 0.12778 0.10643 0.12893 0.10764 0.12986 C 0.10799 0.13009 0.10903 0.13055 0.10973 0.13078 C 0.11181 0.13194 0.11077 0.13287 0.11389 0.13356 C 0.11684 0.13541 0.11858 0.13796 0.12292 0.13935 C 0.12431 0.14051 0.12344 0.14028 0.125 0.14028 " pathEditMode="relative" rAng="0" ptsTypes="ffffffffffffffffffffffffffffffffA">
                                      <p:cBhvr>
                                        <p:cTn id="115" dur="2000" fill="hold"/>
                                        <p:tgtEl>
                                          <p:spTgt spid="262"/>
                                        </p:tgtEl>
                                        <p:attrNameLst>
                                          <p:attrName>ppt_x</p:attrName>
                                          <p:attrName>ppt_y</p:attrName>
                                        </p:attrNameLst>
                                      </p:cBhvr>
                                      <p:rCtr x="63" y="70"/>
                                    </p:animMotion>
                                  </p:childTnLst>
                                </p:cTn>
                              </p:par>
                              <p:par>
                                <p:cTn id="116" presetID="0" presetClass="path" presetSubtype="0" repeatCount="indefinite" accel="50000" decel="50000" fill="hold" nodeType="withEffect">
                                  <p:stCondLst>
                                    <p:cond delay="0"/>
                                  </p:stCondLst>
                                  <p:childTnLst>
                                    <p:animMotion origin="layout" path="M 0.00052 -0.00208 C 0.00937 0.00093 -0.00208 -0.00278 0.00799 -0.00023 C 0.01649 0.00208 0.02361 0.0044 0.03246 0.00648 C 0.03507 0.00718 0.03819 0.00764 0.0401 0.00833 C 0.04097 0.00903 0.04184 0.00949 0.04323 0.00995 C 0.04427 0.01042 0.04618 0.01042 0.04722 0.01065 C 0.05191 0.0118 0.05503 0.01319 0.05903 0.01435 C 0.06128 0.01481 0.06424 0.01528 0.06649 0.01574 C 0.08559 0.02106 0.05729 0.01343 0.07726 0.01944 C 0.07882 0.01991 0.08854 0.02199 0.08993 0.02245 C 0.0934 0.02384 0.09705 0.0243 0.10069 0.02523 C 0.10851 0.02755 0.11649 0.02893 0.12621 0.02986 C 0.12708 0.03009 0.1283 0.03055 0.12951 0.03079 C 0.13142 0.03102 0.13403 0.03102 0.13576 0.03148 C 0.14323 0.03333 0.15278 0.03495 0.1592 0.03727 C 0.1618 0.03843 0.1651 0.03981 0.16875 0.04005 C 0.17326 0.04074 0.17101 0.04028 0.17535 0.04143 C 0.17118 0.04329 0.16545 0.0456 0.1592 0.0463 C 0.14878 0.0493 0.15365 0.04792 0.14444 0.05023 C 0.13871 0.05162 0.13299 0.0544 0.1283 0.05625 C 0.12708 0.05671 0.12691 0.05718 0.12621 0.05764 C 0.12187 0.06042 0.11927 0.06296 0.11233 0.06481 C 0.10694 0.06782 0.10156 0.07222 0.09201 0.07338 C 0.08906 0.07523 0.08594 0.07639 0.08038 0.07708 C 0.0783 0.07755 0.07587 0.07824 0.07413 0.07893 C 0.0724 0.07963 0.06979 0.08125 0.06979 0.08125 C 0.07135 0.0831 0.0724 0.08495 0.07413 0.0868 C 0.07743 0.09028 0.07483 0.08727 0.07812 0.08981 C 0.08177 0.09236 0.0842 0.09514 0.08785 0.09768 C 0.08976 0.10023 0.09236 0.10301 0.09427 0.10555 C 0.09514 0.1088 0.09583 0.11366 0.09861 0.11643 C 0.09965 0.1206 0.09948 0.125 0.10174 0.12893 C 0.10243 0.13055 0.10486 0.13333 0.10486 0.13333 C 0.1059 0.13588 0.10608 0.13796 0.10903 0.14028 C 0.1099 0.1419 0.11076 0.14352 0.11233 0.14514 C 0.11337 0.14977 0.11476 0.1544 0.12187 0.15833 C 0.12257 0.15972 0.12292 0.16065 0.12396 0.16204 C 0.12483 0.16296 0.12708 0.16458 0.12708 0.16597 " pathEditMode="relative" rAng="0" ptsTypes="fffffffffffffffffffffffffffffffffffffA">
                                      <p:cBhvr>
                                        <p:cTn id="117" dur="2000" fill="hold"/>
                                        <p:tgtEl>
                                          <p:spTgt spid="260"/>
                                        </p:tgtEl>
                                        <p:attrNameLst>
                                          <p:attrName>ppt_x</p:attrName>
                                          <p:attrName>ppt_y</p:attrName>
                                        </p:attrNameLst>
                                      </p:cBhvr>
                                      <p:rCtr x="86" y="84"/>
                                    </p:animMotion>
                                  </p:childTnLst>
                                </p:cTn>
                              </p:par>
                              <p:par>
                                <p:cTn id="118" presetID="0" presetClass="path" presetSubtype="0" repeatCount="indefinite" accel="50000" decel="50000" fill="hold" nodeType="withEffect">
                                  <p:stCondLst>
                                    <p:cond delay="0"/>
                                  </p:stCondLst>
                                  <p:childTnLst>
                                    <p:animMotion origin="layout" path="M -4.16667E-6 -4.07407E-6 C 0.00365 0.00255 0.00678 0.0044 0.01146 0.00649 C 0.01632 0.0088 0.00955 0.00672 0.01546 0.0088 C 0.01858 0.00996 0.02223 0.01065 0.02535 0.01181 C 0.02796 0.01274 0.03056 0.01389 0.03334 0.01482 C 0.03681 0.01713 0.04393 0.0176 0.04966 0.01806 C 0.05556 0.01991 0.06077 0.02153 0.06754 0.02269 C 0.07553 0.02547 0.08316 0.02824 0.09115 0.03079 C 0.09323 0.03241 0.09584 0.03311 0.09844 0.03426 C 0.09931 0.03449 0.09948 0.03496 0.10018 0.03542 C 0.10417 0.03727 0.11007 0.03866 0.11476 0.04028 C 0.11615 0.04051 0.11789 0.04213 0.11893 0.04283 C 0.12101 0.04399 0.12309 0.04468 0.12622 0.04514 C 0.13056 0.04792 0.12622 0.04885 0.12292 0.05093 C 0.11719 0.05463 0.1257 0.05047 0.11893 0.05371 C 0.11771 0.0551 0.11528 0.05602 0.1132 0.05741 C 0.10903 0.06019 0.11181 0.05903 0.10747 0.06042 C 0.10591 0.0625 0.10157 0.06412 0.09844 0.06598 C 0.09375 0.06875 0.09028 0.07199 0.08473 0.07454 C 0.08368 0.07709 0.08073 0.08079 0.07483 0.08172 C 0.07014 0.08473 0.07257 0.08357 0.06841 0.08542 C 0.06702 0.08727 0.06337 0.08843 0.06112 0.09028 C 0.06042 0.09051 0.06007 0.09098 0.05955 0.09121 C 0.05886 0.09167 0.05782 0.09237 0.05782 0.09237 C 0.05625 0.09561 0.05348 0.09885 0.05209 0.10209 C 0.04896 0.10973 0.05174 0.10301 0.04966 0.10764 C 0.04931 0.10834 0.04896 0.10949 0.04896 0.10973 C 0.04966 0.12639 0.05122 0.14283 0.05122 0.15973 " pathEditMode="relative" rAng="0" ptsTypes="fffffffffffffffffffffffffffA">
                                      <p:cBhvr>
                                        <p:cTn id="119" dur="2000" fill="hold"/>
                                        <p:tgtEl>
                                          <p:spTgt spid="258"/>
                                        </p:tgtEl>
                                        <p:attrNameLst>
                                          <p:attrName>ppt_x</p:attrName>
                                          <p:attrName>ppt_y</p:attrName>
                                        </p:attrNameLst>
                                      </p:cBhvr>
                                      <p:rCtr x="65" y="80"/>
                                    </p:animMotion>
                                  </p:childTnLst>
                                </p:cTn>
                              </p:par>
                              <p:par>
                                <p:cTn id="120" presetID="0" presetClass="path" presetSubtype="0" repeatCount="indefinite" accel="50000" decel="50000" fill="hold" nodeType="withEffect">
                                  <p:stCondLst>
                                    <p:cond delay="0"/>
                                  </p:stCondLst>
                                  <p:childTnLst>
                                    <p:animMotion origin="layout" path="M 0.02761 -0.05231 C 0.02674 -0.05208 0.02552 -0.05208 0.02466 -0.05162 C 0.02327 -0.05092 0.02222 -0.04907 0.02084 -0.04814 C 0.02049 -0.04791 0.01997 -0.04745 0.01962 -0.04722 C 0.01806 -0.04629 0.01684 -0.04537 0.01528 -0.04421 C 0.01459 -0.04351 0.01407 -0.04282 0.0132 -0.04259 C 0.01111 -0.04143 0.01025 -0.04074 0.00851 -0.03912 C 0.00695 -0.03819 0.00504 -0.03726 0.00347 -0.03611 C 0.00052 -0.03402 -0.00208 -0.03194 -0.00555 -0.03101 C -0.00781 -0.0287 -0.00729 -0.02986 -0.00607 -0.02453 C -0.00538 -0.02245 -0.00278 -0.02083 -0.00156 -0.01944 C -0.00017 -0.01736 0.00035 -0.0162 0.00295 -0.0155 C 0.00469 -0.01388 0.00677 -0.01157 0.00903 -0.01087 C 0.00938 -0.01041 0.00972 -0.01018 0.01025 -0.00972 C 0.01059 -0.00972 0.01111 -0.00972 0.01146 -0.00949 C 0.01459 -0.00694 0.01111 -0.00833 0.01407 -0.0074 C 0.01615 -0.00601 0.01632 -0.00416 0.01875 -0.00347 C 0.01962 -0.00115 0.02136 0.00047 0.02257 0.00255 C 0.02309 0.0044 0.02344 0.00533 0.02518 0.00649 C 0.02622 0.00788 0.02691 0.00973 0.02813 0.01088 C 0.0283 0.01135 0.029 0.01135 0.02934 0.01181 C 0.03004 0.01227 0.03038 0.0132 0.03108 0.01366 C 0.0342 0.01644 0.0382 0.01875 0.04167 0.02084 C 0.04427 0.02246 0.04584 0.025 0.04879 0.0257 C 0.05087 0.02755 0.0533 0.02917 0.05573 0.03056 C 0.05608 0.03102 0.05625 0.03149 0.0566 0.03172 C 0.05695 0.03195 0.05764 0.03172 0.05782 0.03218 C 0.05816 0.03241 0.05816 0.03288 0.05834 0.03334 C 0.05851 0.03357 0.05886 0.03403 0.0592 0.0345 C 0.05903 0.03542 0.05903 0.03635 0.05868 0.03727 C 0.05834 0.03843 0.05747 0.03866 0.0566 0.03959 C 0.05469 0.0419 0.05313 0.04422 0.05104 0.04653 C 0.04966 0.04792 0.04879 0.04954 0.04722 0.0507 C 0.04462 0.05301 0.04115 0.05487 0.03924 0.05764 C 0.03802 0.05926 0.03663 0.06065 0.03542 0.06227 C 0.03455 0.06413 0.03282 0.06621 0.03108 0.06713 C 0.02969 0.06875 0.02882 0.07084 0.02726 0.07246 C 0.02674 0.07292 0.02604 0.07315 0.02552 0.07362 C 0.025 0.07408 0.02483 0.07477 0.02431 0.07524 C 0.02222 0.07709 0.01979 0.07848 0.01788 0.08033 C 0.01667 0.08172 0.01528 0.08334 0.01407 0.08473 C 0.01337 0.08565 0.01302 0.08681 0.01198 0.0875 C 0.0099 0.08889 0.01007 0.08843 0.00851 0.09075 C 0.00573 0.09445 0.00278 0.09862 -0.00087 0.10209 " pathEditMode="relative" rAng="0" ptsTypes="fffffffffffffffffffffffffffffffffffffffffffA">
                                      <p:cBhvr>
                                        <p:cTn id="121" dur="2000" fill="hold"/>
                                        <p:tgtEl>
                                          <p:spTgt spid="259"/>
                                        </p:tgtEl>
                                        <p:attrNameLst>
                                          <p:attrName>ppt_x</p:attrName>
                                          <p:attrName>ppt_y</p:attrName>
                                        </p:attrNameLst>
                                      </p:cBhvr>
                                      <p:rCtr x="-2" y="77"/>
                                    </p:animMotion>
                                  </p:childTnLst>
                                </p:cTn>
                              </p:par>
                              <p:par>
                                <p:cTn id="122" presetID="0" presetClass="path" presetSubtype="0" repeatCount="indefinite" accel="50000" decel="50000" fill="hold" nodeType="withEffect">
                                  <p:stCondLst>
                                    <p:cond delay="0"/>
                                  </p:stCondLst>
                                  <p:childTnLst>
                                    <p:animMotion origin="layout" path="M 0.00538 -0.17847 C 0.00573 -0.17801 0.0059 -0.17662 0.0066 -0.17569 C 0.00833 -0.17361 0.01111 -0.17083 0.01354 -0.16921 C 0.01354 -0.16875 0.01649 -0.16782 0.01719 -0.16782 C 0.01753 -0.16736 0.01823 -0.16736 0.01823 -0.1669 C 0.01979 -0.16574 0.02344 -0.16296 0.02535 -0.16181 C 0.02743 -0.15995 0.02969 -0.15741 0.03194 -0.15602 C 0.03229 -0.15556 0.03264 -0.15509 0.03316 -0.15509 C 0.03385 -0.1544 0.03542 -0.15394 0.03542 -0.15347 C 0.03767 -0.1544 0.03941 -0.15648 0.04167 -0.15741 C 0.04219 -0.15787 0.04271 -0.15833 0.04288 -0.15903 C 0.04323 -0.15949 0.04375 -0.16088 0.04323 -0.16042 C 0.04271 -0.15995 0.04236 -0.15903 0.04219 -0.15833 C 0.0408 -0.15602 0.04045 -0.15394 0.03941 -0.15162 C 0.03715 -0.14653 0.03941 -0.15208 0.03698 -0.14815 C 0.03507 -0.14421 0.03316 -0.13981 0.03038 -0.13634 C 0.02969 -0.13333 0.03055 -0.13634 0.02882 -0.13333 C 0.02639 -0.1294 0.0283 -0.13148 0.02604 -0.1294 C 0.02552 -0.12755 0.025 -0.12639 0.02361 -0.125 C 0.02118 -0.12014 0.02535 -0.12801 0.02135 -0.12199 C 0.02101 -0.12153 0.02101 -0.1206 0.02066 -0.12014 C 0.02031 -0.11968 0.01979 -0.11898 0.01944 -0.11852 C 0.0191 -0.11759 0.0191 -0.11667 0.01875 -0.11574 C 0.01823 -0.11458 0.01719 -0.11227 0.01719 -0.11181 C 0.01632 -0.1088 0.01632 -0.10486 0.01545 -0.10093 C 0.01615 -0.08472 0.01545 -0.09444 0.01719 -0.08611 C 0.01684 -0.08171 0.01701 -0.07685 0.01667 -0.07245 C 0.01667 -0.0713 0.0158 -0.06806 0.01545 -0.06644 C 0.01441 -0.06019 0.01267 -0.05324 0.01042 -0.04722 C 0.0092 -0.03935 0.01094 -0.04977 0.0092 -0.04282 C 0.00799 -0.0375 0.00746 -0.03148 0.0066 -0.02662 C 0.00573 -0.02176 0.00521 -0.01574 0.0026 -0.01181 C 0.00191 -0.00694 8.33333E-7 -0.00602 8.33333E-7 0 " pathEditMode="relative" rAng="0" ptsTypes="ffffffffffffffffffffffffffffffffA">
                                      <p:cBhvr>
                                        <p:cTn id="123" dur="2000" fill="hold"/>
                                        <p:tgtEl>
                                          <p:spTgt spid="261"/>
                                        </p:tgtEl>
                                        <p:attrNameLst>
                                          <p:attrName>ppt_x</p:attrName>
                                          <p:attrName>ppt_y</p:attrName>
                                        </p:attrNameLst>
                                      </p:cBhvr>
                                      <p:rCtr x="16" y="89"/>
                                    </p:animMotion>
                                  </p:childTnLst>
                                </p:cTn>
                              </p:par>
                              <p:par>
                                <p:cTn id="124" presetID="10" presetClass="exit" presetSubtype="0" fill="hold" grpId="1" nodeType="withEffect">
                                  <p:stCondLst>
                                    <p:cond delay="0"/>
                                  </p:stCondLst>
                                  <p:childTnLst>
                                    <p:animEffect transition="out" filter="fade">
                                      <p:cBhvr>
                                        <p:cTn id="125" dur="1000"/>
                                        <p:tgtEl>
                                          <p:spTgt spid="233"/>
                                        </p:tgtEl>
                                      </p:cBhvr>
                                    </p:animEffect>
                                    <p:set>
                                      <p:cBhvr>
                                        <p:cTn id="126" dur="1" fill="hold">
                                          <p:stCondLst>
                                            <p:cond delay="999"/>
                                          </p:stCondLst>
                                        </p:cTn>
                                        <p:tgtEl>
                                          <p:spTgt spid="233"/>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1000"/>
                                        <p:tgtEl>
                                          <p:spTgt spid="234"/>
                                        </p:tgtEl>
                                      </p:cBhvr>
                                    </p:animEffect>
                                    <p:set>
                                      <p:cBhvr>
                                        <p:cTn id="129" dur="1" fill="hold">
                                          <p:stCondLst>
                                            <p:cond delay="999"/>
                                          </p:stCondLst>
                                        </p:cTn>
                                        <p:tgtEl>
                                          <p:spTgt spid="23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1000"/>
                                        <p:tgtEl>
                                          <p:spTgt spid="237"/>
                                        </p:tgtEl>
                                      </p:cBhvr>
                                    </p:animEffect>
                                    <p:set>
                                      <p:cBhvr>
                                        <p:cTn id="132" dur="1" fill="hold">
                                          <p:stCondLst>
                                            <p:cond delay="999"/>
                                          </p:stCondLst>
                                        </p:cTn>
                                        <p:tgtEl>
                                          <p:spTgt spid="237"/>
                                        </p:tgtEl>
                                        <p:attrNameLst>
                                          <p:attrName>style.visibility</p:attrName>
                                        </p:attrNameLst>
                                      </p:cBhvr>
                                      <p:to>
                                        <p:strVal val="hidden"/>
                                      </p:to>
                                    </p:set>
                                  </p:childTnLst>
                                </p:cTn>
                              </p:par>
                              <p:par>
                                <p:cTn id="133" presetID="10" presetClass="exit" presetSubtype="0" fill="hold" grpId="2" nodeType="withEffect">
                                  <p:stCondLst>
                                    <p:cond delay="0"/>
                                  </p:stCondLst>
                                  <p:childTnLst>
                                    <p:animEffect transition="out" filter="fade">
                                      <p:cBhvr>
                                        <p:cTn id="134" dur="1000"/>
                                        <p:tgtEl>
                                          <p:spTgt spid="90"/>
                                        </p:tgtEl>
                                      </p:cBhvr>
                                    </p:animEffect>
                                    <p:set>
                                      <p:cBhvr>
                                        <p:cTn id="135" dur="1" fill="hold">
                                          <p:stCondLst>
                                            <p:cond delay="999"/>
                                          </p:stCondLst>
                                        </p:cTn>
                                        <p:tgtEl>
                                          <p:spTgt spid="90"/>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1000"/>
                                        <p:tgtEl>
                                          <p:spTgt spid="239"/>
                                        </p:tgtEl>
                                      </p:cBhvr>
                                    </p:animEffect>
                                    <p:set>
                                      <p:cBhvr>
                                        <p:cTn id="138" dur="1" fill="hold">
                                          <p:stCondLst>
                                            <p:cond delay="999"/>
                                          </p:stCondLst>
                                        </p:cTn>
                                        <p:tgtEl>
                                          <p:spTgt spid="239"/>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1000"/>
                                        <p:tgtEl>
                                          <p:spTgt spid="84"/>
                                        </p:tgtEl>
                                      </p:cBhvr>
                                    </p:animEffect>
                                    <p:set>
                                      <p:cBhvr>
                                        <p:cTn id="141" dur="1" fill="hold">
                                          <p:stCondLst>
                                            <p:cond delay="999"/>
                                          </p:stCondLst>
                                        </p:cTn>
                                        <p:tgtEl>
                                          <p:spTgt spid="8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1000"/>
                                        <p:tgtEl>
                                          <p:spTgt spid="231"/>
                                        </p:tgtEl>
                                      </p:cBhvr>
                                    </p:animEffect>
                                    <p:set>
                                      <p:cBhvr>
                                        <p:cTn id="144" dur="1" fill="hold">
                                          <p:stCondLst>
                                            <p:cond delay="999"/>
                                          </p:stCondLst>
                                        </p:cTn>
                                        <p:tgtEl>
                                          <p:spTgt spid="231"/>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000"/>
                                        <p:tgtEl>
                                          <p:spTgt spid="248"/>
                                        </p:tgtEl>
                                      </p:cBhvr>
                                    </p:animEffect>
                                    <p:set>
                                      <p:cBhvr>
                                        <p:cTn id="147" dur="1" fill="hold">
                                          <p:stCondLst>
                                            <p:cond delay="999"/>
                                          </p:stCondLst>
                                        </p:cTn>
                                        <p:tgtEl>
                                          <p:spTgt spid="248"/>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1000"/>
                                        <p:tgtEl>
                                          <p:spTgt spid="249"/>
                                        </p:tgtEl>
                                      </p:cBhvr>
                                    </p:animEffect>
                                    <p:set>
                                      <p:cBhvr>
                                        <p:cTn id="150" dur="1" fill="hold">
                                          <p:stCondLst>
                                            <p:cond delay="999"/>
                                          </p:stCondLst>
                                        </p:cTn>
                                        <p:tgtEl>
                                          <p:spTgt spid="24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1000"/>
                                        <p:tgtEl>
                                          <p:spTgt spid="250"/>
                                        </p:tgtEl>
                                      </p:cBhvr>
                                    </p:animEffect>
                                    <p:set>
                                      <p:cBhvr>
                                        <p:cTn id="153" dur="1" fill="hold">
                                          <p:stCondLst>
                                            <p:cond delay="999"/>
                                          </p:stCondLst>
                                        </p:cTn>
                                        <p:tgtEl>
                                          <p:spTgt spid="250"/>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1000"/>
                                        <p:tgtEl>
                                          <p:spTgt spid="251"/>
                                        </p:tgtEl>
                                      </p:cBhvr>
                                    </p:animEffect>
                                    <p:set>
                                      <p:cBhvr>
                                        <p:cTn id="156" dur="1" fill="hold">
                                          <p:stCondLst>
                                            <p:cond delay="999"/>
                                          </p:stCondLst>
                                        </p:cTn>
                                        <p:tgtEl>
                                          <p:spTgt spid="25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1000"/>
                                        <p:tgtEl>
                                          <p:spTgt spid="246"/>
                                        </p:tgtEl>
                                      </p:cBhvr>
                                    </p:animEffect>
                                    <p:set>
                                      <p:cBhvr>
                                        <p:cTn id="159" dur="1" fill="hold">
                                          <p:stCondLst>
                                            <p:cond delay="999"/>
                                          </p:stCondLst>
                                        </p:cTn>
                                        <p:tgtEl>
                                          <p:spTgt spid="246"/>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1000"/>
                                        <p:tgtEl>
                                          <p:spTgt spid="82"/>
                                        </p:tgtEl>
                                      </p:cBhvr>
                                    </p:animEffect>
                                    <p:set>
                                      <p:cBhvr>
                                        <p:cTn id="162" dur="1" fill="hold">
                                          <p:stCondLst>
                                            <p:cond delay="999"/>
                                          </p:stCondLst>
                                        </p:cTn>
                                        <p:tgtEl>
                                          <p:spTgt spid="8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000"/>
                                        <p:tgtEl>
                                          <p:spTgt spid="247"/>
                                        </p:tgtEl>
                                      </p:cBhvr>
                                    </p:animEffect>
                                    <p:set>
                                      <p:cBhvr>
                                        <p:cTn id="165" dur="1" fill="hold">
                                          <p:stCondLst>
                                            <p:cond delay="999"/>
                                          </p:stCondLst>
                                        </p:cTn>
                                        <p:tgtEl>
                                          <p:spTgt spid="247"/>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1000"/>
                                        <p:tgtEl>
                                          <p:spTgt spid="76"/>
                                        </p:tgtEl>
                                      </p:cBhvr>
                                    </p:animEffect>
                                    <p:set>
                                      <p:cBhvr>
                                        <p:cTn id="168" dur="1" fill="hold">
                                          <p:stCondLst>
                                            <p:cond delay="999"/>
                                          </p:stCondLst>
                                        </p:cTn>
                                        <p:tgtEl>
                                          <p:spTgt spid="76"/>
                                        </p:tgtEl>
                                        <p:attrNameLst>
                                          <p:attrName>style.visibility</p:attrName>
                                        </p:attrNameLst>
                                      </p:cBhvr>
                                      <p:to>
                                        <p:strVal val="hidden"/>
                                      </p:to>
                                    </p:set>
                                  </p:childTnLst>
                                </p:cTn>
                              </p:par>
                              <p:par>
                                <p:cTn id="169" presetID="10" presetClass="exit" presetSubtype="0" fill="hold" grpId="2" nodeType="withEffect">
                                  <p:stCondLst>
                                    <p:cond delay="0"/>
                                  </p:stCondLst>
                                  <p:childTnLst>
                                    <p:animEffect transition="out" filter="fade">
                                      <p:cBhvr>
                                        <p:cTn id="170" dur="1000"/>
                                        <p:tgtEl>
                                          <p:spTgt spid="74"/>
                                        </p:tgtEl>
                                      </p:cBhvr>
                                    </p:animEffect>
                                    <p:set>
                                      <p:cBhvr>
                                        <p:cTn id="171" dur="1" fill="hold">
                                          <p:stCondLst>
                                            <p:cond delay="999"/>
                                          </p:stCondLst>
                                        </p:cTn>
                                        <p:tgtEl>
                                          <p:spTgt spid="74"/>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000"/>
                                        <p:tgtEl>
                                          <p:spTgt spid="243"/>
                                        </p:tgtEl>
                                      </p:cBhvr>
                                    </p:animEffect>
                                    <p:set>
                                      <p:cBhvr>
                                        <p:cTn id="174" dur="1" fill="hold">
                                          <p:stCondLst>
                                            <p:cond delay="999"/>
                                          </p:stCondLst>
                                        </p:cTn>
                                        <p:tgtEl>
                                          <p:spTgt spid="243"/>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1000"/>
                                        <p:tgtEl>
                                          <p:spTgt spid="92"/>
                                        </p:tgtEl>
                                      </p:cBhvr>
                                    </p:animEffect>
                                    <p:set>
                                      <p:cBhvr>
                                        <p:cTn id="177" dur="1" fill="hold">
                                          <p:stCondLst>
                                            <p:cond delay="999"/>
                                          </p:stCondLst>
                                        </p:cTn>
                                        <p:tgtEl>
                                          <p:spTgt spid="92"/>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1000"/>
                                        <p:tgtEl>
                                          <p:spTgt spid="17"/>
                                        </p:tgtEl>
                                      </p:cBhvr>
                                    </p:animEffect>
                                    <p:set>
                                      <p:cBhvr>
                                        <p:cTn id="180" dur="1" fill="hold">
                                          <p:stCondLst>
                                            <p:cond delay="999"/>
                                          </p:stCondLst>
                                        </p:cTn>
                                        <p:tgtEl>
                                          <p:spTgt spid="17"/>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1000"/>
                                        <p:tgtEl>
                                          <p:spTgt spid="240"/>
                                        </p:tgtEl>
                                      </p:cBhvr>
                                    </p:animEffect>
                                    <p:set>
                                      <p:cBhvr>
                                        <p:cTn id="183" dur="1" fill="hold">
                                          <p:stCondLst>
                                            <p:cond delay="999"/>
                                          </p:stCondLst>
                                        </p:cTn>
                                        <p:tgtEl>
                                          <p:spTgt spid="240"/>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1000"/>
                                        <p:tgtEl>
                                          <p:spTgt spid="75"/>
                                        </p:tgtEl>
                                      </p:cBhvr>
                                    </p:animEffect>
                                    <p:set>
                                      <p:cBhvr>
                                        <p:cTn id="186" dur="1" fill="hold">
                                          <p:stCondLst>
                                            <p:cond delay="999"/>
                                          </p:stCondLst>
                                        </p:cTn>
                                        <p:tgtEl>
                                          <p:spTgt spid="7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1000"/>
                                        <p:tgtEl>
                                          <p:spTgt spid="241"/>
                                        </p:tgtEl>
                                      </p:cBhvr>
                                    </p:animEffect>
                                    <p:set>
                                      <p:cBhvr>
                                        <p:cTn id="189" dur="1" fill="hold">
                                          <p:stCondLst>
                                            <p:cond delay="999"/>
                                          </p:stCondLst>
                                        </p:cTn>
                                        <p:tgtEl>
                                          <p:spTgt spid="241"/>
                                        </p:tgtEl>
                                        <p:attrNameLst>
                                          <p:attrName>style.visibility</p:attrName>
                                        </p:attrNameLst>
                                      </p:cBhvr>
                                      <p:to>
                                        <p:strVal val="hidden"/>
                                      </p:to>
                                    </p:set>
                                  </p:childTnLst>
                                </p:cTn>
                              </p:par>
                              <p:par>
                                <p:cTn id="190" presetID="10" presetClass="exit" presetSubtype="0" fill="hold" grpId="2" nodeType="withEffect">
                                  <p:stCondLst>
                                    <p:cond delay="0"/>
                                  </p:stCondLst>
                                  <p:childTnLst>
                                    <p:animEffect transition="out" filter="fade">
                                      <p:cBhvr>
                                        <p:cTn id="191" dur="1000"/>
                                        <p:tgtEl>
                                          <p:spTgt spid="242"/>
                                        </p:tgtEl>
                                      </p:cBhvr>
                                    </p:animEffect>
                                    <p:set>
                                      <p:cBhvr>
                                        <p:cTn id="192" dur="1" fill="hold">
                                          <p:stCondLst>
                                            <p:cond delay="999"/>
                                          </p:stCondLst>
                                        </p:cTn>
                                        <p:tgtEl>
                                          <p:spTgt spid="242"/>
                                        </p:tgtEl>
                                        <p:attrNameLst>
                                          <p:attrName>style.visibility</p:attrName>
                                        </p:attrNameLst>
                                      </p:cBhvr>
                                      <p:to>
                                        <p:strVal val="hidden"/>
                                      </p:to>
                                    </p:set>
                                  </p:childTnLst>
                                </p:cTn>
                              </p:par>
                              <p:par>
                                <p:cTn id="193" presetID="10" presetClass="exit" presetSubtype="0" fill="hold" grpId="2" nodeType="withEffect">
                                  <p:stCondLst>
                                    <p:cond delay="0"/>
                                  </p:stCondLst>
                                  <p:childTnLst>
                                    <p:animEffect transition="out" filter="fade">
                                      <p:cBhvr>
                                        <p:cTn id="194" dur="1000"/>
                                        <p:tgtEl>
                                          <p:spTgt spid="253"/>
                                        </p:tgtEl>
                                      </p:cBhvr>
                                    </p:animEffect>
                                    <p:set>
                                      <p:cBhvr>
                                        <p:cTn id="195" dur="1" fill="hold">
                                          <p:stCondLst>
                                            <p:cond delay="999"/>
                                          </p:stCondLst>
                                        </p:cTn>
                                        <p:tgtEl>
                                          <p:spTgt spid="25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1000"/>
                                        <p:tgtEl>
                                          <p:spTgt spid="252"/>
                                        </p:tgtEl>
                                      </p:cBhvr>
                                    </p:animEffect>
                                    <p:set>
                                      <p:cBhvr>
                                        <p:cTn id="198" dur="1" fill="hold">
                                          <p:stCondLst>
                                            <p:cond delay="999"/>
                                          </p:stCondLst>
                                        </p:cTn>
                                        <p:tgtEl>
                                          <p:spTgt spid="252"/>
                                        </p:tgtEl>
                                        <p:attrNameLst>
                                          <p:attrName>style.visibility</p:attrName>
                                        </p:attrNameLst>
                                      </p:cBhvr>
                                      <p:to>
                                        <p:strVal val="hidden"/>
                                      </p:to>
                                    </p:set>
                                  </p:childTnLst>
                                </p:cTn>
                              </p:par>
                              <p:par>
                                <p:cTn id="199" presetID="10" presetClass="exit" presetSubtype="0" fill="hold" grpId="2" nodeType="withEffect">
                                  <p:stCondLst>
                                    <p:cond delay="0"/>
                                  </p:stCondLst>
                                  <p:childTnLst>
                                    <p:animEffect transition="out" filter="fade">
                                      <p:cBhvr>
                                        <p:cTn id="200" dur="1000"/>
                                        <p:tgtEl>
                                          <p:spTgt spid="232"/>
                                        </p:tgtEl>
                                      </p:cBhvr>
                                    </p:animEffect>
                                    <p:set>
                                      <p:cBhvr>
                                        <p:cTn id="201" dur="1" fill="hold">
                                          <p:stCondLst>
                                            <p:cond delay="999"/>
                                          </p:stCondLst>
                                        </p:cTn>
                                        <p:tgtEl>
                                          <p:spTgt spid="2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7" grpId="0"/>
      <p:bldP spid="17" grpId="1"/>
      <p:bldP spid="231" grpId="0" animBg="1"/>
      <p:bldP spid="231" grpId="1" animBg="1"/>
      <p:bldP spid="232" grpId="0"/>
      <p:bldP spid="232" grpId="1"/>
      <p:bldP spid="232" grpId="2"/>
      <p:bldP spid="233" grpId="0" animBg="1"/>
      <p:bldP spid="233" grpId="1" animBg="1"/>
      <p:bldP spid="234" grpId="0"/>
      <p:bldP spid="234" grpId="1"/>
      <p:bldP spid="234" grpId="2"/>
      <p:bldP spid="237" grpId="0" animBg="1"/>
      <p:bldP spid="237" grpId="1" animBg="1"/>
      <p:bldP spid="90" grpId="0"/>
      <p:bldP spid="90" grpId="1"/>
      <p:bldP spid="90" grpId="2"/>
      <p:bldP spid="239" grpId="0" animBg="1"/>
      <p:bldP spid="239" grpId="1" animBg="1"/>
      <p:bldP spid="84" grpId="0"/>
      <p:bldP spid="84" grpId="1"/>
      <p:bldP spid="84" grpId="2"/>
      <p:bldP spid="240" grpId="0" animBg="1"/>
      <p:bldP spid="240" grpId="1" animBg="1"/>
      <p:bldP spid="75" grpId="0"/>
      <p:bldP spid="75" grpId="1"/>
      <p:bldP spid="75" grpId="2"/>
      <p:bldP spid="241" grpId="0" animBg="1"/>
      <p:bldP spid="241" grpId="1" animBg="1"/>
      <p:bldP spid="242" grpId="0"/>
      <p:bldP spid="242" grpId="1"/>
      <p:bldP spid="242" grpId="2"/>
      <p:bldP spid="243" grpId="0" animBg="1"/>
      <p:bldP spid="243" grpId="1" animBg="1"/>
      <p:bldP spid="74" grpId="0"/>
      <p:bldP spid="74" grpId="1"/>
      <p:bldP spid="74" grpId="2"/>
      <p:bldP spid="246" grpId="0" animBg="1"/>
      <p:bldP spid="246" grpId="1" animBg="1"/>
      <p:bldP spid="82" grpId="0"/>
      <p:bldP spid="82" grpId="1"/>
      <p:bldP spid="82" grpId="2"/>
      <p:bldP spid="247" grpId="0" animBg="1"/>
      <p:bldP spid="247" grpId="1" animBg="1"/>
      <p:bldP spid="76" grpId="0"/>
      <p:bldP spid="76" grpId="1"/>
      <p:bldP spid="76" grpId="2"/>
      <p:bldP spid="248" grpId="0" animBg="1"/>
      <p:bldP spid="248" grpId="1" animBg="1"/>
      <p:bldP spid="249" grpId="0"/>
      <p:bldP spid="249" grpId="1"/>
      <p:bldP spid="249" grpId="2"/>
      <p:bldP spid="250" grpId="0" animBg="1"/>
      <p:bldP spid="250" grpId="1" animBg="1"/>
      <p:bldP spid="251" grpId="0"/>
      <p:bldP spid="251" grpId="1"/>
      <p:bldP spid="251" grpId="2"/>
      <p:bldP spid="252" grpId="0" animBg="1"/>
      <p:bldP spid="252" grpId="1" animBg="1"/>
      <p:bldP spid="253" grpId="0"/>
      <p:bldP spid="253" grpId="1"/>
      <p:bldP spid="25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7"/>
          <p:cNvSpPr/>
          <p:nvPr/>
        </p:nvSpPr>
        <p:spPr bwMode="auto">
          <a:xfrm>
            <a:off x="477672" y="518615"/>
            <a:ext cx="8379725" cy="3138985"/>
          </a:xfrm>
          <a:custGeom>
            <a:avLst/>
            <a:gdLst>
              <a:gd name="connsiteX0" fmla="*/ 1787856 w 8379725"/>
              <a:gd name="connsiteY0" fmla="*/ 0 h 3138985"/>
              <a:gd name="connsiteX1" fmla="*/ 0 w 8379725"/>
              <a:gd name="connsiteY1" fmla="*/ 2674961 h 3138985"/>
              <a:gd name="connsiteX2" fmla="*/ 2852382 w 8379725"/>
              <a:gd name="connsiteY2" fmla="*/ 3043451 h 3138985"/>
              <a:gd name="connsiteX3" fmla="*/ 4694829 w 8379725"/>
              <a:gd name="connsiteY3" fmla="*/ 2620370 h 3138985"/>
              <a:gd name="connsiteX4" fmla="*/ 6769289 w 8379725"/>
              <a:gd name="connsiteY4" fmla="*/ 3138985 h 3138985"/>
              <a:gd name="connsiteX5" fmla="*/ 8379725 w 8379725"/>
              <a:gd name="connsiteY5" fmla="*/ 218364 h 3138985"/>
              <a:gd name="connsiteX6" fmla="*/ 1787856 w 8379725"/>
              <a:gd name="connsiteY6" fmla="*/ 0 h 313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9725" h="3138985">
                <a:moveTo>
                  <a:pt x="1787856" y="0"/>
                </a:moveTo>
                <a:lnTo>
                  <a:pt x="0" y="2674961"/>
                </a:lnTo>
                <a:lnTo>
                  <a:pt x="2852382" y="3043451"/>
                </a:lnTo>
                <a:lnTo>
                  <a:pt x="4694829" y="2620370"/>
                </a:lnTo>
                <a:lnTo>
                  <a:pt x="6769289" y="3138985"/>
                </a:lnTo>
                <a:lnTo>
                  <a:pt x="8379725" y="218364"/>
                </a:lnTo>
                <a:lnTo>
                  <a:pt x="1787856" y="0"/>
                </a:lnTo>
                <a:close/>
              </a:path>
            </a:pathLst>
          </a:custGeom>
          <a:solidFill>
            <a:srgbClr val="FFC000">
              <a:alpha val="5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1547664" y="116632"/>
            <a:ext cx="7596336" cy="461665"/>
          </a:xfrm>
          <a:prstGeom prst="rect">
            <a:avLst/>
          </a:prstGeom>
          <a:noFill/>
        </p:spPr>
        <p:txBody>
          <a:bodyPr wrap="square" rtlCol="0">
            <a:spAutoFit/>
          </a:bodyPr>
          <a:lstStyle/>
          <a:p>
            <a:pPr algn="ctr"/>
            <a:r>
              <a:rPr lang="en-GB" sz="2400" b="1" dirty="0" smtClean="0"/>
              <a:t>Corporate Actions </a:t>
            </a:r>
            <a:r>
              <a:rPr lang="en-GB" sz="2400" b="1" dirty="0" smtClean="0"/>
              <a:t>Landscape - standardization</a:t>
            </a:r>
            <a:endParaRPr lang="en-GB" sz="2400" b="1" dirty="0"/>
          </a:p>
        </p:txBody>
      </p:sp>
      <p:pic>
        <p:nvPicPr>
          <p:cNvPr id="22" name="Picture 53" descr="factory_cmyk_warmgray_10"/>
          <p:cNvPicPr>
            <a:picLocks noChangeAspect="1" noChangeArrowheads="1"/>
          </p:cNvPicPr>
          <p:nvPr/>
        </p:nvPicPr>
        <p:blipFill>
          <a:blip r:embed="rId3" cstate="print"/>
          <a:srcRect/>
          <a:stretch>
            <a:fillRect/>
          </a:stretch>
        </p:blipFill>
        <p:spPr bwMode="auto">
          <a:xfrm>
            <a:off x="2267744" y="692696"/>
            <a:ext cx="469900" cy="469900"/>
          </a:xfrm>
          <a:prstGeom prst="rect">
            <a:avLst/>
          </a:prstGeom>
          <a:noFill/>
        </p:spPr>
      </p:pic>
      <p:sp>
        <p:nvSpPr>
          <p:cNvPr id="6" name="Text Box 15"/>
          <p:cNvSpPr txBox="1">
            <a:spLocks noChangeArrowheads="1"/>
          </p:cNvSpPr>
          <p:nvPr/>
        </p:nvSpPr>
        <p:spPr bwMode="auto">
          <a:xfrm>
            <a:off x="1967624" y="1121282"/>
            <a:ext cx="712054" cy="307777"/>
          </a:xfrm>
          <a:prstGeom prst="rect">
            <a:avLst/>
          </a:prstGeom>
          <a:noFill/>
          <a:ln w="12700">
            <a:noFill/>
            <a:miter lim="800000"/>
            <a:headEnd/>
            <a:tailEnd/>
          </a:ln>
          <a:effectLst/>
        </p:spPr>
        <p:txBody>
          <a:bodyPr wrap="none" anchor="ctr">
            <a:spAutoFit/>
          </a:bodyPr>
          <a:lstStyle/>
          <a:p>
            <a:pPr algn="ctr" eaLnBrk="0" hangingPunct="0"/>
            <a:r>
              <a:rPr lang="en-US" sz="1400" b="1" dirty="0" smtClean="0"/>
              <a:t>Issuer</a:t>
            </a:r>
            <a:endParaRPr lang="en-US" sz="1400" b="1" dirty="0"/>
          </a:p>
        </p:txBody>
      </p:sp>
      <p:sp>
        <p:nvSpPr>
          <p:cNvPr id="7" name="Text Box 14"/>
          <p:cNvSpPr txBox="1">
            <a:spLocks noChangeArrowheads="1"/>
          </p:cNvSpPr>
          <p:nvPr/>
        </p:nvSpPr>
        <p:spPr bwMode="auto">
          <a:xfrm>
            <a:off x="1043608" y="6165304"/>
            <a:ext cx="1368152"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Institutional Investor</a:t>
            </a:r>
            <a:endParaRPr lang="en-US" sz="1400" b="1" dirty="0"/>
          </a:p>
        </p:txBody>
      </p:sp>
      <p:sp>
        <p:nvSpPr>
          <p:cNvPr id="10" name="Text Box 15"/>
          <p:cNvSpPr txBox="1">
            <a:spLocks noChangeArrowheads="1"/>
          </p:cNvSpPr>
          <p:nvPr/>
        </p:nvSpPr>
        <p:spPr bwMode="auto">
          <a:xfrm>
            <a:off x="201827" y="3769876"/>
            <a:ext cx="1011815" cy="523220"/>
          </a:xfrm>
          <a:prstGeom prst="rect">
            <a:avLst/>
          </a:prstGeom>
          <a:noFill/>
          <a:ln w="12700">
            <a:noFill/>
            <a:miter lim="800000"/>
            <a:headEnd/>
            <a:tailEnd/>
          </a:ln>
          <a:effectLst/>
        </p:spPr>
        <p:txBody>
          <a:bodyPr wrap="none" anchor="ctr">
            <a:spAutoFit/>
          </a:bodyPr>
          <a:lstStyle/>
          <a:p>
            <a:pPr algn="ctr" eaLnBrk="0" hangingPunct="0"/>
            <a:r>
              <a:rPr lang="en-US" sz="1400" b="1" dirty="0" smtClean="0"/>
              <a:t>Data </a:t>
            </a:r>
          </a:p>
          <a:p>
            <a:pPr algn="ctr" eaLnBrk="0" hangingPunct="0"/>
            <a:r>
              <a:rPr lang="en-US" sz="1400" b="1" dirty="0" smtClean="0"/>
              <a:t>Providers</a:t>
            </a:r>
            <a:endParaRPr lang="en-US" sz="1400" b="1" dirty="0"/>
          </a:p>
        </p:txBody>
      </p:sp>
      <p:sp>
        <p:nvSpPr>
          <p:cNvPr id="14" name="Text Box 14"/>
          <p:cNvSpPr txBox="1">
            <a:spLocks noChangeArrowheads="1"/>
          </p:cNvSpPr>
          <p:nvPr/>
        </p:nvSpPr>
        <p:spPr bwMode="auto">
          <a:xfrm>
            <a:off x="2339752" y="5426060"/>
            <a:ext cx="1584176"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Investment</a:t>
            </a:r>
          </a:p>
          <a:p>
            <a:pPr algn="ctr" eaLnBrk="0" hangingPunct="0"/>
            <a:r>
              <a:rPr lang="en-US" sz="1400" b="1" dirty="0" smtClean="0"/>
              <a:t>&amp; Funds Mgrs</a:t>
            </a:r>
            <a:endParaRPr lang="en-US" sz="1400" b="1" dirty="0"/>
          </a:p>
        </p:txBody>
      </p:sp>
      <p:pic>
        <p:nvPicPr>
          <p:cNvPr id="17" name="Picture 26" descr="trader_wg10_cmyk"/>
          <p:cNvPicPr>
            <a:picLocks noChangeAspect="1" noChangeArrowheads="1"/>
          </p:cNvPicPr>
          <p:nvPr/>
        </p:nvPicPr>
        <p:blipFill>
          <a:blip r:embed="rId4" cstate="print"/>
          <a:srcRect/>
          <a:stretch>
            <a:fillRect/>
          </a:stretch>
        </p:blipFill>
        <p:spPr bwMode="auto">
          <a:xfrm>
            <a:off x="3203848" y="4869160"/>
            <a:ext cx="596900" cy="608013"/>
          </a:xfrm>
          <a:prstGeom prst="rect">
            <a:avLst/>
          </a:prstGeom>
          <a:noFill/>
        </p:spPr>
      </p:pic>
      <p:sp>
        <p:nvSpPr>
          <p:cNvPr id="18" name="Text Box 14"/>
          <p:cNvSpPr txBox="1">
            <a:spLocks noChangeArrowheads="1"/>
          </p:cNvSpPr>
          <p:nvPr/>
        </p:nvSpPr>
        <p:spPr bwMode="auto">
          <a:xfrm>
            <a:off x="2051720" y="4509120"/>
            <a:ext cx="1080120" cy="307777"/>
          </a:xfrm>
          <a:prstGeom prst="rect">
            <a:avLst/>
          </a:prstGeom>
          <a:noFill/>
          <a:ln w="12700">
            <a:noFill/>
            <a:miter lim="800000"/>
            <a:headEnd/>
            <a:tailEnd/>
          </a:ln>
          <a:effectLst/>
        </p:spPr>
        <p:txBody>
          <a:bodyPr wrap="square" anchor="ctr">
            <a:spAutoFit/>
          </a:bodyPr>
          <a:lstStyle/>
          <a:p>
            <a:pPr algn="ctr" eaLnBrk="0" hangingPunct="0"/>
            <a:r>
              <a:rPr lang="en-US" sz="1400" b="1" dirty="0" smtClean="0"/>
              <a:t>B/Ds</a:t>
            </a:r>
            <a:endParaRPr lang="en-US" sz="1400" b="1" dirty="0"/>
          </a:p>
        </p:txBody>
      </p:sp>
      <p:sp>
        <p:nvSpPr>
          <p:cNvPr id="20" name="Text Box 14"/>
          <p:cNvSpPr txBox="1">
            <a:spLocks noChangeArrowheads="1"/>
          </p:cNvSpPr>
          <p:nvPr/>
        </p:nvSpPr>
        <p:spPr bwMode="auto">
          <a:xfrm>
            <a:off x="7236296" y="1124744"/>
            <a:ext cx="1368152"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Shareholders’</a:t>
            </a:r>
          </a:p>
          <a:p>
            <a:pPr algn="ctr" eaLnBrk="0" hangingPunct="0"/>
            <a:r>
              <a:rPr lang="en-US" sz="1400" b="1" dirty="0" smtClean="0"/>
              <a:t>Meeting</a:t>
            </a:r>
          </a:p>
        </p:txBody>
      </p:sp>
      <p:pic>
        <p:nvPicPr>
          <p:cNvPr id="23" name="Picture 45" descr="stock_exch_cmyk_wg10"/>
          <p:cNvPicPr>
            <a:picLocks noChangeAspect="1" noChangeArrowheads="1"/>
          </p:cNvPicPr>
          <p:nvPr/>
        </p:nvPicPr>
        <p:blipFill>
          <a:blip r:embed="rId5" cstate="print"/>
          <a:srcRect/>
          <a:stretch>
            <a:fillRect/>
          </a:stretch>
        </p:blipFill>
        <p:spPr bwMode="auto">
          <a:xfrm>
            <a:off x="4716016" y="2420888"/>
            <a:ext cx="595312" cy="585788"/>
          </a:xfrm>
          <a:prstGeom prst="rect">
            <a:avLst/>
          </a:prstGeom>
          <a:noFill/>
        </p:spPr>
      </p:pic>
      <p:pic>
        <p:nvPicPr>
          <p:cNvPr id="24" name="Picture 25" descr="User_cmyk_warmgray_10"/>
          <p:cNvPicPr>
            <a:picLocks noChangeAspect="1" noChangeArrowheads="1"/>
          </p:cNvPicPr>
          <p:nvPr/>
        </p:nvPicPr>
        <p:blipFill>
          <a:blip r:embed="rId6" cstate="print"/>
          <a:srcRect/>
          <a:stretch>
            <a:fillRect/>
          </a:stretch>
        </p:blipFill>
        <p:spPr bwMode="auto">
          <a:xfrm>
            <a:off x="2390017" y="1732795"/>
            <a:ext cx="573087" cy="585787"/>
          </a:xfrm>
          <a:prstGeom prst="rect">
            <a:avLst/>
          </a:prstGeom>
          <a:noFill/>
        </p:spPr>
      </p:pic>
      <p:pic>
        <p:nvPicPr>
          <p:cNvPr id="25" name="Picture 25" descr="User_cmyk_warmgray_10"/>
          <p:cNvPicPr>
            <a:picLocks noChangeAspect="1" noChangeArrowheads="1"/>
          </p:cNvPicPr>
          <p:nvPr/>
        </p:nvPicPr>
        <p:blipFill>
          <a:blip r:embed="rId6" cstate="print"/>
          <a:srcRect/>
          <a:stretch>
            <a:fillRect/>
          </a:stretch>
        </p:blipFill>
        <p:spPr bwMode="auto">
          <a:xfrm>
            <a:off x="3761146" y="1444763"/>
            <a:ext cx="573087" cy="585787"/>
          </a:xfrm>
          <a:prstGeom prst="rect">
            <a:avLst/>
          </a:prstGeom>
          <a:noFill/>
        </p:spPr>
      </p:pic>
      <p:pic>
        <p:nvPicPr>
          <p:cNvPr id="26" name="Picture 25" descr="User_cmyk_warmgray_10"/>
          <p:cNvPicPr>
            <a:picLocks noChangeAspect="1" noChangeArrowheads="1"/>
          </p:cNvPicPr>
          <p:nvPr/>
        </p:nvPicPr>
        <p:blipFill>
          <a:blip r:embed="rId6" cstate="print"/>
          <a:srcRect/>
          <a:stretch>
            <a:fillRect/>
          </a:stretch>
        </p:blipFill>
        <p:spPr bwMode="auto">
          <a:xfrm>
            <a:off x="6516216" y="1844824"/>
            <a:ext cx="573087" cy="585787"/>
          </a:xfrm>
          <a:prstGeom prst="rect">
            <a:avLst/>
          </a:prstGeom>
          <a:noFill/>
        </p:spPr>
      </p:pic>
      <p:pic>
        <p:nvPicPr>
          <p:cNvPr id="27" name="Picture 31" descr="Meeting"/>
          <p:cNvPicPr>
            <a:picLocks noChangeAspect="1" noChangeArrowheads="1"/>
          </p:cNvPicPr>
          <p:nvPr/>
        </p:nvPicPr>
        <p:blipFill>
          <a:blip r:embed="rId7" cstate="print"/>
          <a:srcRect/>
          <a:stretch>
            <a:fillRect/>
          </a:stretch>
        </p:blipFill>
        <p:spPr bwMode="auto">
          <a:xfrm>
            <a:off x="7524328" y="692696"/>
            <a:ext cx="776287" cy="473075"/>
          </a:xfrm>
          <a:prstGeom prst="rect">
            <a:avLst/>
          </a:prstGeom>
          <a:noFill/>
        </p:spPr>
      </p:pic>
      <p:sp>
        <p:nvSpPr>
          <p:cNvPr id="28" name="Text Box 14"/>
          <p:cNvSpPr txBox="1">
            <a:spLocks noChangeArrowheads="1"/>
          </p:cNvSpPr>
          <p:nvPr/>
        </p:nvSpPr>
        <p:spPr bwMode="auto">
          <a:xfrm>
            <a:off x="6300192" y="2329716"/>
            <a:ext cx="1030299"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Tabulator / Agent</a:t>
            </a:r>
            <a:endParaRPr lang="en-US" sz="1400" b="1" dirty="0"/>
          </a:p>
        </p:txBody>
      </p:sp>
      <p:pic>
        <p:nvPicPr>
          <p:cNvPr id="29" name="Picture 43" descr="Bank_cmyk_warmgray_10"/>
          <p:cNvPicPr>
            <a:picLocks noChangeAspect="1" noChangeArrowheads="1"/>
          </p:cNvPicPr>
          <p:nvPr/>
        </p:nvPicPr>
        <p:blipFill>
          <a:blip r:embed="rId8" cstate="print"/>
          <a:srcRect/>
          <a:stretch>
            <a:fillRect/>
          </a:stretch>
        </p:blipFill>
        <p:spPr bwMode="auto">
          <a:xfrm>
            <a:off x="4788024" y="4001168"/>
            <a:ext cx="511175" cy="557213"/>
          </a:xfrm>
          <a:prstGeom prst="rect">
            <a:avLst/>
          </a:prstGeom>
          <a:noFill/>
        </p:spPr>
      </p:pic>
      <p:pic>
        <p:nvPicPr>
          <p:cNvPr id="31" name="Picture 52" descr="cent_depository_cmyk_wg10"/>
          <p:cNvPicPr>
            <a:picLocks noChangeAspect="1" noChangeArrowheads="1"/>
          </p:cNvPicPr>
          <p:nvPr/>
        </p:nvPicPr>
        <p:blipFill>
          <a:blip r:embed="rId9" cstate="print"/>
          <a:srcRect/>
          <a:stretch>
            <a:fillRect/>
          </a:stretch>
        </p:blipFill>
        <p:spPr bwMode="auto">
          <a:xfrm>
            <a:off x="3347864" y="3193231"/>
            <a:ext cx="539750" cy="581025"/>
          </a:xfrm>
          <a:prstGeom prst="rect">
            <a:avLst/>
          </a:prstGeom>
          <a:noFill/>
        </p:spPr>
      </p:pic>
      <p:sp>
        <p:nvSpPr>
          <p:cNvPr id="32" name="Text Box 14"/>
          <p:cNvSpPr txBox="1">
            <a:spLocks noChangeArrowheads="1"/>
          </p:cNvSpPr>
          <p:nvPr/>
        </p:nvSpPr>
        <p:spPr bwMode="auto">
          <a:xfrm>
            <a:off x="3563888" y="1948819"/>
            <a:ext cx="1052042" cy="307777"/>
          </a:xfrm>
          <a:prstGeom prst="rect">
            <a:avLst/>
          </a:prstGeom>
          <a:noFill/>
          <a:ln w="12700">
            <a:noFill/>
            <a:miter lim="800000"/>
            <a:headEnd/>
            <a:tailEnd/>
          </a:ln>
          <a:effectLst/>
        </p:spPr>
        <p:txBody>
          <a:bodyPr wrap="square" anchor="ctr">
            <a:spAutoFit/>
          </a:bodyPr>
          <a:lstStyle/>
          <a:p>
            <a:pPr algn="ctr" eaLnBrk="0" hangingPunct="0"/>
            <a:r>
              <a:rPr lang="en-US" sz="1400" b="1" dirty="0" smtClean="0"/>
              <a:t>Registrar</a:t>
            </a:r>
            <a:endParaRPr lang="en-US" sz="1400" b="1" dirty="0"/>
          </a:p>
        </p:txBody>
      </p:sp>
      <p:pic>
        <p:nvPicPr>
          <p:cNvPr id="35" name="Picture 41" descr="broker2_euro_cmyk_wg10"/>
          <p:cNvPicPr>
            <a:picLocks noChangeAspect="1" noChangeArrowheads="1"/>
          </p:cNvPicPr>
          <p:nvPr/>
        </p:nvPicPr>
        <p:blipFill>
          <a:blip r:embed="rId10" cstate="print"/>
          <a:srcRect/>
          <a:stretch>
            <a:fillRect/>
          </a:stretch>
        </p:blipFill>
        <p:spPr bwMode="auto">
          <a:xfrm>
            <a:off x="2339752" y="4005064"/>
            <a:ext cx="444500" cy="554037"/>
          </a:xfrm>
          <a:prstGeom prst="rect">
            <a:avLst/>
          </a:prstGeom>
          <a:noFill/>
        </p:spPr>
      </p:pic>
      <p:pic>
        <p:nvPicPr>
          <p:cNvPr id="33" name="Picture 27" descr="broker_wg10_cmyk"/>
          <p:cNvPicPr>
            <a:picLocks noChangeAspect="1" noChangeArrowheads="1"/>
          </p:cNvPicPr>
          <p:nvPr/>
        </p:nvPicPr>
        <p:blipFill>
          <a:blip r:embed="rId11" cstate="print"/>
          <a:srcRect/>
          <a:stretch>
            <a:fillRect/>
          </a:stretch>
        </p:blipFill>
        <p:spPr bwMode="auto">
          <a:xfrm>
            <a:off x="2630761" y="4005064"/>
            <a:ext cx="573087" cy="561975"/>
          </a:xfrm>
          <a:prstGeom prst="rect">
            <a:avLst/>
          </a:prstGeom>
          <a:noFill/>
        </p:spPr>
      </p:pic>
      <p:sp>
        <p:nvSpPr>
          <p:cNvPr id="36" name="Text Box 14"/>
          <p:cNvSpPr txBox="1">
            <a:spLocks noChangeArrowheads="1"/>
          </p:cNvSpPr>
          <p:nvPr/>
        </p:nvSpPr>
        <p:spPr bwMode="auto">
          <a:xfrm>
            <a:off x="4427984" y="2924944"/>
            <a:ext cx="1080120" cy="307777"/>
          </a:xfrm>
          <a:prstGeom prst="rect">
            <a:avLst/>
          </a:prstGeom>
          <a:noFill/>
          <a:ln w="12700">
            <a:noFill/>
            <a:miter lim="800000"/>
            <a:headEnd/>
            <a:tailEnd/>
          </a:ln>
          <a:effectLst/>
        </p:spPr>
        <p:txBody>
          <a:bodyPr wrap="square" anchor="ctr">
            <a:spAutoFit/>
          </a:bodyPr>
          <a:lstStyle/>
          <a:p>
            <a:pPr algn="ctr" eaLnBrk="0" hangingPunct="0"/>
            <a:r>
              <a:rPr lang="en-US" sz="1400" b="1" dirty="0" smtClean="0"/>
              <a:t>Exchange</a:t>
            </a:r>
            <a:endParaRPr lang="en-US" sz="1400" b="1" dirty="0"/>
          </a:p>
        </p:txBody>
      </p:sp>
      <p:pic>
        <p:nvPicPr>
          <p:cNvPr id="37" name="Picture 41" descr="broker2_euro_cmyk_wg10"/>
          <p:cNvPicPr>
            <a:picLocks noChangeAspect="1" noChangeArrowheads="1"/>
          </p:cNvPicPr>
          <p:nvPr/>
        </p:nvPicPr>
        <p:blipFill>
          <a:blip r:embed="rId10" cstate="print"/>
          <a:srcRect/>
          <a:stretch>
            <a:fillRect/>
          </a:stretch>
        </p:blipFill>
        <p:spPr bwMode="auto">
          <a:xfrm>
            <a:off x="2915816" y="4941168"/>
            <a:ext cx="444500" cy="554037"/>
          </a:xfrm>
          <a:prstGeom prst="rect">
            <a:avLst/>
          </a:prstGeom>
          <a:noFill/>
        </p:spPr>
      </p:pic>
      <p:sp>
        <p:nvSpPr>
          <p:cNvPr id="38" name="Text Box 14"/>
          <p:cNvSpPr txBox="1">
            <a:spLocks noChangeArrowheads="1"/>
          </p:cNvSpPr>
          <p:nvPr/>
        </p:nvSpPr>
        <p:spPr bwMode="auto">
          <a:xfrm>
            <a:off x="4427984" y="4489956"/>
            <a:ext cx="1152128"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Global </a:t>
            </a:r>
          </a:p>
          <a:p>
            <a:pPr algn="ctr" eaLnBrk="0" hangingPunct="0"/>
            <a:r>
              <a:rPr lang="en-US" sz="1400" b="1" dirty="0" smtClean="0"/>
              <a:t>Custodians</a:t>
            </a:r>
            <a:endParaRPr lang="en-US" sz="1400" b="1" dirty="0"/>
          </a:p>
        </p:txBody>
      </p:sp>
      <p:pic>
        <p:nvPicPr>
          <p:cNvPr id="40" name="Picture 48" descr="Corporate_cmyk_warmgray_10"/>
          <p:cNvPicPr>
            <a:picLocks noChangeAspect="1" noChangeArrowheads="1"/>
          </p:cNvPicPr>
          <p:nvPr/>
        </p:nvPicPr>
        <p:blipFill>
          <a:blip r:embed="rId12" cstate="print"/>
          <a:srcRect/>
          <a:stretch>
            <a:fillRect/>
          </a:stretch>
        </p:blipFill>
        <p:spPr bwMode="auto">
          <a:xfrm>
            <a:off x="467544" y="3284984"/>
            <a:ext cx="430213" cy="534987"/>
          </a:xfrm>
          <a:prstGeom prst="rect">
            <a:avLst/>
          </a:prstGeom>
          <a:noFill/>
        </p:spPr>
      </p:pic>
      <p:sp>
        <p:nvSpPr>
          <p:cNvPr id="41" name="Text Box 15"/>
          <p:cNvSpPr txBox="1">
            <a:spLocks noChangeArrowheads="1"/>
          </p:cNvSpPr>
          <p:nvPr/>
        </p:nvSpPr>
        <p:spPr bwMode="auto">
          <a:xfrm>
            <a:off x="3347864" y="3769295"/>
            <a:ext cx="564577" cy="307777"/>
          </a:xfrm>
          <a:prstGeom prst="rect">
            <a:avLst/>
          </a:prstGeom>
          <a:noFill/>
          <a:ln w="12700">
            <a:noFill/>
            <a:miter lim="800000"/>
            <a:headEnd/>
            <a:tailEnd/>
          </a:ln>
          <a:effectLst/>
        </p:spPr>
        <p:txBody>
          <a:bodyPr wrap="none" anchor="ctr">
            <a:spAutoFit/>
          </a:bodyPr>
          <a:lstStyle/>
          <a:p>
            <a:pPr algn="ctr" eaLnBrk="0" hangingPunct="0"/>
            <a:r>
              <a:rPr lang="en-US" sz="1400" b="1" dirty="0" smtClean="0"/>
              <a:t>CSD</a:t>
            </a:r>
            <a:endParaRPr lang="en-US" sz="1400" b="1" dirty="0"/>
          </a:p>
        </p:txBody>
      </p:sp>
      <p:pic>
        <p:nvPicPr>
          <p:cNvPr id="42" name="Picture 41" descr="User_cmyk_warmgray_10"/>
          <p:cNvPicPr>
            <a:picLocks noChangeAspect="1" noChangeArrowheads="1"/>
          </p:cNvPicPr>
          <p:nvPr/>
        </p:nvPicPr>
        <p:blipFill>
          <a:blip r:embed="rId6" cstate="print"/>
          <a:srcRect/>
          <a:stretch>
            <a:fillRect/>
          </a:stretch>
        </p:blipFill>
        <p:spPr bwMode="auto">
          <a:xfrm>
            <a:off x="4838289" y="1156731"/>
            <a:ext cx="573087" cy="585787"/>
          </a:xfrm>
          <a:prstGeom prst="rect">
            <a:avLst/>
          </a:prstGeom>
          <a:noFill/>
        </p:spPr>
      </p:pic>
      <p:sp>
        <p:nvSpPr>
          <p:cNvPr id="43" name="Text Box 14"/>
          <p:cNvSpPr txBox="1">
            <a:spLocks noChangeArrowheads="1"/>
          </p:cNvSpPr>
          <p:nvPr/>
        </p:nvSpPr>
        <p:spPr bwMode="auto">
          <a:xfrm>
            <a:off x="2123728" y="2276872"/>
            <a:ext cx="1173871"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Publication / Info Agent</a:t>
            </a:r>
            <a:endParaRPr lang="en-US" sz="1400" b="1" dirty="0"/>
          </a:p>
        </p:txBody>
      </p:sp>
      <p:sp>
        <p:nvSpPr>
          <p:cNvPr id="45" name="Text Box 15"/>
          <p:cNvSpPr txBox="1">
            <a:spLocks noChangeArrowheads="1"/>
          </p:cNvSpPr>
          <p:nvPr/>
        </p:nvSpPr>
        <p:spPr bwMode="auto">
          <a:xfrm>
            <a:off x="6536392" y="4057908"/>
            <a:ext cx="691215" cy="523220"/>
          </a:xfrm>
          <a:prstGeom prst="rect">
            <a:avLst/>
          </a:prstGeom>
          <a:noFill/>
          <a:ln w="12700">
            <a:noFill/>
            <a:miter lim="800000"/>
            <a:headEnd/>
            <a:tailEnd/>
          </a:ln>
          <a:effectLst/>
        </p:spPr>
        <p:txBody>
          <a:bodyPr wrap="none" anchor="ctr">
            <a:spAutoFit/>
          </a:bodyPr>
          <a:lstStyle/>
          <a:p>
            <a:pPr algn="ctr" eaLnBrk="0" hangingPunct="0"/>
            <a:r>
              <a:rPr lang="en-US" sz="1400" b="1" dirty="0" smtClean="0"/>
              <a:t>Proxy</a:t>
            </a:r>
          </a:p>
          <a:p>
            <a:pPr algn="ctr" eaLnBrk="0" hangingPunct="0"/>
            <a:r>
              <a:rPr lang="en-US" sz="1400" b="1" dirty="0" smtClean="0"/>
              <a:t>Agent</a:t>
            </a:r>
            <a:endParaRPr lang="en-US" sz="1400" b="1" dirty="0"/>
          </a:p>
        </p:txBody>
      </p:sp>
      <p:pic>
        <p:nvPicPr>
          <p:cNvPr id="46" name="Picture 48" descr="Corporate_cmyk_warmgray_10"/>
          <p:cNvPicPr>
            <a:picLocks noChangeAspect="1" noChangeArrowheads="1"/>
          </p:cNvPicPr>
          <p:nvPr/>
        </p:nvPicPr>
        <p:blipFill>
          <a:blip r:embed="rId12" cstate="print"/>
          <a:srcRect/>
          <a:stretch>
            <a:fillRect/>
          </a:stretch>
        </p:blipFill>
        <p:spPr bwMode="auto">
          <a:xfrm>
            <a:off x="6660232" y="3573016"/>
            <a:ext cx="430213" cy="534987"/>
          </a:xfrm>
          <a:prstGeom prst="rect">
            <a:avLst/>
          </a:prstGeom>
          <a:noFill/>
        </p:spPr>
      </p:pic>
      <p:pic>
        <p:nvPicPr>
          <p:cNvPr id="47" name="Picture 22" descr="Man_alone_with_file_cmyk_WG10"/>
          <p:cNvPicPr>
            <a:picLocks noChangeAspect="1" noChangeArrowheads="1"/>
          </p:cNvPicPr>
          <p:nvPr/>
        </p:nvPicPr>
        <p:blipFill>
          <a:blip r:embed="rId13" cstate="print"/>
          <a:srcRect/>
          <a:stretch>
            <a:fillRect/>
          </a:stretch>
        </p:blipFill>
        <p:spPr bwMode="auto">
          <a:xfrm>
            <a:off x="5220072" y="5675337"/>
            <a:ext cx="573087" cy="561975"/>
          </a:xfrm>
          <a:prstGeom prst="rect">
            <a:avLst/>
          </a:prstGeom>
          <a:noFill/>
        </p:spPr>
      </p:pic>
      <p:sp>
        <p:nvSpPr>
          <p:cNvPr id="48" name="Text Box 14"/>
          <p:cNvSpPr txBox="1">
            <a:spLocks noChangeArrowheads="1"/>
          </p:cNvSpPr>
          <p:nvPr/>
        </p:nvSpPr>
        <p:spPr bwMode="auto">
          <a:xfrm>
            <a:off x="4716016" y="1681644"/>
            <a:ext cx="958291"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Transfer Agent</a:t>
            </a:r>
            <a:endParaRPr lang="en-US" sz="1400" b="1" dirty="0"/>
          </a:p>
        </p:txBody>
      </p:sp>
      <p:pic>
        <p:nvPicPr>
          <p:cNvPr id="50" name="Picture 48" descr="Corporate_cmyk_warmgray_10"/>
          <p:cNvPicPr>
            <a:picLocks noChangeAspect="1" noChangeArrowheads="1"/>
          </p:cNvPicPr>
          <p:nvPr/>
        </p:nvPicPr>
        <p:blipFill>
          <a:blip r:embed="rId12" cstate="print"/>
          <a:srcRect/>
          <a:stretch>
            <a:fillRect/>
          </a:stretch>
        </p:blipFill>
        <p:spPr bwMode="auto">
          <a:xfrm>
            <a:off x="1547664" y="5733256"/>
            <a:ext cx="430213" cy="534987"/>
          </a:xfrm>
          <a:prstGeom prst="rect">
            <a:avLst/>
          </a:prstGeom>
          <a:noFill/>
        </p:spPr>
      </p:pic>
      <p:sp>
        <p:nvSpPr>
          <p:cNvPr id="51" name="Text Box 14"/>
          <p:cNvSpPr txBox="1">
            <a:spLocks noChangeArrowheads="1"/>
          </p:cNvSpPr>
          <p:nvPr/>
        </p:nvSpPr>
        <p:spPr bwMode="auto">
          <a:xfrm>
            <a:off x="5004048" y="6165304"/>
            <a:ext cx="958291"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Retail Investor</a:t>
            </a:r>
            <a:endParaRPr lang="en-US" sz="1400" b="1" dirty="0"/>
          </a:p>
        </p:txBody>
      </p:sp>
      <p:pic>
        <p:nvPicPr>
          <p:cNvPr id="52" name="Picture 22" descr="Man_alone_with_file_cmyk_WG10"/>
          <p:cNvPicPr>
            <a:picLocks noChangeAspect="1" noChangeArrowheads="1"/>
          </p:cNvPicPr>
          <p:nvPr/>
        </p:nvPicPr>
        <p:blipFill>
          <a:blip r:embed="rId13" cstate="print"/>
          <a:srcRect/>
          <a:stretch>
            <a:fillRect/>
          </a:stretch>
        </p:blipFill>
        <p:spPr bwMode="auto">
          <a:xfrm>
            <a:off x="1979712" y="620688"/>
            <a:ext cx="573087" cy="561975"/>
          </a:xfrm>
          <a:prstGeom prst="rect">
            <a:avLst/>
          </a:prstGeom>
          <a:noFill/>
        </p:spPr>
      </p:pic>
      <p:cxnSp>
        <p:nvCxnSpPr>
          <p:cNvPr id="54" name="Straight Arrow Connector 53"/>
          <p:cNvCxnSpPr/>
          <p:nvPr/>
        </p:nvCxnSpPr>
        <p:spPr bwMode="auto">
          <a:xfrm>
            <a:off x="2915816" y="908720"/>
            <a:ext cx="4536504" cy="1588"/>
          </a:xfrm>
          <a:prstGeom prst="straightConnector1">
            <a:avLst/>
          </a:prstGeom>
          <a:solidFill>
            <a:schemeClr val="accent1"/>
          </a:solidFill>
          <a:ln w="38100" cap="flat" cmpd="sng" algn="ctr">
            <a:solidFill>
              <a:srgbClr val="FFC000"/>
            </a:solidFill>
            <a:prstDash val="dash"/>
            <a:round/>
            <a:headEnd type="arrow"/>
            <a:tailEnd type="arrow"/>
          </a:ln>
          <a:effectLst/>
        </p:spPr>
      </p:cxnSp>
      <p:cxnSp>
        <p:nvCxnSpPr>
          <p:cNvPr id="61" name="Straight Arrow Connector 60"/>
          <p:cNvCxnSpPr>
            <a:stCxn id="6" idx="2"/>
          </p:cNvCxnSpPr>
          <p:nvPr/>
        </p:nvCxnSpPr>
        <p:spPr bwMode="auto">
          <a:xfrm rot="16200000" flipH="1">
            <a:off x="2231831" y="1520878"/>
            <a:ext cx="271749" cy="88109"/>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68" name="Straight Arrow Connector 67"/>
          <p:cNvCxnSpPr/>
          <p:nvPr/>
        </p:nvCxnSpPr>
        <p:spPr bwMode="auto">
          <a:xfrm rot="10800000" flipV="1">
            <a:off x="4067944" y="2996952"/>
            <a:ext cx="360040" cy="216024"/>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72" name="Straight Arrow Connector 71"/>
          <p:cNvCxnSpPr/>
          <p:nvPr/>
        </p:nvCxnSpPr>
        <p:spPr bwMode="auto">
          <a:xfrm rot="5400000">
            <a:off x="3599892" y="2384884"/>
            <a:ext cx="792088" cy="576064"/>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74" name="Straight Arrow Connector 73"/>
          <p:cNvCxnSpPr/>
          <p:nvPr/>
        </p:nvCxnSpPr>
        <p:spPr bwMode="auto">
          <a:xfrm rot="5400000">
            <a:off x="5014424" y="2266496"/>
            <a:ext cx="267280" cy="144016"/>
          </a:xfrm>
          <a:prstGeom prst="straightConnector1">
            <a:avLst/>
          </a:prstGeom>
          <a:solidFill>
            <a:schemeClr val="accent1"/>
          </a:solidFill>
          <a:ln w="25400" cap="flat" cmpd="sng" algn="ctr">
            <a:solidFill>
              <a:srgbClr val="FFC000"/>
            </a:solidFill>
            <a:prstDash val="dash"/>
            <a:round/>
            <a:headEnd type="none"/>
            <a:tailEnd type="arrow"/>
          </a:ln>
          <a:effectLst/>
        </p:spPr>
      </p:cxnSp>
      <p:pic>
        <p:nvPicPr>
          <p:cNvPr id="76" name="Picture 40" descr="central_bank_cmyk_warmgray_10"/>
          <p:cNvPicPr>
            <a:picLocks noChangeAspect="1" noChangeArrowheads="1"/>
          </p:cNvPicPr>
          <p:nvPr/>
        </p:nvPicPr>
        <p:blipFill>
          <a:blip r:embed="rId14" cstate="print"/>
          <a:srcRect/>
          <a:stretch>
            <a:fillRect/>
          </a:stretch>
        </p:blipFill>
        <p:spPr bwMode="auto">
          <a:xfrm>
            <a:off x="1331640" y="2636912"/>
            <a:ext cx="496888" cy="619125"/>
          </a:xfrm>
          <a:prstGeom prst="rect">
            <a:avLst/>
          </a:prstGeom>
          <a:noFill/>
        </p:spPr>
      </p:pic>
      <p:sp>
        <p:nvSpPr>
          <p:cNvPr id="79" name="Text Box 15"/>
          <p:cNvSpPr txBox="1">
            <a:spLocks noChangeArrowheads="1"/>
          </p:cNvSpPr>
          <p:nvPr/>
        </p:nvSpPr>
        <p:spPr bwMode="auto">
          <a:xfrm>
            <a:off x="1104013" y="3212976"/>
            <a:ext cx="1019831" cy="307777"/>
          </a:xfrm>
          <a:prstGeom prst="rect">
            <a:avLst/>
          </a:prstGeom>
          <a:noFill/>
          <a:ln w="12700">
            <a:noFill/>
            <a:miter lim="800000"/>
            <a:headEnd/>
            <a:tailEnd/>
          </a:ln>
          <a:effectLst/>
        </p:spPr>
        <p:txBody>
          <a:bodyPr wrap="none" anchor="ctr">
            <a:spAutoFit/>
          </a:bodyPr>
          <a:lstStyle/>
          <a:p>
            <a:pPr algn="ctr" eaLnBrk="0" hangingPunct="0"/>
            <a:r>
              <a:rPr lang="en-US" sz="1400" b="1" dirty="0" smtClean="0"/>
              <a:t>Regulator</a:t>
            </a:r>
            <a:endParaRPr lang="en-US" sz="1400" b="1" dirty="0"/>
          </a:p>
        </p:txBody>
      </p:sp>
      <p:cxnSp>
        <p:nvCxnSpPr>
          <p:cNvPr id="80" name="Straight Arrow Connector 79"/>
          <p:cNvCxnSpPr/>
          <p:nvPr/>
        </p:nvCxnSpPr>
        <p:spPr bwMode="auto">
          <a:xfrm rot="5400000">
            <a:off x="1367644" y="1592796"/>
            <a:ext cx="1152128" cy="648072"/>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2" name="Straight Arrow Connector 81"/>
          <p:cNvCxnSpPr>
            <a:endCxn id="40" idx="0"/>
          </p:cNvCxnSpPr>
          <p:nvPr/>
        </p:nvCxnSpPr>
        <p:spPr bwMode="auto">
          <a:xfrm rot="5400000">
            <a:off x="431082" y="1736354"/>
            <a:ext cx="1800200" cy="1297061"/>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4" name="Straight Arrow Connector 83"/>
          <p:cNvCxnSpPr/>
          <p:nvPr/>
        </p:nvCxnSpPr>
        <p:spPr bwMode="auto">
          <a:xfrm>
            <a:off x="2771800" y="1340768"/>
            <a:ext cx="864096" cy="288034"/>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9" name="Straight Arrow Connector 88"/>
          <p:cNvCxnSpPr/>
          <p:nvPr/>
        </p:nvCxnSpPr>
        <p:spPr bwMode="auto">
          <a:xfrm rot="5400000">
            <a:off x="6696236" y="2168860"/>
            <a:ext cx="1800200" cy="864096"/>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92" name="Straight Arrow Connector 91"/>
          <p:cNvCxnSpPr/>
          <p:nvPr/>
        </p:nvCxnSpPr>
        <p:spPr bwMode="auto">
          <a:xfrm>
            <a:off x="2771800" y="1052736"/>
            <a:ext cx="1944216" cy="144016"/>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95" name="Straight Arrow Connector 94"/>
          <p:cNvCxnSpPr/>
          <p:nvPr/>
        </p:nvCxnSpPr>
        <p:spPr bwMode="auto">
          <a:xfrm rot="10800000" flipV="1">
            <a:off x="3923928" y="4581128"/>
            <a:ext cx="2592288" cy="864096"/>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98" name="Straight Arrow Connector 97"/>
          <p:cNvCxnSpPr/>
          <p:nvPr/>
        </p:nvCxnSpPr>
        <p:spPr bwMode="auto">
          <a:xfrm rot="10800000" flipV="1">
            <a:off x="2555778" y="4653136"/>
            <a:ext cx="4032446" cy="1728192"/>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01" name="Straight Arrow Connector 100"/>
          <p:cNvCxnSpPr/>
          <p:nvPr/>
        </p:nvCxnSpPr>
        <p:spPr bwMode="auto">
          <a:xfrm rot="5400000">
            <a:off x="5760132" y="4833156"/>
            <a:ext cx="1080120" cy="864096"/>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07" name="Straight Arrow Connector 106"/>
          <p:cNvCxnSpPr/>
          <p:nvPr/>
        </p:nvCxnSpPr>
        <p:spPr bwMode="auto">
          <a:xfrm rot="5400000" flipH="1" flipV="1">
            <a:off x="6588224" y="3212976"/>
            <a:ext cx="576064" cy="1588"/>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1" name="Straight Arrow Connector 110"/>
          <p:cNvCxnSpPr/>
          <p:nvPr/>
        </p:nvCxnSpPr>
        <p:spPr bwMode="auto">
          <a:xfrm flipV="1">
            <a:off x="5076056" y="3717032"/>
            <a:ext cx="288032" cy="216024"/>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4" name="Straight Arrow Connector 113"/>
          <p:cNvCxnSpPr/>
          <p:nvPr/>
        </p:nvCxnSpPr>
        <p:spPr bwMode="auto">
          <a:xfrm rot="10800000" flipV="1">
            <a:off x="2699792" y="3645024"/>
            <a:ext cx="432048" cy="216024"/>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16" name="Straight Arrow Connector 115"/>
          <p:cNvCxnSpPr/>
          <p:nvPr/>
        </p:nvCxnSpPr>
        <p:spPr bwMode="auto">
          <a:xfrm rot="16200000" flipH="1">
            <a:off x="2879812" y="4689140"/>
            <a:ext cx="216024" cy="144016"/>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20" name="Straight Arrow Connector 119"/>
          <p:cNvCxnSpPr/>
          <p:nvPr/>
        </p:nvCxnSpPr>
        <p:spPr bwMode="auto">
          <a:xfrm>
            <a:off x="3923928" y="5733256"/>
            <a:ext cx="1224136" cy="72008"/>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22" name="Straight Arrow Connector 121"/>
          <p:cNvCxnSpPr/>
          <p:nvPr/>
        </p:nvCxnSpPr>
        <p:spPr bwMode="auto">
          <a:xfrm>
            <a:off x="3059832" y="4509120"/>
            <a:ext cx="2160240" cy="1080120"/>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25" name="Straight Arrow Connector 124"/>
          <p:cNvCxnSpPr>
            <a:endCxn id="17" idx="0"/>
          </p:cNvCxnSpPr>
          <p:nvPr/>
        </p:nvCxnSpPr>
        <p:spPr bwMode="auto">
          <a:xfrm rot="10800000" flipV="1">
            <a:off x="3502298" y="4509120"/>
            <a:ext cx="1069702" cy="360040"/>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27" name="Straight Arrow Connector 126"/>
          <p:cNvCxnSpPr/>
          <p:nvPr/>
        </p:nvCxnSpPr>
        <p:spPr bwMode="auto">
          <a:xfrm rot="10800000" flipV="1">
            <a:off x="1979712" y="5229200"/>
            <a:ext cx="781670" cy="432048"/>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30" name="Straight Arrow Connector 129"/>
          <p:cNvCxnSpPr/>
          <p:nvPr/>
        </p:nvCxnSpPr>
        <p:spPr bwMode="auto">
          <a:xfrm>
            <a:off x="3203848" y="2564904"/>
            <a:ext cx="1152128" cy="216024"/>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32" name="Straight Arrow Connector 131"/>
          <p:cNvCxnSpPr/>
          <p:nvPr/>
        </p:nvCxnSpPr>
        <p:spPr bwMode="auto">
          <a:xfrm rot="16200000" flipH="1">
            <a:off x="611560" y="4437112"/>
            <a:ext cx="1584176" cy="576064"/>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34" name="Straight Arrow Connector 133"/>
          <p:cNvCxnSpPr/>
          <p:nvPr/>
        </p:nvCxnSpPr>
        <p:spPr bwMode="auto">
          <a:xfrm>
            <a:off x="1259632" y="3933056"/>
            <a:ext cx="1440160" cy="1080120"/>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37" name="Straight Arrow Connector 136"/>
          <p:cNvCxnSpPr/>
          <p:nvPr/>
        </p:nvCxnSpPr>
        <p:spPr bwMode="auto">
          <a:xfrm>
            <a:off x="1331640" y="3789040"/>
            <a:ext cx="936104" cy="288032"/>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40" name="Straight Arrow Connector 139"/>
          <p:cNvCxnSpPr/>
          <p:nvPr/>
        </p:nvCxnSpPr>
        <p:spPr bwMode="auto">
          <a:xfrm>
            <a:off x="1259632" y="3645024"/>
            <a:ext cx="3240360" cy="576064"/>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42" name="Straight Arrow Connector 141"/>
          <p:cNvCxnSpPr/>
          <p:nvPr/>
        </p:nvCxnSpPr>
        <p:spPr bwMode="auto">
          <a:xfrm>
            <a:off x="1979712" y="3140968"/>
            <a:ext cx="1152128" cy="288032"/>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44" name="Straight Arrow Connector 143"/>
          <p:cNvCxnSpPr/>
          <p:nvPr/>
        </p:nvCxnSpPr>
        <p:spPr bwMode="auto">
          <a:xfrm rot="5400000">
            <a:off x="2016510" y="2816138"/>
            <a:ext cx="214436" cy="144016"/>
          </a:xfrm>
          <a:prstGeom prst="straightConnector1">
            <a:avLst/>
          </a:prstGeom>
          <a:solidFill>
            <a:schemeClr val="accent1"/>
          </a:solidFill>
          <a:ln w="38100" cap="flat" cmpd="sng" algn="ctr">
            <a:solidFill>
              <a:srgbClr val="FFC000"/>
            </a:solidFill>
            <a:prstDash val="dash"/>
            <a:round/>
            <a:headEnd type="none"/>
            <a:tailEnd type="arrow"/>
          </a:ln>
          <a:effectLst/>
        </p:spPr>
      </p:cxnSp>
      <p:pic>
        <p:nvPicPr>
          <p:cNvPr id="152" name="Picture 43" descr="Bank_cmyk_warmgray_10"/>
          <p:cNvPicPr>
            <a:picLocks noChangeAspect="1" noChangeArrowheads="1"/>
          </p:cNvPicPr>
          <p:nvPr/>
        </p:nvPicPr>
        <p:blipFill>
          <a:blip r:embed="rId8" cstate="print"/>
          <a:srcRect/>
          <a:stretch>
            <a:fillRect/>
          </a:stretch>
        </p:blipFill>
        <p:spPr bwMode="auto">
          <a:xfrm>
            <a:off x="7524328" y="4941168"/>
            <a:ext cx="511175" cy="557213"/>
          </a:xfrm>
          <a:prstGeom prst="rect">
            <a:avLst/>
          </a:prstGeom>
          <a:noFill/>
        </p:spPr>
      </p:pic>
      <p:sp>
        <p:nvSpPr>
          <p:cNvPr id="153" name="Text Box 14"/>
          <p:cNvSpPr txBox="1">
            <a:spLocks noChangeArrowheads="1"/>
          </p:cNvSpPr>
          <p:nvPr/>
        </p:nvSpPr>
        <p:spPr bwMode="auto">
          <a:xfrm>
            <a:off x="7164288" y="5429956"/>
            <a:ext cx="1152128" cy="523220"/>
          </a:xfrm>
          <a:prstGeom prst="rect">
            <a:avLst/>
          </a:prstGeom>
          <a:noFill/>
          <a:ln w="12700">
            <a:noFill/>
            <a:miter lim="800000"/>
            <a:headEnd/>
            <a:tailEnd/>
          </a:ln>
          <a:effectLst/>
        </p:spPr>
        <p:txBody>
          <a:bodyPr wrap="square" anchor="ctr">
            <a:spAutoFit/>
          </a:bodyPr>
          <a:lstStyle/>
          <a:p>
            <a:pPr algn="ctr" eaLnBrk="0" hangingPunct="0"/>
            <a:r>
              <a:rPr lang="en-US" sz="1400" b="1" dirty="0" smtClean="0"/>
              <a:t>Sub-</a:t>
            </a:r>
          </a:p>
          <a:p>
            <a:pPr algn="ctr" eaLnBrk="0" hangingPunct="0"/>
            <a:r>
              <a:rPr lang="en-US" sz="1400" b="1" dirty="0" smtClean="0"/>
              <a:t>Custodians</a:t>
            </a:r>
            <a:endParaRPr lang="en-US" sz="1400" b="1" dirty="0"/>
          </a:p>
        </p:txBody>
      </p:sp>
      <p:cxnSp>
        <p:nvCxnSpPr>
          <p:cNvPr id="154" name="Straight Arrow Connector 153"/>
          <p:cNvCxnSpPr/>
          <p:nvPr/>
        </p:nvCxnSpPr>
        <p:spPr bwMode="auto">
          <a:xfrm rot="10800000">
            <a:off x="5508104" y="4437112"/>
            <a:ext cx="1872208" cy="792088"/>
          </a:xfrm>
          <a:prstGeom prst="straightConnector1">
            <a:avLst/>
          </a:prstGeom>
          <a:solidFill>
            <a:schemeClr val="accent1"/>
          </a:solidFill>
          <a:ln w="50800" cap="flat" cmpd="sng" algn="ctr">
            <a:solidFill>
              <a:srgbClr val="970254"/>
            </a:solidFill>
            <a:prstDash val="solid"/>
            <a:round/>
            <a:headEnd type="arrow"/>
            <a:tailEnd type="arrow"/>
          </a:ln>
          <a:effectLst/>
        </p:spPr>
      </p:cxnSp>
      <p:cxnSp>
        <p:nvCxnSpPr>
          <p:cNvPr id="158" name="Straight Connector 157"/>
          <p:cNvCxnSpPr/>
          <p:nvPr/>
        </p:nvCxnSpPr>
        <p:spPr bwMode="auto">
          <a:xfrm rot="5400000">
            <a:off x="5364088" y="3284984"/>
            <a:ext cx="4248472" cy="2664296"/>
          </a:xfrm>
          <a:prstGeom prst="line">
            <a:avLst/>
          </a:prstGeom>
          <a:solidFill>
            <a:schemeClr val="accent1"/>
          </a:solidFill>
          <a:ln w="57150" cap="flat" cmpd="dbl" algn="ctr">
            <a:solidFill>
              <a:schemeClr val="accent1"/>
            </a:solidFill>
            <a:prstDash val="dash"/>
            <a:round/>
            <a:headEnd type="none"/>
            <a:tailEnd type="none"/>
          </a:ln>
          <a:effectLst/>
        </p:spPr>
      </p:cxnSp>
      <p:cxnSp>
        <p:nvCxnSpPr>
          <p:cNvPr id="160" name="Straight Arrow Connector 159"/>
          <p:cNvCxnSpPr>
            <a:endCxn id="45" idx="3"/>
          </p:cNvCxnSpPr>
          <p:nvPr/>
        </p:nvCxnSpPr>
        <p:spPr bwMode="auto">
          <a:xfrm rot="16200000" flipV="1">
            <a:off x="7173155" y="4373970"/>
            <a:ext cx="549642" cy="440737"/>
          </a:xfrm>
          <a:prstGeom prst="straightConnector1">
            <a:avLst/>
          </a:prstGeom>
          <a:solidFill>
            <a:schemeClr val="accent1"/>
          </a:solidFill>
          <a:ln w="50800" cap="flat" cmpd="sng" algn="ctr">
            <a:solidFill>
              <a:srgbClr val="970254"/>
            </a:solidFill>
            <a:prstDash val="solid"/>
            <a:round/>
            <a:headEnd type="arrow"/>
            <a:tailEnd type="arrow"/>
          </a:ln>
          <a:effectLst/>
        </p:spPr>
      </p:cxnSp>
      <p:cxnSp>
        <p:nvCxnSpPr>
          <p:cNvPr id="163" name="Straight Arrow Connector 162"/>
          <p:cNvCxnSpPr/>
          <p:nvPr/>
        </p:nvCxnSpPr>
        <p:spPr bwMode="auto">
          <a:xfrm rot="16200000" flipH="1">
            <a:off x="2339752" y="1916832"/>
            <a:ext cx="1584176" cy="720080"/>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68" name="Straight Arrow Connector 167"/>
          <p:cNvCxnSpPr/>
          <p:nvPr/>
        </p:nvCxnSpPr>
        <p:spPr bwMode="auto">
          <a:xfrm rot="5400000" flipH="1" flipV="1">
            <a:off x="6948264" y="1556792"/>
            <a:ext cx="504056" cy="360040"/>
          </a:xfrm>
          <a:prstGeom prst="straightConnector1">
            <a:avLst/>
          </a:prstGeom>
          <a:solidFill>
            <a:schemeClr val="accent1"/>
          </a:solidFill>
          <a:ln w="9525" cap="flat" cmpd="sng" algn="ctr">
            <a:solidFill>
              <a:schemeClr val="accent1"/>
            </a:solidFill>
            <a:prstDash val="dash"/>
            <a:round/>
            <a:headEnd type="none"/>
            <a:tailEnd type="arrow"/>
          </a:ln>
          <a:effectLst/>
        </p:spPr>
      </p:cxnSp>
      <p:pic>
        <p:nvPicPr>
          <p:cNvPr id="170" name="Picture 40" descr="central_bank_cmyk_warmgray_10"/>
          <p:cNvPicPr>
            <a:picLocks noChangeAspect="1" noChangeArrowheads="1"/>
          </p:cNvPicPr>
          <p:nvPr/>
        </p:nvPicPr>
        <p:blipFill>
          <a:blip r:embed="rId14" cstate="print"/>
          <a:srcRect/>
          <a:stretch>
            <a:fillRect/>
          </a:stretch>
        </p:blipFill>
        <p:spPr bwMode="auto">
          <a:xfrm>
            <a:off x="5436096" y="3140968"/>
            <a:ext cx="496888" cy="619125"/>
          </a:xfrm>
          <a:prstGeom prst="rect">
            <a:avLst/>
          </a:prstGeom>
          <a:noFill/>
        </p:spPr>
      </p:pic>
      <p:sp>
        <p:nvSpPr>
          <p:cNvPr id="171" name="Text Box 15"/>
          <p:cNvSpPr txBox="1">
            <a:spLocks noChangeArrowheads="1"/>
          </p:cNvSpPr>
          <p:nvPr/>
        </p:nvSpPr>
        <p:spPr bwMode="auto">
          <a:xfrm>
            <a:off x="5228509" y="3697868"/>
            <a:ext cx="979755" cy="523220"/>
          </a:xfrm>
          <a:prstGeom prst="rect">
            <a:avLst/>
          </a:prstGeom>
          <a:noFill/>
          <a:ln w="12700">
            <a:noFill/>
            <a:miter lim="800000"/>
            <a:headEnd/>
            <a:tailEnd/>
          </a:ln>
          <a:effectLst/>
        </p:spPr>
        <p:txBody>
          <a:bodyPr wrap="none" anchor="ctr">
            <a:spAutoFit/>
          </a:bodyPr>
          <a:lstStyle/>
          <a:p>
            <a:pPr algn="ctr" eaLnBrk="0" hangingPunct="0"/>
            <a:r>
              <a:rPr lang="en-US" sz="1400" b="1" dirty="0" smtClean="0"/>
              <a:t>Tax </a:t>
            </a:r>
          </a:p>
          <a:p>
            <a:pPr algn="ctr" eaLnBrk="0" hangingPunct="0"/>
            <a:r>
              <a:rPr lang="en-US" sz="1400" b="1" dirty="0" smtClean="0"/>
              <a:t>Authority</a:t>
            </a:r>
            <a:endParaRPr lang="en-US" sz="1400" b="1" dirty="0"/>
          </a:p>
        </p:txBody>
      </p:sp>
      <p:cxnSp>
        <p:nvCxnSpPr>
          <p:cNvPr id="172" name="Straight Arrow Connector 171"/>
          <p:cNvCxnSpPr/>
          <p:nvPr/>
        </p:nvCxnSpPr>
        <p:spPr bwMode="auto">
          <a:xfrm>
            <a:off x="4067944" y="3717032"/>
            <a:ext cx="504056" cy="360040"/>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75" name="Straight Arrow Connector 174"/>
          <p:cNvCxnSpPr/>
          <p:nvPr/>
        </p:nvCxnSpPr>
        <p:spPr bwMode="auto">
          <a:xfrm rot="16200000" flipH="1">
            <a:off x="4535996" y="2168860"/>
            <a:ext cx="216024" cy="144016"/>
          </a:xfrm>
          <a:prstGeom prst="straightConnector1">
            <a:avLst/>
          </a:prstGeom>
          <a:solidFill>
            <a:schemeClr val="accent1"/>
          </a:solidFill>
          <a:ln w="38100" cap="flat" cmpd="sng" algn="ctr">
            <a:solidFill>
              <a:srgbClr val="84C2B5"/>
            </a:solidFill>
            <a:prstDash val="sysDash"/>
            <a:round/>
            <a:headEnd type="none"/>
            <a:tailEnd type="arrow"/>
          </a:ln>
          <a:effectLst/>
        </p:spPr>
      </p:cxnSp>
      <p:pic>
        <p:nvPicPr>
          <p:cNvPr id="177" name="Picture 40" descr="central_bank_cmyk_warmgray_10"/>
          <p:cNvPicPr>
            <a:picLocks noChangeAspect="1" noChangeArrowheads="1"/>
          </p:cNvPicPr>
          <p:nvPr/>
        </p:nvPicPr>
        <p:blipFill>
          <a:blip r:embed="rId14" cstate="print"/>
          <a:srcRect/>
          <a:stretch>
            <a:fillRect/>
          </a:stretch>
        </p:blipFill>
        <p:spPr bwMode="auto">
          <a:xfrm>
            <a:off x="6156176" y="908720"/>
            <a:ext cx="496888" cy="619125"/>
          </a:xfrm>
          <a:prstGeom prst="rect">
            <a:avLst/>
          </a:prstGeom>
          <a:noFill/>
        </p:spPr>
      </p:pic>
      <p:sp>
        <p:nvSpPr>
          <p:cNvPr id="178" name="Text Box 15"/>
          <p:cNvSpPr txBox="1">
            <a:spLocks noChangeArrowheads="1"/>
          </p:cNvSpPr>
          <p:nvPr/>
        </p:nvSpPr>
        <p:spPr bwMode="auto">
          <a:xfrm>
            <a:off x="6034475" y="1484784"/>
            <a:ext cx="761748" cy="307777"/>
          </a:xfrm>
          <a:prstGeom prst="rect">
            <a:avLst/>
          </a:prstGeom>
          <a:noFill/>
          <a:ln w="12700">
            <a:noFill/>
            <a:miter lim="800000"/>
            <a:headEnd/>
            <a:tailEnd/>
          </a:ln>
          <a:effectLst/>
        </p:spPr>
        <p:txBody>
          <a:bodyPr wrap="none" anchor="ctr">
            <a:spAutoFit/>
          </a:bodyPr>
          <a:lstStyle/>
          <a:p>
            <a:pPr algn="ctr" eaLnBrk="0" hangingPunct="0"/>
            <a:r>
              <a:rPr lang="en-US" sz="1400" b="1" dirty="0" smtClean="0"/>
              <a:t>Courts</a:t>
            </a:r>
          </a:p>
        </p:txBody>
      </p:sp>
      <p:cxnSp>
        <p:nvCxnSpPr>
          <p:cNvPr id="179" name="Straight Arrow Connector 178"/>
          <p:cNvCxnSpPr/>
          <p:nvPr/>
        </p:nvCxnSpPr>
        <p:spPr bwMode="auto">
          <a:xfrm flipV="1">
            <a:off x="6732240" y="1052736"/>
            <a:ext cx="648072" cy="144016"/>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2" name="Straight Arrow Connector 181"/>
          <p:cNvCxnSpPr/>
          <p:nvPr/>
        </p:nvCxnSpPr>
        <p:spPr bwMode="auto">
          <a:xfrm rot="5400000">
            <a:off x="5220072" y="1556792"/>
            <a:ext cx="1008112" cy="576064"/>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5" name="Straight Arrow Connector 184"/>
          <p:cNvCxnSpPr/>
          <p:nvPr/>
        </p:nvCxnSpPr>
        <p:spPr bwMode="auto">
          <a:xfrm rot="10800000">
            <a:off x="3923928" y="980728"/>
            <a:ext cx="2160240" cy="72008"/>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9" name="Straight Arrow Connector 188"/>
          <p:cNvCxnSpPr/>
          <p:nvPr/>
        </p:nvCxnSpPr>
        <p:spPr bwMode="auto">
          <a:xfrm>
            <a:off x="2771800" y="1484784"/>
            <a:ext cx="1728192" cy="1224136"/>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96" name="Straight Arrow Connector 95"/>
          <p:cNvCxnSpPr/>
          <p:nvPr/>
        </p:nvCxnSpPr>
        <p:spPr bwMode="auto">
          <a:xfrm rot="5400000">
            <a:off x="1655676" y="4977172"/>
            <a:ext cx="792088" cy="432048"/>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09" name="Straight Arrow Connector 108"/>
          <p:cNvCxnSpPr/>
          <p:nvPr/>
        </p:nvCxnSpPr>
        <p:spPr bwMode="auto">
          <a:xfrm>
            <a:off x="251520" y="979140"/>
            <a:ext cx="1368152" cy="1588"/>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3" name="Straight Arrow Connector 112"/>
          <p:cNvCxnSpPr/>
          <p:nvPr/>
        </p:nvCxnSpPr>
        <p:spPr bwMode="auto">
          <a:xfrm>
            <a:off x="251520" y="404664"/>
            <a:ext cx="1368152" cy="1588"/>
          </a:xfrm>
          <a:prstGeom prst="straightConnector1">
            <a:avLst/>
          </a:prstGeom>
          <a:solidFill>
            <a:schemeClr val="accent1"/>
          </a:solidFill>
          <a:ln w="50800" cap="flat" cmpd="sng" algn="ctr">
            <a:solidFill>
              <a:srgbClr val="970254"/>
            </a:solidFill>
            <a:prstDash val="solid"/>
            <a:round/>
            <a:headEnd type="none"/>
            <a:tailEnd type="arrow"/>
          </a:ln>
          <a:effectLst/>
        </p:spPr>
      </p:cxnSp>
      <p:cxnSp>
        <p:nvCxnSpPr>
          <p:cNvPr id="115" name="Straight Arrow Connector 114"/>
          <p:cNvCxnSpPr/>
          <p:nvPr/>
        </p:nvCxnSpPr>
        <p:spPr bwMode="auto">
          <a:xfrm>
            <a:off x="251520" y="1267172"/>
            <a:ext cx="1368152" cy="1588"/>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17" name="Straight Arrow Connector 116"/>
          <p:cNvCxnSpPr/>
          <p:nvPr/>
        </p:nvCxnSpPr>
        <p:spPr bwMode="auto">
          <a:xfrm>
            <a:off x="251520" y="1555204"/>
            <a:ext cx="1368152" cy="1588"/>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18" name="Straight Arrow Connector 117"/>
          <p:cNvCxnSpPr/>
          <p:nvPr/>
        </p:nvCxnSpPr>
        <p:spPr bwMode="auto">
          <a:xfrm>
            <a:off x="251520" y="691108"/>
            <a:ext cx="1368152" cy="1588"/>
          </a:xfrm>
          <a:prstGeom prst="straightConnector1">
            <a:avLst/>
          </a:prstGeom>
          <a:solidFill>
            <a:schemeClr val="accent1"/>
          </a:solidFill>
          <a:ln w="38100" cap="flat" cmpd="sng" algn="ctr">
            <a:solidFill>
              <a:srgbClr val="00B0F0"/>
            </a:solidFill>
            <a:prstDash val="solid"/>
            <a:round/>
            <a:headEnd type="none"/>
            <a:tailEnd type="arrow"/>
          </a:ln>
          <a:effectLst/>
        </p:spPr>
      </p:cxnSp>
      <p:sp>
        <p:nvSpPr>
          <p:cNvPr id="146" name="TextBox 145"/>
          <p:cNvSpPr txBox="1"/>
          <p:nvPr/>
        </p:nvSpPr>
        <p:spPr>
          <a:xfrm rot="18086734">
            <a:off x="7777654" y="3508623"/>
            <a:ext cx="1045479" cy="276999"/>
          </a:xfrm>
          <a:prstGeom prst="rect">
            <a:avLst/>
          </a:prstGeom>
          <a:noFill/>
        </p:spPr>
        <p:txBody>
          <a:bodyPr wrap="none" rtlCol="0">
            <a:spAutoFit/>
          </a:bodyPr>
          <a:lstStyle/>
          <a:p>
            <a:r>
              <a:rPr lang="en-GB" sz="1200" i="1" dirty="0" smtClean="0"/>
              <a:t>cross-border</a:t>
            </a:r>
            <a:endParaRPr lang="en-GB" sz="1200" i="1" dirty="0"/>
          </a:p>
        </p:txBody>
      </p:sp>
      <p:sp>
        <p:nvSpPr>
          <p:cNvPr id="110" name="Freeform 109"/>
          <p:cNvSpPr/>
          <p:nvPr/>
        </p:nvSpPr>
        <p:spPr bwMode="auto">
          <a:xfrm>
            <a:off x="4121624" y="3657600"/>
            <a:ext cx="4776716" cy="2224585"/>
          </a:xfrm>
          <a:custGeom>
            <a:avLst/>
            <a:gdLst>
              <a:gd name="connsiteX0" fmla="*/ 3152633 w 4776716"/>
              <a:gd name="connsiteY0" fmla="*/ 0 h 2224585"/>
              <a:gd name="connsiteX1" fmla="*/ 4776716 w 4776716"/>
              <a:gd name="connsiteY1" fmla="*/ 2224585 h 2224585"/>
              <a:gd name="connsiteX2" fmla="*/ 0 w 4776716"/>
              <a:gd name="connsiteY2" fmla="*/ 1255594 h 2224585"/>
              <a:gd name="connsiteX3" fmla="*/ 3152633 w 4776716"/>
              <a:gd name="connsiteY3" fmla="*/ 0 h 2224585"/>
            </a:gdLst>
            <a:ahLst/>
            <a:cxnLst>
              <a:cxn ang="0">
                <a:pos x="connsiteX0" y="connsiteY0"/>
              </a:cxn>
              <a:cxn ang="0">
                <a:pos x="connsiteX1" y="connsiteY1"/>
              </a:cxn>
              <a:cxn ang="0">
                <a:pos x="connsiteX2" y="connsiteY2"/>
              </a:cxn>
              <a:cxn ang="0">
                <a:pos x="connsiteX3" y="connsiteY3"/>
              </a:cxn>
            </a:cxnLst>
            <a:rect l="l" t="t" r="r" b="b"/>
            <a:pathLst>
              <a:path w="4776716" h="2224585">
                <a:moveTo>
                  <a:pt x="3152633" y="0"/>
                </a:moveTo>
                <a:lnTo>
                  <a:pt x="4776716" y="2224585"/>
                </a:lnTo>
                <a:lnTo>
                  <a:pt x="0" y="1255594"/>
                </a:lnTo>
                <a:lnTo>
                  <a:pt x="3152633" y="0"/>
                </a:lnTo>
                <a:close/>
              </a:path>
            </a:pathLst>
          </a:custGeom>
          <a:solidFill>
            <a:srgbClr val="97233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2" name="Freeform 111"/>
          <p:cNvSpPr/>
          <p:nvPr/>
        </p:nvSpPr>
        <p:spPr bwMode="auto">
          <a:xfrm>
            <a:off x="477672" y="1978925"/>
            <a:ext cx="7055892" cy="4640239"/>
          </a:xfrm>
          <a:custGeom>
            <a:avLst/>
            <a:gdLst>
              <a:gd name="connsiteX0" fmla="*/ 4722125 w 7055892"/>
              <a:gd name="connsiteY0" fmla="*/ 1214651 h 4640239"/>
              <a:gd name="connsiteX1" fmla="*/ 2838734 w 7055892"/>
              <a:gd name="connsiteY1" fmla="*/ 1637732 h 4640239"/>
              <a:gd name="connsiteX2" fmla="*/ 0 w 7055892"/>
              <a:gd name="connsiteY2" fmla="*/ 1255594 h 4640239"/>
              <a:gd name="connsiteX3" fmla="*/ 859809 w 7055892"/>
              <a:gd name="connsiteY3" fmla="*/ 4640239 h 4640239"/>
              <a:gd name="connsiteX4" fmla="*/ 3575713 w 7055892"/>
              <a:gd name="connsiteY4" fmla="*/ 3807726 h 4640239"/>
              <a:gd name="connsiteX5" fmla="*/ 3439235 w 7055892"/>
              <a:gd name="connsiteY5" fmla="*/ 3002508 h 4640239"/>
              <a:gd name="connsiteX6" fmla="*/ 6196083 w 7055892"/>
              <a:gd name="connsiteY6" fmla="*/ 1937982 h 4640239"/>
              <a:gd name="connsiteX7" fmla="*/ 7055892 w 7055892"/>
              <a:gd name="connsiteY7" fmla="*/ 750627 h 4640239"/>
              <a:gd name="connsiteX8" fmla="*/ 3698543 w 7055892"/>
              <a:gd name="connsiteY8" fmla="*/ 0 h 4640239"/>
              <a:gd name="connsiteX9" fmla="*/ 3111689 w 7055892"/>
              <a:gd name="connsiteY9" fmla="*/ 1132765 h 4640239"/>
              <a:gd name="connsiteX10" fmla="*/ 3466531 w 7055892"/>
              <a:gd name="connsiteY10" fmla="*/ 1487606 h 4640239"/>
              <a:gd name="connsiteX11" fmla="*/ 3452883 w 7055892"/>
              <a:gd name="connsiteY11" fmla="*/ 1487606 h 464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2" h="4640239">
                <a:moveTo>
                  <a:pt x="4722125" y="1214651"/>
                </a:moveTo>
                <a:lnTo>
                  <a:pt x="2838734" y="1637732"/>
                </a:lnTo>
                <a:lnTo>
                  <a:pt x="0" y="1255594"/>
                </a:lnTo>
                <a:lnTo>
                  <a:pt x="859809" y="4640239"/>
                </a:lnTo>
                <a:lnTo>
                  <a:pt x="3575713" y="3807726"/>
                </a:lnTo>
                <a:lnTo>
                  <a:pt x="3439235" y="3002508"/>
                </a:lnTo>
                <a:lnTo>
                  <a:pt x="6196083" y="1937982"/>
                </a:lnTo>
                <a:lnTo>
                  <a:pt x="7055892" y="750627"/>
                </a:lnTo>
                <a:lnTo>
                  <a:pt x="3698543" y="0"/>
                </a:lnTo>
                <a:lnTo>
                  <a:pt x="3111689" y="1132765"/>
                </a:lnTo>
                <a:lnTo>
                  <a:pt x="3466531" y="1487606"/>
                </a:lnTo>
                <a:lnTo>
                  <a:pt x="3452883" y="1487606"/>
                </a:lnTo>
              </a:path>
            </a:pathLst>
          </a:custGeom>
          <a:solidFill>
            <a:srgbClr val="00B0F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05" name="TextBox 104"/>
          <p:cNvSpPr txBox="1"/>
          <p:nvPr/>
        </p:nvSpPr>
        <p:spPr>
          <a:xfrm>
            <a:off x="76200" y="703729"/>
            <a:ext cx="1809919" cy="276999"/>
          </a:xfrm>
          <a:prstGeom prst="rect">
            <a:avLst/>
          </a:prstGeom>
          <a:noFill/>
        </p:spPr>
        <p:txBody>
          <a:bodyPr wrap="none" rtlCol="0">
            <a:spAutoFit/>
          </a:bodyPr>
          <a:lstStyle/>
          <a:p>
            <a:r>
              <a:rPr lang="en-GB" sz="1200" b="1" dirty="0" smtClean="0">
                <a:latin typeface="Calibri" pitchFamily="34" charset="0"/>
              </a:rPr>
              <a:t>Proprietary, ISO potential</a:t>
            </a:r>
            <a:endParaRPr lang="en-GB" sz="1200" b="1" dirty="0">
              <a:latin typeface="Calibri" pitchFamily="34" charset="0"/>
            </a:endParaRPr>
          </a:p>
        </p:txBody>
      </p:sp>
      <p:sp>
        <p:nvSpPr>
          <p:cNvPr id="106" name="TextBox 105"/>
          <p:cNvSpPr txBox="1"/>
          <p:nvPr/>
        </p:nvSpPr>
        <p:spPr>
          <a:xfrm>
            <a:off x="76200" y="116632"/>
            <a:ext cx="1643142" cy="276999"/>
          </a:xfrm>
          <a:prstGeom prst="rect">
            <a:avLst/>
          </a:prstGeom>
          <a:noFill/>
        </p:spPr>
        <p:txBody>
          <a:bodyPr wrap="none" rtlCol="0">
            <a:spAutoFit/>
          </a:bodyPr>
          <a:lstStyle/>
          <a:p>
            <a:r>
              <a:rPr lang="en-GB" sz="1200" b="1" dirty="0" smtClean="0">
                <a:latin typeface="Calibri" pitchFamily="34" charset="0"/>
              </a:rPr>
              <a:t>High: ISO financial </a:t>
            </a:r>
            <a:r>
              <a:rPr lang="en-GB" sz="1200" b="1" dirty="0" err="1" smtClean="0">
                <a:latin typeface="Calibri" pitchFamily="34" charset="0"/>
              </a:rPr>
              <a:t>stds</a:t>
            </a:r>
            <a:endParaRPr lang="en-GB" sz="1200" b="1" dirty="0">
              <a:latin typeface="Calibri" pitchFamily="34" charset="0"/>
            </a:endParaRPr>
          </a:p>
        </p:txBody>
      </p:sp>
      <p:sp>
        <p:nvSpPr>
          <p:cNvPr id="119" name="TextBox 118"/>
          <p:cNvSpPr txBox="1"/>
          <p:nvPr/>
        </p:nvSpPr>
        <p:spPr>
          <a:xfrm>
            <a:off x="76200" y="991761"/>
            <a:ext cx="1587229" cy="276999"/>
          </a:xfrm>
          <a:prstGeom prst="rect">
            <a:avLst/>
          </a:prstGeom>
          <a:noFill/>
        </p:spPr>
        <p:txBody>
          <a:bodyPr wrap="none" rtlCol="0">
            <a:spAutoFit/>
          </a:bodyPr>
          <a:lstStyle/>
          <a:p>
            <a:r>
              <a:rPr lang="en-GB" sz="1200" b="1" dirty="0" smtClean="0">
                <a:latin typeface="Calibri" pitchFamily="34" charset="0"/>
              </a:rPr>
              <a:t>None - XBRL potential</a:t>
            </a:r>
            <a:endParaRPr lang="en-GB" sz="1200" b="1" dirty="0">
              <a:latin typeface="Calibri" pitchFamily="34" charset="0"/>
            </a:endParaRPr>
          </a:p>
        </p:txBody>
      </p:sp>
      <p:sp>
        <p:nvSpPr>
          <p:cNvPr id="121" name="TextBox 120"/>
          <p:cNvSpPr txBox="1"/>
          <p:nvPr/>
        </p:nvSpPr>
        <p:spPr>
          <a:xfrm>
            <a:off x="76200" y="1279793"/>
            <a:ext cx="1755994" cy="276999"/>
          </a:xfrm>
          <a:prstGeom prst="rect">
            <a:avLst/>
          </a:prstGeom>
          <a:noFill/>
        </p:spPr>
        <p:txBody>
          <a:bodyPr wrap="none" rtlCol="0">
            <a:spAutoFit/>
          </a:bodyPr>
          <a:lstStyle/>
          <a:p>
            <a:r>
              <a:rPr lang="en-GB" sz="1200" b="1" dirty="0" smtClean="0">
                <a:latin typeface="Calibri" pitchFamily="34" charset="0"/>
              </a:rPr>
              <a:t>Unlikely – Retail services</a:t>
            </a:r>
            <a:endParaRPr lang="en-GB" sz="1200" b="1" dirty="0">
              <a:latin typeface="Calibri" pitchFamily="34" charset="0"/>
            </a:endParaRPr>
          </a:p>
        </p:txBody>
      </p:sp>
      <p:sp>
        <p:nvSpPr>
          <p:cNvPr id="123" name="TextBox 122"/>
          <p:cNvSpPr txBox="1"/>
          <p:nvPr/>
        </p:nvSpPr>
        <p:spPr>
          <a:xfrm>
            <a:off x="76200" y="404664"/>
            <a:ext cx="2137765" cy="276999"/>
          </a:xfrm>
          <a:prstGeom prst="rect">
            <a:avLst/>
          </a:prstGeom>
          <a:noFill/>
        </p:spPr>
        <p:txBody>
          <a:bodyPr wrap="none" rtlCol="0">
            <a:spAutoFit/>
          </a:bodyPr>
          <a:lstStyle/>
          <a:p>
            <a:r>
              <a:rPr lang="en-GB" sz="1200" b="1" dirty="0" smtClean="0">
                <a:latin typeface="Calibri" pitchFamily="34" charset="0"/>
              </a:rPr>
              <a:t>Mixed: ISO, portal, proprietary</a:t>
            </a:r>
            <a:endParaRPr lang="en-GB" sz="12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par>
                                <p:cTn id="13" presetID="9" presetClass="exit" presetSubtype="0" fill="hold" grpId="1" nodeType="withEffect">
                                  <p:stCondLst>
                                    <p:cond delay="0"/>
                                  </p:stCondLst>
                                  <p:childTnLst>
                                    <p:animEffect transition="out" filter="dissolve">
                                      <p:cBhvr>
                                        <p:cTn id="14" dur="500"/>
                                        <p:tgtEl>
                                          <p:spTgt spid="110"/>
                                        </p:tgtEl>
                                      </p:cBhvr>
                                    </p:animEffect>
                                    <p:set>
                                      <p:cBhvr>
                                        <p:cTn id="15" dur="1" fill="hold">
                                          <p:stCondLst>
                                            <p:cond delay="499"/>
                                          </p:stCondLst>
                                        </p:cTn>
                                        <p:tgtEl>
                                          <p:spTgt spid="1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dissolve">
                                      <p:cBhvr>
                                        <p:cTn id="20" dur="500"/>
                                        <p:tgtEl>
                                          <p:spTgt spid="108"/>
                                        </p:tgtEl>
                                      </p:cBhvr>
                                    </p:animEffect>
                                  </p:childTnLst>
                                </p:cTn>
                              </p:par>
                              <p:par>
                                <p:cTn id="21" presetID="9" presetClass="exit" presetSubtype="0" fill="hold" grpId="1" nodeType="withEffect">
                                  <p:stCondLst>
                                    <p:cond delay="0"/>
                                  </p:stCondLst>
                                  <p:childTnLst>
                                    <p:animEffect transition="out" filter="dissolve">
                                      <p:cBhvr>
                                        <p:cTn id="22" dur="500"/>
                                        <p:tgtEl>
                                          <p:spTgt spid="112"/>
                                        </p:tgtEl>
                                      </p:cBhvr>
                                    </p:animEffect>
                                    <p:set>
                                      <p:cBhvr>
                                        <p:cTn id="23" dur="1" fill="hold">
                                          <p:stCondLst>
                                            <p:cond delay="499"/>
                                          </p:stCondLst>
                                        </p:cTn>
                                        <p:tgtEl>
                                          <p:spTgt spid="1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08"/>
                                        </p:tgtEl>
                                      </p:cBhvr>
                                    </p:animEffect>
                                    <p:set>
                                      <p:cBhvr>
                                        <p:cTn id="28" dur="1" fill="hold">
                                          <p:stCondLst>
                                            <p:cond delay="499"/>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10" grpId="0" animBg="1"/>
      <p:bldP spid="110" grpId="1" animBg="1"/>
      <p:bldP spid="112" grpId="0" animBg="1"/>
      <p:bldP spid="11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2" name="Straight Arrow Connector 131"/>
          <p:cNvCxnSpPr>
            <a:stCxn id="10" idx="3"/>
          </p:cNvCxnSpPr>
          <p:nvPr/>
        </p:nvCxnSpPr>
        <p:spPr bwMode="auto">
          <a:xfrm>
            <a:off x="1118413" y="3710470"/>
            <a:ext cx="5541821" cy="1734754"/>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76" name="Straight Arrow Connector 175"/>
          <p:cNvCxnSpPr>
            <a:stCxn id="10" idx="3"/>
          </p:cNvCxnSpPr>
          <p:nvPr/>
        </p:nvCxnSpPr>
        <p:spPr bwMode="auto">
          <a:xfrm>
            <a:off x="1118413" y="3710470"/>
            <a:ext cx="4677723" cy="2310818"/>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34" name="Straight Arrow Connector 133"/>
          <p:cNvCxnSpPr/>
          <p:nvPr/>
        </p:nvCxnSpPr>
        <p:spPr bwMode="auto">
          <a:xfrm>
            <a:off x="1160075" y="3621304"/>
            <a:ext cx="5500157" cy="887816"/>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58" name="Straight Connector 157"/>
          <p:cNvCxnSpPr/>
          <p:nvPr/>
        </p:nvCxnSpPr>
        <p:spPr bwMode="auto">
          <a:xfrm rot="5400000">
            <a:off x="4878229" y="3034227"/>
            <a:ext cx="3848616" cy="2413539"/>
          </a:xfrm>
          <a:prstGeom prst="line">
            <a:avLst/>
          </a:prstGeom>
          <a:solidFill>
            <a:schemeClr val="accent1"/>
          </a:solidFill>
          <a:ln w="57150" cap="flat" cmpd="dbl" algn="ctr">
            <a:solidFill>
              <a:schemeClr val="accent1"/>
            </a:solidFill>
            <a:prstDash val="dash"/>
            <a:round/>
            <a:headEnd type="none"/>
            <a:tailEnd type="none"/>
          </a:ln>
          <a:effectLst/>
        </p:spPr>
      </p:cxnSp>
      <p:sp>
        <p:nvSpPr>
          <p:cNvPr id="34" name="TextBox 33"/>
          <p:cNvSpPr txBox="1"/>
          <p:nvPr/>
        </p:nvSpPr>
        <p:spPr>
          <a:xfrm>
            <a:off x="1835696" y="188640"/>
            <a:ext cx="6912768" cy="461665"/>
          </a:xfrm>
          <a:prstGeom prst="rect">
            <a:avLst/>
          </a:prstGeom>
          <a:noFill/>
        </p:spPr>
        <p:txBody>
          <a:bodyPr wrap="square" rtlCol="0">
            <a:spAutoFit/>
          </a:bodyPr>
          <a:lstStyle/>
          <a:p>
            <a:r>
              <a:rPr lang="en-GB" b="1" dirty="0" smtClean="0">
                <a:latin typeface="+mj-lt"/>
              </a:rPr>
              <a:t>Sub-custodians in Asset Servicing Landscape</a:t>
            </a:r>
            <a:endParaRPr lang="en-GB" b="1" dirty="0">
              <a:latin typeface="+mj-lt"/>
            </a:endParaRPr>
          </a:p>
        </p:txBody>
      </p:sp>
      <p:cxnSp>
        <p:nvCxnSpPr>
          <p:cNvPr id="109" name="Straight Arrow Connector 108"/>
          <p:cNvCxnSpPr/>
          <p:nvPr/>
        </p:nvCxnSpPr>
        <p:spPr bwMode="auto">
          <a:xfrm>
            <a:off x="251520" y="979140"/>
            <a:ext cx="1368152" cy="1588"/>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3" name="Straight Arrow Connector 112"/>
          <p:cNvCxnSpPr/>
          <p:nvPr/>
        </p:nvCxnSpPr>
        <p:spPr bwMode="auto">
          <a:xfrm>
            <a:off x="251520" y="404664"/>
            <a:ext cx="1368152" cy="1588"/>
          </a:xfrm>
          <a:prstGeom prst="straightConnector1">
            <a:avLst/>
          </a:prstGeom>
          <a:solidFill>
            <a:schemeClr val="accent1"/>
          </a:solidFill>
          <a:ln w="50800" cap="flat" cmpd="sng" algn="ctr">
            <a:solidFill>
              <a:srgbClr val="970254"/>
            </a:solidFill>
            <a:prstDash val="solid"/>
            <a:round/>
            <a:headEnd type="none"/>
            <a:tailEnd type="arrow"/>
          </a:ln>
          <a:effectLst/>
        </p:spPr>
      </p:cxnSp>
      <p:cxnSp>
        <p:nvCxnSpPr>
          <p:cNvPr id="115" name="Straight Arrow Connector 114"/>
          <p:cNvCxnSpPr/>
          <p:nvPr/>
        </p:nvCxnSpPr>
        <p:spPr bwMode="auto">
          <a:xfrm>
            <a:off x="251520" y="1267172"/>
            <a:ext cx="1368152" cy="1588"/>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17" name="Straight Arrow Connector 116"/>
          <p:cNvCxnSpPr/>
          <p:nvPr/>
        </p:nvCxnSpPr>
        <p:spPr bwMode="auto">
          <a:xfrm>
            <a:off x="251520" y="1555204"/>
            <a:ext cx="1368152" cy="1588"/>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18" name="Straight Arrow Connector 117"/>
          <p:cNvCxnSpPr/>
          <p:nvPr/>
        </p:nvCxnSpPr>
        <p:spPr bwMode="auto">
          <a:xfrm>
            <a:off x="251520" y="691108"/>
            <a:ext cx="1368152" cy="1588"/>
          </a:xfrm>
          <a:prstGeom prst="straightConnector1">
            <a:avLst/>
          </a:prstGeom>
          <a:solidFill>
            <a:schemeClr val="accent1"/>
          </a:solidFill>
          <a:ln w="38100" cap="flat" cmpd="sng" algn="ctr">
            <a:solidFill>
              <a:srgbClr val="00B0F0"/>
            </a:solidFill>
            <a:prstDash val="solid"/>
            <a:round/>
            <a:headEnd type="none"/>
            <a:tailEnd type="arrow"/>
          </a:ln>
          <a:effectLst/>
        </p:spPr>
      </p:cxnSp>
      <p:sp>
        <p:nvSpPr>
          <p:cNvPr id="138" name="TextBox 137"/>
          <p:cNvSpPr txBox="1"/>
          <p:nvPr/>
        </p:nvSpPr>
        <p:spPr>
          <a:xfrm>
            <a:off x="179512" y="703729"/>
            <a:ext cx="508473" cy="276999"/>
          </a:xfrm>
          <a:prstGeom prst="rect">
            <a:avLst/>
          </a:prstGeom>
          <a:noFill/>
        </p:spPr>
        <p:txBody>
          <a:bodyPr wrap="none" rtlCol="0">
            <a:spAutoFit/>
          </a:bodyPr>
          <a:lstStyle/>
          <a:p>
            <a:r>
              <a:rPr lang="en-GB" sz="1200" dirty="0" smtClean="0"/>
              <a:t>Little</a:t>
            </a:r>
            <a:endParaRPr lang="en-GB" sz="1200" dirty="0"/>
          </a:p>
        </p:txBody>
      </p:sp>
      <p:sp>
        <p:nvSpPr>
          <p:cNvPr id="139" name="TextBox 138"/>
          <p:cNvSpPr txBox="1"/>
          <p:nvPr/>
        </p:nvSpPr>
        <p:spPr>
          <a:xfrm>
            <a:off x="179512" y="116632"/>
            <a:ext cx="498855" cy="276999"/>
          </a:xfrm>
          <a:prstGeom prst="rect">
            <a:avLst/>
          </a:prstGeom>
          <a:noFill/>
        </p:spPr>
        <p:txBody>
          <a:bodyPr wrap="none" rtlCol="0">
            <a:spAutoFit/>
          </a:bodyPr>
          <a:lstStyle/>
          <a:p>
            <a:r>
              <a:rPr lang="en-GB" sz="1200" dirty="0" smtClean="0"/>
              <a:t>High</a:t>
            </a:r>
            <a:endParaRPr lang="en-GB" sz="1200" dirty="0"/>
          </a:p>
        </p:txBody>
      </p:sp>
      <p:sp>
        <p:nvSpPr>
          <p:cNvPr id="141" name="TextBox 140"/>
          <p:cNvSpPr txBox="1"/>
          <p:nvPr/>
        </p:nvSpPr>
        <p:spPr>
          <a:xfrm>
            <a:off x="179512" y="991761"/>
            <a:ext cx="1201676" cy="276999"/>
          </a:xfrm>
          <a:prstGeom prst="rect">
            <a:avLst/>
          </a:prstGeom>
          <a:noFill/>
        </p:spPr>
        <p:txBody>
          <a:bodyPr wrap="none" rtlCol="0">
            <a:spAutoFit/>
          </a:bodyPr>
          <a:lstStyle/>
          <a:p>
            <a:r>
              <a:rPr lang="en-GB" sz="1200" dirty="0" smtClean="0"/>
              <a:t>XBRL potential</a:t>
            </a:r>
            <a:endParaRPr lang="en-GB" sz="1200" dirty="0"/>
          </a:p>
        </p:txBody>
      </p:sp>
      <p:sp>
        <p:nvSpPr>
          <p:cNvPr id="143" name="TextBox 142"/>
          <p:cNvSpPr txBox="1"/>
          <p:nvPr/>
        </p:nvSpPr>
        <p:spPr>
          <a:xfrm>
            <a:off x="179512" y="1279793"/>
            <a:ext cx="720069" cy="276999"/>
          </a:xfrm>
          <a:prstGeom prst="rect">
            <a:avLst/>
          </a:prstGeom>
          <a:noFill/>
        </p:spPr>
        <p:txBody>
          <a:bodyPr wrap="none" rtlCol="0">
            <a:spAutoFit/>
          </a:bodyPr>
          <a:lstStyle/>
          <a:p>
            <a:r>
              <a:rPr lang="en-GB" sz="1200" dirty="0" smtClean="0"/>
              <a:t>Unlikely</a:t>
            </a:r>
            <a:endParaRPr lang="en-GB" sz="1200" dirty="0"/>
          </a:p>
        </p:txBody>
      </p:sp>
      <p:sp>
        <p:nvSpPr>
          <p:cNvPr id="145" name="TextBox 144"/>
          <p:cNvSpPr txBox="1"/>
          <p:nvPr/>
        </p:nvSpPr>
        <p:spPr>
          <a:xfrm>
            <a:off x="179512" y="404664"/>
            <a:ext cx="465192" cy="276999"/>
          </a:xfrm>
          <a:prstGeom prst="rect">
            <a:avLst/>
          </a:prstGeom>
          <a:noFill/>
        </p:spPr>
        <p:txBody>
          <a:bodyPr wrap="none" rtlCol="0">
            <a:spAutoFit/>
          </a:bodyPr>
          <a:lstStyle/>
          <a:p>
            <a:r>
              <a:rPr lang="en-GB" sz="1200" dirty="0" smtClean="0"/>
              <a:t>Low</a:t>
            </a:r>
            <a:endParaRPr lang="en-GB" sz="1200" dirty="0"/>
          </a:p>
        </p:txBody>
      </p:sp>
      <p:pic>
        <p:nvPicPr>
          <p:cNvPr id="22" name="Picture 53" descr="factory_cmyk_warmgray_10"/>
          <p:cNvPicPr>
            <a:picLocks noChangeAspect="1" noChangeArrowheads="1"/>
          </p:cNvPicPr>
          <p:nvPr/>
        </p:nvPicPr>
        <p:blipFill>
          <a:blip r:embed="rId2" cstate="print"/>
          <a:srcRect/>
          <a:stretch>
            <a:fillRect/>
          </a:stretch>
        </p:blipFill>
        <p:spPr bwMode="auto">
          <a:xfrm>
            <a:off x="2073306" y="685919"/>
            <a:ext cx="425674" cy="425674"/>
          </a:xfrm>
          <a:prstGeom prst="rect">
            <a:avLst/>
          </a:prstGeom>
          <a:noFill/>
        </p:spPr>
      </p:pic>
      <p:sp>
        <p:nvSpPr>
          <p:cNvPr id="6" name="Text Box 15"/>
          <p:cNvSpPr txBox="1">
            <a:spLocks noChangeArrowheads="1"/>
          </p:cNvSpPr>
          <p:nvPr/>
        </p:nvSpPr>
        <p:spPr bwMode="auto">
          <a:xfrm>
            <a:off x="1801432" y="1074167"/>
            <a:ext cx="645037" cy="278810"/>
          </a:xfrm>
          <a:prstGeom prst="rect">
            <a:avLst/>
          </a:prstGeom>
          <a:noFill/>
          <a:ln w="12700">
            <a:noFill/>
            <a:miter lim="800000"/>
            <a:headEnd/>
            <a:tailEnd/>
          </a:ln>
          <a:effectLst/>
        </p:spPr>
        <p:txBody>
          <a:bodyPr wrap="none" anchor="ctr">
            <a:spAutoFit/>
          </a:bodyPr>
          <a:lstStyle/>
          <a:p>
            <a:pPr algn="ctr" eaLnBrk="0" hangingPunct="0"/>
            <a:r>
              <a:rPr lang="en-US" sz="1200" b="1" dirty="0" smtClean="0"/>
              <a:t>Issuer</a:t>
            </a:r>
            <a:endParaRPr lang="en-US" sz="1200" b="1" dirty="0"/>
          </a:p>
        </p:txBody>
      </p:sp>
      <p:sp>
        <p:nvSpPr>
          <p:cNvPr id="10" name="Text Box 15"/>
          <p:cNvSpPr txBox="1">
            <a:spLocks noChangeArrowheads="1"/>
          </p:cNvSpPr>
          <p:nvPr/>
        </p:nvSpPr>
        <p:spPr bwMode="auto">
          <a:xfrm>
            <a:off x="201828" y="3473482"/>
            <a:ext cx="916585" cy="473976"/>
          </a:xfrm>
          <a:prstGeom prst="rect">
            <a:avLst/>
          </a:prstGeom>
          <a:noFill/>
          <a:ln w="12700">
            <a:noFill/>
            <a:miter lim="800000"/>
            <a:headEnd/>
            <a:tailEnd/>
          </a:ln>
          <a:effectLst/>
        </p:spPr>
        <p:txBody>
          <a:bodyPr wrap="none" anchor="ctr">
            <a:spAutoFit/>
          </a:bodyPr>
          <a:lstStyle/>
          <a:p>
            <a:pPr algn="ctr" eaLnBrk="0" hangingPunct="0"/>
            <a:r>
              <a:rPr lang="en-US" sz="1200" b="1" dirty="0" smtClean="0"/>
              <a:t>Data </a:t>
            </a:r>
          </a:p>
          <a:p>
            <a:pPr algn="ctr" eaLnBrk="0" hangingPunct="0"/>
            <a:r>
              <a:rPr lang="en-US" sz="1200" b="1" dirty="0" smtClean="0"/>
              <a:t>Providers</a:t>
            </a:r>
            <a:endParaRPr lang="en-US" sz="1200" b="1" dirty="0"/>
          </a:p>
        </p:txBody>
      </p:sp>
      <p:sp>
        <p:nvSpPr>
          <p:cNvPr id="18" name="Text Box 14"/>
          <p:cNvSpPr txBox="1">
            <a:spLocks noChangeArrowheads="1"/>
          </p:cNvSpPr>
          <p:nvPr/>
        </p:nvSpPr>
        <p:spPr bwMode="auto">
          <a:xfrm>
            <a:off x="1877613" y="4143150"/>
            <a:ext cx="978462" cy="278810"/>
          </a:xfrm>
          <a:prstGeom prst="rect">
            <a:avLst/>
          </a:prstGeom>
          <a:noFill/>
          <a:ln w="12700">
            <a:noFill/>
            <a:miter lim="800000"/>
            <a:headEnd/>
            <a:tailEnd/>
          </a:ln>
          <a:effectLst/>
        </p:spPr>
        <p:txBody>
          <a:bodyPr wrap="square" anchor="ctr">
            <a:spAutoFit/>
          </a:bodyPr>
          <a:lstStyle/>
          <a:p>
            <a:pPr algn="ctr" eaLnBrk="0" hangingPunct="0"/>
            <a:r>
              <a:rPr lang="en-US" sz="1200" b="1" dirty="0" smtClean="0"/>
              <a:t>B/Ds</a:t>
            </a:r>
            <a:endParaRPr lang="en-US" sz="1200" b="1" dirty="0"/>
          </a:p>
        </p:txBody>
      </p:sp>
      <p:sp>
        <p:nvSpPr>
          <p:cNvPr id="20" name="Text Box 14"/>
          <p:cNvSpPr txBox="1">
            <a:spLocks noChangeArrowheads="1"/>
          </p:cNvSpPr>
          <p:nvPr/>
        </p:nvSpPr>
        <p:spPr bwMode="auto">
          <a:xfrm>
            <a:off x="6574229" y="1077303"/>
            <a:ext cx="1239385" cy="473976"/>
          </a:xfrm>
          <a:prstGeom prst="rect">
            <a:avLst/>
          </a:prstGeom>
          <a:noFill/>
          <a:ln w="12700">
            <a:noFill/>
            <a:miter lim="800000"/>
            <a:headEnd/>
            <a:tailEnd/>
          </a:ln>
          <a:effectLst/>
        </p:spPr>
        <p:txBody>
          <a:bodyPr wrap="square" anchor="ctr">
            <a:spAutoFit/>
          </a:bodyPr>
          <a:lstStyle/>
          <a:p>
            <a:pPr algn="ctr" eaLnBrk="0" hangingPunct="0"/>
            <a:r>
              <a:rPr lang="en-US" sz="1200" b="1" dirty="0" smtClean="0"/>
              <a:t>Shareholders’</a:t>
            </a:r>
          </a:p>
          <a:p>
            <a:pPr algn="ctr" eaLnBrk="0" hangingPunct="0"/>
            <a:r>
              <a:rPr lang="en-US" sz="1200" b="1" dirty="0" smtClean="0"/>
              <a:t>Meeting</a:t>
            </a:r>
          </a:p>
        </p:txBody>
      </p:sp>
      <p:pic>
        <p:nvPicPr>
          <p:cNvPr id="23" name="Picture 45" descr="stock_exch_cmyk_wg10"/>
          <p:cNvPicPr>
            <a:picLocks noChangeAspect="1" noChangeArrowheads="1"/>
          </p:cNvPicPr>
          <p:nvPr/>
        </p:nvPicPr>
        <p:blipFill>
          <a:blip r:embed="rId3" cstate="print"/>
          <a:srcRect/>
          <a:stretch>
            <a:fillRect/>
          </a:stretch>
        </p:blipFill>
        <p:spPr bwMode="auto">
          <a:xfrm>
            <a:off x="4291152" y="2251457"/>
            <a:ext cx="539283" cy="530655"/>
          </a:xfrm>
          <a:prstGeom prst="rect">
            <a:avLst/>
          </a:prstGeom>
          <a:noFill/>
        </p:spPr>
      </p:pic>
      <p:pic>
        <p:nvPicPr>
          <p:cNvPr id="24" name="Picture 25" descr="User_cmyk_warmgray_10"/>
          <p:cNvPicPr>
            <a:picLocks noChangeAspect="1" noChangeArrowheads="1"/>
          </p:cNvPicPr>
          <p:nvPr/>
        </p:nvPicPr>
        <p:blipFill>
          <a:blip r:embed="rId4" cstate="print"/>
          <a:srcRect/>
          <a:stretch>
            <a:fillRect/>
          </a:stretch>
        </p:blipFill>
        <p:spPr bwMode="auto">
          <a:xfrm>
            <a:off x="2184071" y="1628126"/>
            <a:ext cx="519149" cy="530654"/>
          </a:xfrm>
          <a:prstGeom prst="rect">
            <a:avLst/>
          </a:prstGeom>
          <a:noFill/>
        </p:spPr>
      </p:pic>
      <p:pic>
        <p:nvPicPr>
          <p:cNvPr id="25" name="Picture 25" descr="User_cmyk_warmgray_10"/>
          <p:cNvPicPr>
            <a:picLocks noChangeAspect="1" noChangeArrowheads="1"/>
          </p:cNvPicPr>
          <p:nvPr/>
        </p:nvPicPr>
        <p:blipFill>
          <a:blip r:embed="rId4" cstate="print"/>
          <a:srcRect/>
          <a:stretch>
            <a:fillRect/>
          </a:stretch>
        </p:blipFill>
        <p:spPr bwMode="auto">
          <a:xfrm>
            <a:off x="3426152" y="1367203"/>
            <a:ext cx="519149" cy="530654"/>
          </a:xfrm>
          <a:prstGeom prst="rect">
            <a:avLst/>
          </a:prstGeom>
          <a:noFill/>
        </p:spPr>
      </p:pic>
      <p:pic>
        <p:nvPicPr>
          <p:cNvPr id="26" name="Picture 25" descr="User_cmyk_warmgray_10"/>
          <p:cNvPicPr>
            <a:picLocks noChangeAspect="1" noChangeArrowheads="1"/>
          </p:cNvPicPr>
          <p:nvPr/>
        </p:nvPicPr>
        <p:blipFill>
          <a:blip r:embed="rId4" cstate="print"/>
          <a:srcRect/>
          <a:stretch>
            <a:fillRect/>
          </a:stretch>
        </p:blipFill>
        <p:spPr bwMode="auto">
          <a:xfrm>
            <a:off x="6021478" y="1890234"/>
            <a:ext cx="519149" cy="530654"/>
          </a:xfrm>
          <a:prstGeom prst="rect">
            <a:avLst/>
          </a:prstGeom>
          <a:noFill/>
        </p:spPr>
      </p:pic>
      <p:pic>
        <p:nvPicPr>
          <p:cNvPr id="27" name="Picture 31" descr="Meeting"/>
          <p:cNvPicPr>
            <a:picLocks noChangeAspect="1" noChangeArrowheads="1"/>
          </p:cNvPicPr>
          <p:nvPr/>
        </p:nvPicPr>
        <p:blipFill>
          <a:blip r:embed="rId5" cstate="print"/>
          <a:srcRect/>
          <a:stretch>
            <a:fillRect/>
          </a:stretch>
        </p:blipFill>
        <p:spPr bwMode="auto">
          <a:xfrm>
            <a:off x="6835152" y="685919"/>
            <a:ext cx="703225" cy="428550"/>
          </a:xfrm>
          <a:prstGeom prst="rect">
            <a:avLst/>
          </a:prstGeom>
          <a:noFill/>
        </p:spPr>
      </p:pic>
      <p:sp>
        <p:nvSpPr>
          <p:cNvPr id="28" name="Text Box 14"/>
          <p:cNvSpPr txBox="1">
            <a:spLocks noChangeArrowheads="1"/>
          </p:cNvSpPr>
          <p:nvPr/>
        </p:nvSpPr>
        <p:spPr bwMode="auto">
          <a:xfrm>
            <a:off x="5868144" y="2420888"/>
            <a:ext cx="933330" cy="473976"/>
          </a:xfrm>
          <a:prstGeom prst="rect">
            <a:avLst/>
          </a:prstGeom>
          <a:noFill/>
          <a:ln w="12700">
            <a:noFill/>
            <a:miter lim="800000"/>
            <a:headEnd/>
            <a:tailEnd/>
          </a:ln>
          <a:effectLst/>
        </p:spPr>
        <p:txBody>
          <a:bodyPr wrap="square" anchor="ctr">
            <a:spAutoFit/>
          </a:bodyPr>
          <a:lstStyle/>
          <a:p>
            <a:pPr algn="ctr" eaLnBrk="0" hangingPunct="0"/>
            <a:r>
              <a:rPr lang="en-US" sz="1200" b="1" dirty="0" smtClean="0"/>
              <a:t>Tabulator / Agent</a:t>
            </a:r>
            <a:endParaRPr lang="en-US" sz="1200" b="1" dirty="0"/>
          </a:p>
        </p:txBody>
      </p:sp>
      <p:pic>
        <p:nvPicPr>
          <p:cNvPr id="29" name="Picture 43" descr="Bank_cmyk_warmgray_10"/>
          <p:cNvPicPr>
            <a:picLocks noChangeAspect="1" noChangeArrowheads="1"/>
          </p:cNvPicPr>
          <p:nvPr/>
        </p:nvPicPr>
        <p:blipFill>
          <a:blip r:embed="rId6" cstate="print"/>
          <a:srcRect/>
          <a:stretch>
            <a:fillRect/>
          </a:stretch>
        </p:blipFill>
        <p:spPr bwMode="auto">
          <a:xfrm>
            <a:off x="4356383" y="3683005"/>
            <a:ext cx="463064" cy="504769"/>
          </a:xfrm>
          <a:prstGeom prst="rect">
            <a:avLst/>
          </a:prstGeom>
          <a:noFill/>
        </p:spPr>
      </p:pic>
      <p:pic>
        <p:nvPicPr>
          <p:cNvPr id="31" name="Picture 52" descr="cent_depository_cmyk_wg10"/>
          <p:cNvPicPr>
            <a:picLocks noChangeAspect="1" noChangeArrowheads="1"/>
          </p:cNvPicPr>
          <p:nvPr/>
        </p:nvPicPr>
        <p:blipFill>
          <a:blip r:embed="rId7" cstate="print"/>
          <a:srcRect/>
          <a:stretch>
            <a:fillRect/>
          </a:stretch>
        </p:blipFill>
        <p:spPr bwMode="auto">
          <a:xfrm>
            <a:off x="3051767" y="2951109"/>
            <a:ext cx="488950" cy="526340"/>
          </a:xfrm>
          <a:prstGeom prst="rect">
            <a:avLst/>
          </a:prstGeom>
          <a:noFill/>
        </p:spPr>
      </p:pic>
      <p:sp>
        <p:nvSpPr>
          <p:cNvPr id="32" name="Text Box 14"/>
          <p:cNvSpPr txBox="1">
            <a:spLocks noChangeArrowheads="1"/>
          </p:cNvSpPr>
          <p:nvPr/>
        </p:nvSpPr>
        <p:spPr bwMode="auto">
          <a:xfrm>
            <a:off x="3247460" y="1823818"/>
            <a:ext cx="953026" cy="278810"/>
          </a:xfrm>
          <a:prstGeom prst="rect">
            <a:avLst/>
          </a:prstGeom>
          <a:noFill/>
          <a:ln w="12700">
            <a:noFill/>
            <a:miter lim="800000"/>
            <a:headEnd/>
            <a:tailEnd/>
          </a:ln>
          <a:effectLst/>
        </p:spPr>
        <p:txBody>
          <a:bodyPr wrap="square" anchor="ctr">
            <a:spAutoFit/>
          </a:bodyPr>
          <a:lstStyle/>
          <a:p>
            <a:pPr algn="ctr" eaLnBrk="0" hangingPunct="0"/>
            <a:r>
              <a:rPr lang="en-US" sz="1200" b="1" dirty="0" smtClean="0"/>
              <a:t>Registrar</a:t>
            </a:r>
            <a:endParaRPr lang="en-US" sz="1200" b="1" dirty="0"/>
          </a:p>
        </p:txBody>
      </p:sp>
      <p:pic>
        <p:nvPicPr>
          <p:cNvPr id="35" name="Picture 41" descr="broker2_euro_cmyk_wg10"/>
          <p:cNvPicPr>
            <a:picLocks noChangeAspect="1" noChangeArrowheads="1"/>
          </p:cNvPicPr>
          <p:nvPr/>
        </p:nvPicPr>
        <p:blipFill>
          <a:blip r:embed="rId8" cstate="print"/>
          <a:srcRect/>
          <a:stretch>
            <a:fillRect/>
          </a:stretch>
        </p:blipFill>
        <p:spPr bwMode="auto">
          <a:xfrm>
            <a:off x="2138536" y="3686534"/>
            <a:ext cx="402665" cy="501892"/>
          </a:xfrm>
          <a:prstGeom prst="rect">
            <a:avLst/>
          </a:prstGeom>
          <a:noFill/>
        </p:spPr>
      </p:pic>
      <p:pic>
        <p:nvPicPr>
          <p:cNvPr id="33" name="Picture 27" descr="broker_wg10_cmyk"/>
          <p:cNvPicPr>
            <a:picLocks noChangeAspect="1" noChangeArrowheads="1"/>
          </p:cNvPicPr>
          <p:nvPr/>
        </p:nvPicPr>
        <p:blipFill>
          <a:blip r:embed="rId9" cstate="print"/>
          <a:srcRect/>
          <a:stretch>
            <a:fillRect/>
          </a:stretch>
        </p:blipFill>
        <p:spPr bwMode="auto">
          <a:xfrm>
            <a:off x="2402156" y="3686534"/>
            <a:ext cx="519149" cy="509083"/>
          </a:xfrm>
          <a:prstGeom prst="rect">
            <a:avLst/>
          </a:prstGeom>
          <a:noFill/>
        </p:spPr>
      </p:pic>
      <p:sp>
        <p:nvSpPr>
          <p:cNvPr id="36" name="Text Box 14"/>
          <p:cNvSpPr txBox="1">
            <a:spLocks noChangeArrowheads="1"/>
          </p:cNvSpPr>
          <p:nvPr/>
        </p:nvSpPr>
        <p:spPr bwMode="auto">
          <a:xfrm>
            <a:off x="4030229" y="2708073"/>
            <a:ext cx="978462" cy="278810"/>
          </a:xfrm>
          <a:prstGeom prst="rect">
            <a:avLst/>
          </a:prstGeom>
          <a:noFill/>
          <a:ln w="12700">
            <a:noFill/>
            <a:miter lim="800000"/>
            <a:headEnd/>
            <a:tailEnd/>
          </a:ln>
          <a:effectLst/>
        </p:spPr>
        <p:txBody>
          <a:bodyPr wrap="square" anchor="ctr">
            <a:spAutoFit/>
          </a:bodyPr>
          <a:lstStyle/>
          <a:p>
            <a:pPr algn="ctr" eaLnBrk="0" hangingPunct="0"/>
            <a:r>
              <a:rPr lang="en-US" sz="1200" b="1" dirty="0" smtClean="0"/>
              <a:t>Exchange</a:t>
            </a:r>
            <a:endParaRPr lang="en-US" sz="1200" b="1" dirty="0"/>
          </a:p>
        </p:txBody>
      </p:sp>
      <p:sp>
        <p:nvSpPr>
          <p:cNvPr id="38" name="Text Box 14"/>
          <p:cNvSpPr txBox="1">
            <a:spLocks noChangeArrowheads="1"/>
          </p:cNvSpPr>
          <p:nvPr/>
        </p:nvSpPr>
        <p:spPr bwMode="auto">
          <a:xfrm>
            <a:off x="4030229" y="4131945"/>
            <a:ext cx="1043692" cy="461665"/>
          </a:xfrm>
          <a:prstGeom prst="rect">
            <a:avLst/>
          </a:prstGeom>
          <a:noFill/>
          <a:ln w="12700">
            <a:noFill/>
            <a:miter lim="800000"/>
            <a:headEnd/>
            <a:tailEnd/>
          </a:ln>
          <a:effectLst/>
        </p:spPr>
        <p:txBody>
          <a:bodyPr wrap="square" anchor="ctr">
            <a:spAutoFit/>
          </a:bodyPr>
          <a:lstStyle/>
          <a:p>
            <a:pPr algn="ctr" eaLnBrk="0" hangingPunct="0"/>
            <a:r>
              <a:rPr lang="en-US" sz="1200" b="1" dirty="0" smtClean="0"/>
              <a:t>Sub-Custodians</a:t>
            </a:r>
            <a:endParaRPr lang="en-US" sz="1200" b="1" dirty="0"/>
          </a:p>
        </p:txBody>
      </p:sp>
      <p:pic>
        <p:nvPicPr>
          <p:cNvPr id="40" name="Picture 48" descr="Corporate_cmyk_warmgray_10"/>
          <p:cNvPicPr>
            <a:picLocks noChangeAspect="1" noChangeArrowheads="1"/>
          </p:cNvPicPr>
          <p:nvPr/>
        </p:nvPicPr>
        <p:blipFill>
          <a:blip r:embed="rId10" cstate="print"/>
          <a:srcRect/>
          <a:stretch>
            <a:fillRect/>
          </a:stretch>
        </p:blipFill>
        <p:spPr bwMode="auto">
          <a:xfrm>
            <a:off x="442536" y="3034227"/>
            <a:ext cx="389722" cy="484635"/>
          </a:xfrm>
          <a:prstGeom prst="rect">
            <a:avLst/>
          </a:prstGeom>
          <a:noFill/>
        </p:spPr>
      </p:pic>
      <p:sp>
        <p:nvSpPr>
          <p:cNvPr id="41" name="Text Box 15"/>
          <p:cNvSpPr txBox="1">
            <a:spLocks noChangeArrowheads="1"/>
          </p:cNvSpPr>
          <p:nvPr/>
        </p:nvSpPr>
        <p:spPr bwMode="auto">
          <a:xfrm>
            <a:off x="3051767" y="3472956"/>
            <a:ext cx="511440" cy="278810"/>
          </a:xfrm>
          <a:prstGeom prst="rect">
            <a:avLst/>
          </a:prstGeom>
          <a:noFill/>
          <a:ln w="12700">
            <a:noFill/>
            <a:miter lim="800000"/>
            <a:headEnd/>
            <a:tailEnd/>
          </a:ln>
          <a:effectLst/>
        </p:spPr>
        <p:txBody>
          <a:bodyPr wrap="none" anchor="ctr">
            <a:spAutoFit/>
          </a:bodyPr>
          <a:lstStyle/>
          <a:p>
            <a:pPr algn="ctr" eaLnBrk="0" hangingPunct="0"/>
            <a:r>
              <a:rPr lang="en-US" sz="1200" b="1" dirty="0" smtClean="0"/>
              <a:t>CSD</a:t>
            </a:r>
            <a:endParaRPr lang="en-US" sz="1200" b="1" dirty="0"/>
          </a:p>
        </p:txBody>
      </p:sp>
      <p:pic>
        <p:nvPicPr>
          <p:cNvPr id="42" name="Picture 41" descr="User_cmyk_warmgray_10"/>
          <p:cNvPicPr>
            <a:picLocks noChangeAspect="1" noChangeArrowheads="1"/>
          </p:cNvPicPr>
          <p:nvPr/>
        </p:nvPicPr>
        <p:blipFill>
          <a:blip r:embed="rId4" cstate="print"/>
          <a:srcRect/>
          <a:stretch>
            <a:fillRect/>
          </a:stretch>
        </p:blipFill>
        <p:spPr bwMode="auto">
          <a:xfrm>
            <a:off x="4401917" y="1106280"/>
            <a:ext cx="519149" cy="530654"/>
          </a:xfrm>
          <a:prstGeom prst="rect">
            <a:avLst/>
          </a:prstGeom>
          <a:noFill/>
        </p:spPr>
      </p:pic>
      <p:sp>
        <p:nvSpPr>
          <p:cNvPr id="43" name="Text Box 14"/>
          <p:cNvSpPr txBox="1">
            <a:spLocks noChangeArrowheads="1"/>
          </p:cNvSpPr>
          <p:nvPr/>
        </p:nvSpPr>
        <p:spPr bwMode="auto">
          <a:xfrm>
            <a:off x="1942844" y="2120996"/>
            <a:ext cx="1063389" cy="473976"/>
          </a:xfrm>
          <a:prstGeom prst="rect">
            <a:avLst/>
          </a:prstGeom>
          <a:noFill/>
          <a:ln w="12700">
            <a:noFill/>
            <a:miter lim="800000"/>
            <a:headEnd/>
            <a:tailEnd/>
          </a:ln>
          <a:effectLst/>
        </p:spPr>
        <p:txBody>
          <a:bodyPr wrap="square" anchor="ctr">
            <a:spAutoFit/>
          </a:bodyPr>
          <a:lstStyle/>
          <a:p>
            <a:pPr algn="ctr" eaLnBrk="0" hangingPunct="0"/>
            <a:r>
              <a:rPr lang="en-US" sz="1200" b="1" dirty="0" smtClean="0"/>
              <a:t>Publication / Info Agent</a:t>
            </a:r>
            <a:endParaRPr lang="en-US" sz="1200" b="1" dirty="0"/>
          </a:p>
        </p:txBody>
      </p:sp>
      <p:sp>
        <p:nvSpPr>
          <p:cNvPr id="45" name="Text Box 15"/>
          <p:cNvSpPr txBox="1">
            <a:spLocks noChangeArrowheads="1"/>
          </p:cNvSpPr>
          <p:nvPr/>
        </p:nvSpPr>
        <p:spPr bwMode="auto">
          <a:xfrm>
            <a:off x="7164288" y="3573016"/>
            <a:ext cx="626159" cy="473976"/>
          </a:xfrm>
          <a:prstGeom prst="rect">
            <a:avLst/>
          </a:prstGeom>
          <a:noFill/>
          <a:ln w="12700">
            <a:noFill/>
            <a:miter lim="800000"/>
            <a:headEnd/>
            <a:tailEnd/>
          </a:ln>
          <a:effectLst/>
        </p:spPr>
        <p:txBody>
          <a:bodyPr wrap="none" anchor="ctr">
            <a:spAutoFit/>
          </a:bodyPr>
          <a:lstStyle/>
          <a:p>
            <a:pPr algn="ctr" eaLnBrk="0" hangingPunct="0"/>
            <a:r>
              <a:rPr lang="en-US" sz="1200" b="1" dirty="0" smtClean="0"/>
              <a:t>Proxy</a:t>
            </a:r>
          </a:p>
          <a:p>
            <a:pPr algn="ctr" eaLnBrk="0" hangingPunct="0"/>
            <a:r>
              <a:rPr lang="en-US" sz="1200" b="1" dirty="0" smtClean="0"/>
              <a:t>Agent</a:t>
            </a:r>
            <a:endParaRPr lang="en-US" sz="1200" b="1" dirty="0"/>
          </a:p>
        </p:txBody>
      </p:sp>
      <p:pic>
        <p:nvPicPr>
          <p:cNvPr id="46" name="Picture 48" descr="Corporate_cmyk_warmgray_10"/>
          <p:cNvPicPr>
            <a:picLocks noChangeAspect="1" noChangeArrowheads="1"/>
          </p:cNvPicPr>
          <p:nvPr/>
        </p:nvPicPr>
        <p:blipFill>
          <a:blip r:embed="rId10" cstate="print"/>
          <a:srcRect/>
          <a:stretch>
            <a:fillRect/>
          </a:stretch>
        </p:blipFill>
        <p:spPr bwMode="auto">
          <a:xfrm>
            <a:off x="7236296" y="3068960"/>
            <a:ext cx="389722" cy="484635"/>
          </a:xfrm>
          <a:prstGeom prst="rect">
            <a:avLst/>
          </a:prstGeom>
          <a:noFill/>
        </p:spPr>
      </p:pic>
      <p:sp>
        <p:nvSpPr>
          <p:cNvPr id="48" name="Text Box 14"/>
          <p:cNvSpPr txBox="1">
            <a:spLocks noChangeArrowheads="1"/>
          </p:cNvSpPr>
          <p:nvPr/>
        </p:nvSpPr>
        <p:spPr bwMode="auto">
          <a:xfrm>
            <a:off x="4291152" y="1581789"/>
            <a:ext cx="868099" cy="473976"/>
          </a:xfrm>
          <a:prstGeom prst="rect">
            <a:avLst/>
          </a:prstGeom>
          <a:noFill/>
          <a:ln w="12700">
            <a:noFill/>
            <a:miter lim="800000"/>
            <a:headEnd/>
            <a:tailEnd/>
          </a:ln>
          <a:effectLst/>
        </p:spPr>
        <p:txBody>
          <a:bodyPr wrap="square" anchor="ctr">
            <a:spAutoFit/>
          </a:bodyPr>
          <a:lstStyle/>
          <a:p>
            <a:pPr algn="ctr" eaLnBrk="0" hangingPunct="0"/>
            <a:r>
              <a:rPr lang="en-US" sz="1200" b="1" dirty="0" smtClean="0"/>
              <a:t>Transfer Agent</a:t>
            </a:r>
            <a:endParaRPr lang="en-US" sz="1200" b="1" dirty="0"/>
          </a:p>
        </p:txBody>
      </p:sp>
      <p:pic>
        <p:nvPicPr>
          <p:cNvPr id="52" name="Picture 22" descr="Man_alone_with_file_cmyk_WG10"/>
          <p:cNvPicPr>
            <a:picLocks noChangeAspect="1" noChangeArrowheads="1"/>
          </p:cNvPicPr>
          <p:nvPr/>
        </p:nvPicPr>
        <p:blipFill>
          <a:blip r:embed="rId11" cstate="print"/>
          <a:srcRect/>
          <a:stretch>
            <a:fillRect/>
          </a:stretch>
        </p:blipFill>
        <p:spPr bwMode="auto">
          <a:xfrm>
            <a:off x="1812383" y="620688"/>
            <a:ext cx="519149" cy="509083"/>
          </a:xfrm>
          <a:prstGeom prst="rect">
            <a:avLst/>
          </a:prstGeom>
          <a:noFill/>
        </p:spPr>
      </p:pic>
      <p:cxnSp>
        <p:nvCxnSpPr>
          <p:cNvPr id="54" name="Straight Arrow Connector 53"/>
          <p:cNvCxnSpPr/>
          <p:nvPr/>
        </p:nvCxnSpPr>
        <p:spPr bwMode="auto">
          <a:xfrm>
            <a:off x="2660383" y="881611"/>
            <a:ext cx="4109539" cy="1439"/>
          </a:xfrm>
          <a:prstGeom prst="straightConnector1">
            <a:avLst/>
          </a:prstGeom>
          <a:solidFill>
            <a:schemeClr val="accent1"/>
          </a:solidFill>
          <a:ln w="38100" cap="flat" cmpd="sng" algn="ctr">
            <a:solidFill>
              <a:srgbClr val="FFC000"/>
            </a:solidFill>
            <a:prstDash val="dash"/>
            <a:round/>
            <a:headEnd type="arrow"/>
            <a:tailEnd type="arrow"/>
          </a:ln>
          <a:effectLst/>
        </p:spPr>
      </p:cxnSp>
      <p:cxnSp>
        <p:nvCxnSpPr>
          <p:cNvPr id="61" name="Straight Arrow Connector 60"/>
          <p:cNvCxnSpPr>
            <a:stCxn id="6" idx="2"/>
          </p:cNvCxnSpPr>
          <p:nvPr/>
        </p:nvCxnSpPr>
        <p:spPr bwMode="auto">
          <a:xfrm rot="16200000" flipH="1">
            <a:off x="2040773" y="1436154"/>
            <a:ext cx="246173" cy="79816"/>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68" name="Straight Arrow Connector 67"/>
          <p:cNvCxnSpPr/>
          <p:nvPr/>
        </p:nvCxnSpPr>
        <p:spPr bwMode="auto">
          <a:xfrm rot="10800000" flipV="1">
            <a:off x="3704075" y="2773304"/>
            <a:ext cx="326154" cy="195692"/>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72" name="Straight Arrow Connector 71"/>
          <p:cNvCxnSpPr/>
          <p:nvPr/>
        </p:nvCxnSpPr>
        <p:spPr bwMode="auto">
          <a:xfrm rot="5400000">
            <a:off x="3280075" y="2218842"/>
            <a:ext cx="717539" cy="521846"/>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74" name="Straight Arrow Connector 73"/>
          <p:cNvCxnSpPr/>
          <p:nvPr/>
        </p:nvCxnSpPr>
        <p:spPr bwMode="auto">
          <a:xfrm rot="5400000">
            <a:off x="4561474" y="2111596"/>
            <a:ext cx="242124" cy="130462"/>
          </a:xfrm>
          <a:prstGeom prst="straightConnector1">
            <a:avLst/>
          </a:prstGeom>
          <a:solidFill>
            <a:schemeClr val="accent1"/>
          </a:solidFill>
          <a:ln w="25400" cap="flat" cmpd="sng" algn="ctr">
            <a:solidFill>
              <a:srgbClr val="FFC000"/>
            </a:solidFill>
            <a:prstDash val="dash"/>
            <a:round/>
            <a:headEnd type="none"/>
            <a:tailEnd type="arrow"/>
          </a:ln>
          <a:effectLst/>
        </p:spPr>
      </p:cxnSp>
      <p:pic>
        <p:nvPicPr>
          <p:cNvPr id="76" name="Picture 40" descr="central_bank_cmyk_warmgray_10"/>
          <p:cNvPicPr>
            <a:picLocks noChangeAspect="1" noChangeArrowheads="1"/>
          </p:cNvPicPr>
          <p:nvPr/>
        </p:nvPicPr>
        <p:blipFill>
          <a:blip r:embed="rId12" cstate="print"/>
          <a:srcRect/>
          <a:stretch>
            <a:fillRect/>
          </a:stretch>
        </p:blipFill>
        <p:spPr bwMode="auto">
          <a:xfrm>
            <a:off x="1225306" y="2447150"/>
            <a:ext cx="450122" cy="560854"/>
          </a:xfrm>
          <a:prstGeom prst="rect">
            <a:avLst/>
          </a:prstGeom>
          <a:noFill/>
        </p:spPr>
      </p:pic>
      <p:sp>
        <p:nvSpPr>
          <p:cNvPr id="79" name="Text Box 15"/>
          <p:cNvSpPr txBox="1">
            <a:spLocks noChangeArrowheads="1"/>
          </p:cNvSpPr>
          <p:nvPr/>
        </p:nvSpPr>
        <p:spPr bwMode="auto">
          <a:xfrm>
            <a:off x="1019102" y="2968996"/>
            <a:ext cx="923847" cy="278810"/>
          </a:xfrm>
          <a:prstGeom prst="rect">
            <a:avLst/>
          </a:prstGeom>
          <a:noFill/>
          <a:ln w="12700">
            <a:noFill/>
            <a:miter lim="800000"/>
            <a:headEnd/>
            <a:tailEnd/>
          </a:ln>
          <a:effectLst/>
        </p:spPr>
        <p:txBody>
          <a:bodyPr wrap="none" anchor="ctr">
            <a:spAutoFit/>
          </a:bodyPr>
          <a:lstStyle/>
          <a:p>
            <a:pPr algn="ctr" eaLnBrk="0" hangingPunct="0"/>
            <a:r>
              <a:rPr lang="en-US" sz="1200" b="1" dirty="0" smtClean="0"/>
              <a:t>Regulator</a:t>
            </a:r>
            <a:endParaRPr lang="en-US" sz="1200" b="1" dirty="0"/>
          </a:p>
        </p:txBody>
      </p:sp>
      <p:cxnSp>
        <p:nvCxnSpPr>
          <p:cNvPr id="80" name="Straight Arrow Connector 79"/>
          <p:cNvCxnSpPr/>
          <p:nvPr/>
        </p:nvCxnSpPr>
        <p:spPr bwMode="auto">
          <a:xfrm rot="5400000">
            <a:off x="1257921" y="1501303"/>
            <a:ext cx="1043692" cy="587077"/>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2" name="Straight Arrow Connector 81"/>
          <p:cNvCxnSpPr>
            <a:endCxn id="40" idx="0"/>
          </p:cNvCxnSpPr>
          <p:nvPr/>
        </p:nvCxnSpPr>
        <p:spPr bwMode="auto">
          <a:xfrm rot="5400000">
            <a:off x="409506" y="1631350"/>
            <a:ext cx="1630769" cy="1174985"/>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4" name="Straight Arrow Connector 83"/>
          <p:cNvCxnSpPr/>
          <p:nvPr/>
        </p:nvCxnSpPr>
        <p:spPr bwMode="auto">
          <a:xfrm>
            <a:off x="2529921" y="1272996"/>
            <a:ext cx="782769" cy="260925"/>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89" name="Straight Arrow Connector 88"/>
          <p:cNvCxnSpPr/>
          <p:nvPr/>
        </p:nvCxnSpPr>
        <p:spPr bwMode="auto">
          <a:xfrm rot="16200000" flipH="1">
            <a:off x="6637139" y="2253779"/>
            <a:ext cx="1325794" cy="16536"/>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92" name="Straight Arrow Connector 91"/>
          <p:cNvCxnSpPr/>
          <p:nvPr/>
        </p:nvCxnSpPr>
        <p:spPr bwMode="auto">
          <a:xfrm>
            <a:off x="2529921" y="1012073"/>
            <a:ext cx="1761231" cy="130462"/>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95" name="Straight Arrow Connector 94"/>
          <p:cNvCxnSpPr/>
          <p:nvPr/>
        </p:nvCxnSpPr>
        <p:spPr bwMode="auto">
          <a:xfrm rot="5400000">
            <a:off x="5616117" y="4185083"/>
            <a:ext cx="2088232" cy="864098"/>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98" name="Straight Arrow Connector 97"/>
          <p:cNvCxnSpPr>
            <a:endCxn id="103" idx="0"/>
          </p:cNvCxnSpPr>
          <p:nvPr/>
        </p:nvCxnSpPr>
        <p:spPr bwMode="auto">
          <a:xfrm rot="5400000">
            <a:off x="6986707" y="4468336"/>
            <a:ext cx="1117338" cy="116358"/>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07" name="Straight Arrow Connector 106"/>
          <p:cNvCxnSpPr/>
          <p:nvPr/>
        </p:nvCxnSpPr>
        <p:spPr bwMode="auto">
          <a:xfrm flipV="1">
            <a:off x="4932040" y="2924944"/>
            <a:ext cx="1224136" cy="936104"/>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1" name="Straight Arrow Connector 110"/>
          <p:cNvCxnSpPr/>
          <p:nvPr/>
        </p:nvCxnSpPr>
        <p:spPr bwMode="auto">
          <a:xfrm flipV="1">
            <a:off x="4617306" y="3425611"/>
            <a:ext cx="260923" cy="195692"/>
          </a:xfrm>
          <a:prstGeom prst="straightConnector1">
            <a:avLst/>
          </a:prstGeom>
          <a:solidFill>
            <a:schemeClr val="accent1"/>
          </a:solidFill>
          <a:ln w="38100" cap="flat" cmpd="sng" algn="ctr">
            <a:solidFill>
              <a:srgbClr val="84C2B5"/>
            </a:solidFill>
            <a:prstDash val="sysDash"/>
            <a:round/>
            <a:headEnd type="none"/>
            <a:tailEnd type="arrow"/>
          </a:ln>
          <a:effectLst/>
        </p:spPr>
      </p:cxnSp>
      <p:cxnSp>
        <p:nvCxnSpPr>
          <p:cNvPr id="114" name="Straight Arrow Connector 113"/>
          <p:cNvCxnSpPr/>
          <p:nvPr/>
        </p:nvCxnSpPr>
        <p:spPr bwMode="auto">
          <a:xfrm rot="10800000" flipV="1">
            <a:off x="2464690" y="3360381"/>
            <a:ext cx="391385" cy="195692"/>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22" name="Straight Arrow Connector 121"/>
          <p:cNvCxnSpPr/>
          <p:nvPr/>
        </p:nvCxnSpPr>
        <p:spPr bwMode="auto">
          <a:xfrm>
            <a:off x="2790844" y="4143150"/>
            <a:ext cx="3077300" cy="1734122"/>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30" name="Straight Arrow Connector 129"/>
          <p:cNvCxnSpPr/>
          <p:nvPr/>
        </p:nvCxnSpPr>
        <p:spPr bwMode="auto">
          <a:xfrm>
            <a:off x="2921306" y="2381919"/>
            <a:ext cx="1043692" cy="195692"/>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37" name="Straight Arrow Connector 136"/>
          <p:cNvCxnSpPr/>
          <p:nvPr/>
        </p:nvCxnSpPr>
        <p:spPr bwMode="auto">
          <a:xfrm>
            <a:off x="1225306" y="3490842"/>
            <a:ext cx="848000" cy="260923"/>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40" name="Straight Arrow Connector 139"/>
          <p:cNvCxnSpPr/>
          <p:nvPr/>
        </p:nvCxnSpPr>
        <p:spPr bwMode="auto">
          <a:xfrm>
            <a:off x="1160075" y="3360381"/>
            <a:ext cx="2935385" cy="521846"/>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42" name="Straight Arrow Connector 141"/>
          <p:cNvCxnSpPr/>
          <p:nvPr/>
        </p:nvCxnSpPr>
        <p:spPr bwMode="auto">
          <a:xfrm>
            <a:off x="1812383" y="2903765"/>
            <a:ext cx="1043692" cy="260923"/>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44" name="Straight Arrow Connector 143"/>
          <p:cNvCxnSpPr/>
          <p:nvPr/>
        </p:nvCxnSpPr>
        <p:spPr bwMode="auto">
          <a:xfrm rot="5400000">
            <a:off x="1845717" y="2609507"/>
            <a:ext cx="194254" cy="130462"/>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54" name="Straight Arrow Connector 153"/>
          <p:cNvCxnSpPr/>
          <p:nvPr/>
        </p:nvCxnSpPr>
        <p:spPr bwMode="auto">
          <a:xfrm rot="10800000">
            <a:off x="5008690" y="4077920"/>
            <a:ext cx="1723550" cy="215176"/>
          </a:xfrm>
          <a:prstGeom prst="straightConnector1">
            <a:avLst/>
          </a:prstGeom>
          <a:solidFill>
            <a:schemeClr val="accent1"/>
          </a:solidFill>
          <a:ln w="50800" cap="flat" cmpd="sng" algn="ctr">
            <a:solidFill>
              <a:srgbClr val="970254"/>
            </a:solidFill>
            <a:prstDash val="solid"/>
            <a:round/>
            <a:headEnd type="arrow"/>
            <a:tailEnd type="arrow"/>
          </a:ln>
          <a:effectLst/>
        </p:spPr>
      </p:cxnSp>
      <p:cxnSp>
        <p:nvCxnSpPr>
          <p:cNvPr id="160" name="Straight Arrow Connector 159"/>
          <p:cNvCxnSpPr/>
          <p:nvPr/>
        </p:nvCxnSpPr>
        <p:spPr bwMode="auto">
          <a:xfrm rot="10800000" flipV="1">
            <a:off x="5148064" y="3356992"/>
            <a:ext cx="1944216" cy="576064"/>
          </a:xfrm>
          <a:prstGeom prst="straightConnector1">
            <a:avLst/>
          </a:prstGeom>
          <a:solidFill>
            <a:schemeClr val="accent1"/>
          </a:solidFill>
          <a:ln w="50800" cap="flat" cmpd="sng" algn="ctr">
            <a:solidFill>
              <a:srgbClr val="970254"/>
            </a:solidFill>
            <a:prstDash val="solid"/>
            <a:round/>
            <a:headEnd type="arrow"/>
            <a:tailEnd type="arrow"/>
          </a:ln>
          <a:effectLst/>
        </p:spPr>
      </p:cxnSp>
      <p:cxnSp>
        <p:nvCxnSpPr>
          <p:cNvPr id="163" name="Straight Arrow Connector 162"/>
          <p:cNvCxnSpPr/>
          <p:nvPr/>
        </p:nvCxnSpPr>
        <p:spPr bwMode="auto">
          <a:xfrm rot="16200000" flipH="1">
            <a:off x="2138536" y="1794842"/>
            <a:ext cx="1435077" cy="652308"/>
          </a:xfrm>
          <a:prstGeom prst="straightConnector1">
            <a:avLst/>
          </a:prstGeom>
          <a:solidFill>
            <a:schemeClr val="accent1"/>
          </a:solidFill>
          <a:ln w="38100" cap="flat" cmpd="sng" algn="ctr">
            <a:solidFill>
              <a:srgbClr val="FFC000"/>
            </a:solidFill>
            <a:prstDash val="dash"/>
            <a:round/>
            <a:headEnd type="none"/>
            <a:tailEnd type="arrow"/>
          </a:ln>
          <a:effectLst/>
        </p:spPr>
      </p:cxnSp>
      <p:cxnSp>
        <p:nvCxnSpPr>
          <p:cNvPr id="168" name="Straight Arrow Connector 167"/>
          <p:cNvCxnSpPr/>
          <p:nvPr/>
        </p:nvCxnSpPr>
        <p:spPr bwMode="auto">
          <a:xfrm rot="5400000" flipH="1" flipV="1">
            <a:off x="6412863" y="1629311"/>
            <a:ext cx="456615" cy="326154"/>
          </a:xfrm>
          <a:prstGeom prst="straightConnector1">
            <a:avLst/>
          </a:prstGeom>
          <a:solidFill>
            <a:schemeClr val="accent1"/>
          </a:solidFill>
          <a:ln w="9525" cap="flat" cmpd="sng" algn="ctr">
            <a:solidFill>
              <a:schemeClr val="accent1"/>
            </a:solidFill>
            <a:prstDash val="dash"/>
            <a:round/>
            <a:headEnd type="none"/>
            <a:tailEnd type="arrow"/>
          </a:ln>
          <a:effectLst/>
        </p:spPr>
      </p:cxnSp>
      <p:pic>
        <p:nvPicPr>
          <p:cNvPr id="170" name="Picture 40" descr="central_bank_cmyk_warmgray_10"/>
          <p:cNvPicPr>
            <a:picLocks noChangeAspect="1" noChangeArrowheads="1"/>
          </p:cNvPicPr>
          <p:nvPr/>
        </p:nvPicPr>
        <p:blipFill>
          <a:blip r:embed="rId12" cstate="print"/>
          <a:srcRect/>
          <a:stretch>
            <a:fillRect/>
          </a:stretch>
        </p:blipFill>
        <p:spPr bwMode="auto">
          <a:xfrm>
            <a:off x="5004048" y="2492896"/>
            <a:ext cx="450122" cy="560854"/>
          </a:xfrm>
          <a:prstGeom prst="rect">
            <a:avLst/>
          </a:prstGeom>
          <a:noFill/>
        </p:spPr>
      </p:pic>
      <p:sp>
        <p:nvSpPr>
          <p:cNvPr id="171" name="Text Box 15"/>
          <p:cNvSpPr txBox="1">
            <a:spLocks noChangeArrowheads="1"/>
          </p:cNvSpPr>
          <p:nvPr/>
        </p:nvSpPr>
        <p:spPr bwMode="auto">
          <a:xfrm>
            <a:off x="4815998" y="2997382"/>
            <a:ext cx="887543" cy="473976"/>
          </a:xfrm>
          <a:prstGeom prst="rect">
            <a:avLst/>
          </a:prstGeom>
          <a:noFill/>
          <a:ln w="12700">
            <a:noFill/>
            <a:miter lim="800000"/>
            <a:headEnd/>
            <a:tailEnd/>
          </a:ln>
          <a:effectLst/>
        </p:spPr>
        <p:txBody>
          <a:bodyPr wrap="none" anchor="ctr">
            <a:spAutoFit/>
          </a:bodyPr>
          <a:lstStyle/>
          <a:p>
            <a:pPr algn="ctr" eaLnBrk="0" hangingPunct="0"/>
            <a:r>
              <a:rPr lang="en-US" sz="1200" b="1" dirty="0" smtClean="0"/>
              <a:t>Tax </a:t>
            </a:r>
          </a:p>
          <a:p>
            <a:pPr algn="ctr" eaLnBrk="0" hangingPunct="0"/>
            <a:r>
              <a:rPr lang="en-US" sz="1200" b="1" dirty="0" smtClean="0"/>
              <a:t>Authority</a:t>
            </a:r>
            <a:endParaRPr lang="en-US" sz="1200" b="1" dirty="0"/>
          </a:p>
        </p:txBody>
      </p:sp>
      <p:cxnSp>
        <p:nvCxnSpPr>
          <p:cNvPr id="172" name="Straight Arrow Connector 171"/>
          <p:cNvCxnSpPr/>
          <p:nvPr/>
        </p:nvCxnSpPr>
        <p:spPr bwMode="auto">
          <a:xfrm>
            <a:off x="3704075" y="3425611"/>
            <a:ext cx="456615" cy="326154"/>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75" name="Straight Arrow Connector 174"/>
          <p:cNvCxnSpPr/>
          <p:nvPr/>
        </p:nvCxnSpPr>
        <p:spPr bwMode="auto">
          <a:xfrm rot="16200000" flipH="1">
            <a:off x="4128075" y="2023150"/>
            <a:ext cx="195692" cy="130462"/>
          </a:xfrm>
          <a:prstGeom prst="straightConnector1">
            <a:avLst/>
          </a:prstGeom>
          <a:solidFill>
            <a:schemeClr val="accent1"/>
          </a:solidFill>
          <a:ln w="38100" cap="flat" cmpd="sng" algn="ctr">
            <a:solidFill>
              <a:srgbClr val="84C2B5"/>
            </a:solidFill>
            <a:prstDash val="sysDash"/>
            <a:round/>
            <a:headEnd type="none"/>
            <a:tailEnd type="arrow"/>
          </a:ln>
          <a:effectLst/>
        </p:spPr>
      </p:cxnSp>
      <p:pic>
        <p:nvPicPr>
          <p:cNvPr id="177" name="Picture 40" descr="central_bank_cmyk_warmgray_10"/>
          <p:cNvPicPr>
            <a:picLocks noChangeAspect="1" noChangeArrowheads="1"/>
          </p:cNvPicPr>
          <p:nvPr/>
        </p:nvPicPr>
        <p:blipFill>
          <a:blip r:embed="rId12" cstate="print"/>
          <a:srcRect/>
          <a:stretch>
            <a:fillRect/>
          </a:stretch>
        </p:blipFill>
        <p:spPr bwMode="auto">
          <a:xfrm>
            <a:off x="5595767" y="881611"/>
            <a:ext cx="450122" cy="560854"/>
          </a:xfrm>
          <a:prstGeom prst="rect">
            <a:avLst/>
          </a:prstGeom>
          <a:noFill/>
        </p:spPr>
      </p:pic>
      <p:sp>
        <p:nvSpPr>
          <p:cNvPr id="178" name="Text Box 15"/>
          <p:cNvSpPr txBox="1">
            <a:spLocks noChangeArrowheads="1"/>
          </p:cNvSpPr>
          <p:nvPr/>
        </p:nvSpPr>
        <p:spPr bwMode="auto">
          <a:xfrm>
            <a:off x="5485521" y="1403457"/>
            <a:ext cx="690054" cy="278810"/>
          </a:xfrm>
          <a:prstGeom prst="rect">
            <a:avLst/>
          </a:prstGeom>
          <a:noFill/>
          <a:ln w="12700">
            <a:noFill/>
            <a:miter lim="800000"/>
            <a:headEnd/>
            <a:tailEnd/>
          </a:ln>
          <a:effectLst/>
        </p:spPr>
        <p:txBody>
          <a:bodyPr wrap="none" anchor="ctr">
            <a:spAutoFit/>
          </a:bodyPr>
          <a:lstStyle/>
          <a:p>
            <a:pPr algn="ctr" eaLnBrk="0" hangingPunct="0"/>
            <a:r>
              <a:rPr lang="en-US" sz="1200" b="1" dirty="0" smtClean="0"/>
              <a:t>Courts</a:t>
            </a:r>
          </a:p>
        </p:txBody>
      </p:sp>
      <p:cxnSp>
        <p:nvCxnSpPr>
          <p:cNvPr id="179" name="Straight Arrow Connector 178"/>
          <p:cNvCxnSpPr/>
          <p:nvPr/>
        </p:nvCxnSpPr>
        <p:spPr bwMode="auto">
          <a:xfrm flipV="1">
            <a:off x="6117614" y="1012073"/>
            <a:ext cx="587077" cy="130462"/>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2" name="Straight Arrow Connector 181"/>
          <p:cNvCxnSpPr/>
          <p:nvPr/>
        </p:nvCxnSpPr>
        <p:spPr bwMode="auto">
          <a:xfrm rot="5400000">
            <a:off x="4747767" y="1468688"/>
            <a:ext cx="913231" cy="521846"/>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5" name="Straight Arrow Connector 184"/>
          <p:cNvCxnSpPr/>
          <p:nvPr/>
        </p:nvCxnSpPr>
        <p:spPr bwMode="auto">
          <a:xfrm rot="10800000">
            <a:off x="3573613" y="946842"/>
            <a:ext cx="1956923" cy="65231"/>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89" name="Straight Arrow Connector 188"/>
          <p:cNvCxnSpPr/>
          <p:nvPr/>
        </p:nvCxnSpPr>
        <p:spPr bwMode="auto">
          <a:xfrm>
            <a:off x="2529921" y="1403457"/>
            <a:ext cx="1565539" cy="1108923"/>
          </a:xfrm>
          <a:prstGeom prst="straightConnector1">
            <a:avLst/>
          </a:prstGeom>
          <a:solidFill>
            <a:schemeClr val="accent1"/>
          </a:solidFill>
          <a:ln w="38100" cap="flat" cmpd="sng" algn="ctr">
            <a:solidFill>
              <a:srgbClr val="FFC000"/>
            </a:solidFill>
            <a:prstDash val="dash"/>
            <a:round/>
            <a:headEnd type="none"/>
            <a:tailEnd type="arrow"/>
          </a:ln>
          <a:effectLst/>
        </p:spPr>
      </p:cxnSp>
      <p:sp>
        <p:nvSpPr>
          <p:cNvPr id="146" name="TextBox 145"/>
          <p:cNvSpPr txBox="1"/>
          <p:nvPr/>
        </p:nvSpPr>
        <p:spPr>
          <a:xfrm rot="18086734">
            <a:off x="5088198" y="5752938"/>
            <a:ext cx="1045479" cy="276999"/>
          </a:xfrm>
          <a:prstGeom prst="rect">
            <a:avLst/>
          </a:prstGeom>
          <a:noFill/>
        </p:spPr>
        <p:txBody>
          <a:bodyPr wrap="none" rtlCol="0">
            <a:spAutoFit/>
          </a:bodyPr>
          <a:lstStyle/>
          <a:p>
            <a:r>
              <a:rPr lang="en-GB" sz="1200" i="1" dirty="0" smtClean="0"/>
              <a:t>cross-border</a:t>
            </a:r>
            <a:endParaRPr lang="en-GB" sz="1200" i="1" dirty="0"/>
          </a:p>
        </p:txBody>
      </p:sp>
      <p:sp>
        <p:nvSpPr>
          <p:cNvPr id="99" name="Slide Number Placeholder 3"/>
          <p:cNvSpPr>
            <a:spLocks noGrp="1"/>
          </p:cNvSpPr>
          <p:nvPr>
            <p:ph type="sldNum" sz="quarter" idx="11"/>
          </p:nvPr>
        </p:nvSpPr>
        <p:spPr>
          <a:xfrm>
            <a:off x="8244408" y="6403975"/>
            <a:ext cx="762000" cy="228600"/>
          </a:xfrm>
          <a:prstGeom prst="rect">
            <a:avLst/>
          </a:prstGeom>
        </p:spPr>
        <p:txBody>
          <a:bodyPr/>
          <a:lstStyle/>
          <a:p>
            <a:fld id="{3EDE7C33-D687-4525-ACD1-62941A76E33D}" type="slidenum">
              <a:rPr lang="en-GB" smtClean="0"/>
              <a:pPr/>
              <a:t>6</a:t>
            </a:fld>
            <a:endParaRPr lang="en-GB" dirty="0"/>
          </a:p>
        </p:txBody>
      </p:sp>
      <p:sp>
        <p:nvSpPr>
          <p:cNvPr id="100" name="Text Box 14"/>
          <p:cNvSpPr txBox="1">
            <a:spLocks noChangeArrowheads="1"/>
          </p:cNvSpPr>
          <p:nvPr/>
        </p:nvSpPr>
        <p:spPr bwMode="auto">
          <a:xfrm>
            <a:off x="5510056" y="6179311"/>
            <a:ext cx="1150176" cy="430887"/>
          </a:xfrm>
          <a:prstGeom prst="rect">
            <a:avLst/>
          </a:prstGeom>
          <a:noFill/>
          <a:ln w="12700">
            <a:noFill/>
            <a:miter lim="800000"/>
            <a:headEnd/>
            <a:tailEnd/>
          </a:ln>
          <a:effectLst/>
        </p:spPr>
        <p:txBody>
          <a:bodyPr wrap="square" anchor="ctr">
            <a:spAutoFit/>
          </a:bodyPr>
          <a:lstStyle/>
          <a:p>
            <a:pPr algn="ctr" eaLnBrk="0" hangingPunct="0"/>
            <a:r>
              <a:rPr lang="en-US" sz="1100" b="1" dirty="0" smtClean="0"/>
              <a:t>Institutional Investor</a:t>
            </a:r>
            <a:endParaRPr lang="en-US" sz="1100" b="1" dirty="0"/>
          </a:p>
        </p:txBody>
      </p:sp>
      <p:sp>
        <p:nvSpPr>
          <p:cNvPr id="102" name="Text Box 14"/>
          <p:cNvSpPr txBox="1">
            <a:spLocks noChangeArrowheads="1"/>
          </p:cNvSpPr>
          <p:nvPr/>
        </p:nvSpPr>
        <p:spPr bwMode="auto">
          <a:xfrm>
            <a:off x="6509870" y="5557844"/>
            <a:ext cx="1331783" cy="430887"/>
          </a:xfrm>
          <a:prstGeom prst="rect">
            <a:avLst/>
          </a:prstGeom>
          <a:noFill/>
          <a:ln w="12700">
            <a:noFill/>
            <a:miter lim="800000"/>
            <a:headEnd/>
            <a:tailEnd/>
          </a:ln>
          <a:effectLst/>
        </p:spPr>
        <p:txBody>
          <a:bodyPr wrap="square" anchor="ctr">
            <a:spAutoFit/>
          </a:bodyPr>
          <a:lstStyle/>
          <a:p>
            <a:pPr algn="ctr" eaLnBrk="0" hangingPunct="0"/>
            <a:r>
              <a:rPr lang="en-US" sz="1100" b="1" dirty="0" smtClean="0"/>
              <a:t>Investment</a:t>
            </a:r>
          </a:p>
          <a:p>
            <a:pPr algn="ctr" eaLnBrk="0" hangingPunct="0"/>
            <a:r>
              <a:rPr lang="en-US" sz="1100" b="1" dirty="0" smtClean="0"/>
              <a:t>&amp; Funds Mgrs</a:t>
            </a:r>
            <a:endParaRPr lang="en-US" sz="1100" b="1" dirty="0"/>
          </a:p>
        </p:txBody>
      </p:sp>
      <p:pic>
        <p:nvPicPr>
          <p:cNvPr id="103" name="Picture 26" descr="trader_wg10_cmyk"/>
          <p:cNvPicPr>
            <a:picLocks noChangeAspect="1" noChangeArrowheads="1"/>
          </p:cNvPicPr>
          <p:nvPr/>
        </p:nvPicPr>
        <p:blipFill>
          <a:blip r:embed="rId13" cstate="print"/>
          <a:srcRect/>
          <a:stretch>
            <a:fillRect/>
          </a:stretch>
        </p:blipFill>
        <p:spPr bwMode="auto">
          <a:xfrm>
            <a:off x="7236296" y="5085184"/>
            <a:ext cx="501801" cy="511143"/>
          </a:xfrm>
          <a:prstGeom prst="rect">
            <a:avLst/>
          </a:prstGeom>
          <a:noFill/>
        </p:spPr>
      </p:pic>
      <p:pic>
        <p:nvPicPr>
          <p:cNvPr id="104" name="Picture 41" descr="broker2_euro_cmyk_wg10"/>
          <p:cNvPicPr>
            <a:picLocks noChangeAspect="1" noChangeArrowheads="1"/>
          </p:cNvPicPr>
          <p:nvPr/>
        </p:nvPicPr>
        <p:blipFill>
          <a:blip r:embed="rId8" cstate="print"/>
          <a:srcRect/>
          <a:stretch>
            <a:fillRect/>
          </a:stretch>
        </p:blipFill>
        <p:spPr bwMode="auto">
          <a:xfrm>
            <a:off x="6994154" y="5145720"/>
            <a:ext cx="373681" cy="465767"/>
          </a:xfrm>
          <a:prstGeom prst="rect">
            <a:avLst/>
          </a:prstGeom>
          <a:noFill/>
        </p:spPr>
      </p:pic>
      <p:pic>
        <p:nvPicPr>
          <p:cNvPr id="108" name="Picture 22" descr="Man_alone_with_file_cmyk_WG10"/>
          <p:cNvPicPr>
            <a:picLocks noChangeAspect="1" noChangeArrowheads="1"/>
          </p:cNvPicPr>
          <p:nvPr/>
        </p:nvPicPr>
        <p:blipFill>
          <a:blip r:embed="rId11" cstate="print"/>
          <a:srcRect/>
          <a:stretch>
            <a:fillRect/>
          </a:stretch>
        </p:blipFill>
        <p:spPr bwMode="auto">
          <a:xfrm>
            <a:off x="8052449" y="5676904"/>
            <a:ext cx="481782" cy="472440"/>
          </a:xfrm>
          <a:prstGeom prst="rect">
            <a:avLst/>
          </a:prstGeom>
          <a:noFill/>
        </p:spPr>
      </p:pic>
      <p:pic>
        <p:nvPicPr>
          <p:cNvPr id="110" name="Picture 48" descr="Corporate_cmyk_warmgray_10"/>
          <p:cNvPicPr>
            <a:picLocks noChangeAspect="1" noChangeArrowheads="1"/>
          </p:cNvPicPr>
          <p:nvPr/>
        </p:nvPicPr>
        <p:blipFill>
          <a:blip r:embed="rId10" cstate="print"/>
          <a:srcRect/>
          <a:stretch>
            <a:fillRect/>
          </a:stretch>
        </p:blipFill>
        <p:spPr bwMode="auto">
          <a:xfrm>
            <a:off x="5933805" y="5811611"/>
            <a:ext cx="361671" cy="449752"/>
          </a:xfrm>
          <a:prstGeom prst="rect">
            <a:avLst/>
          </a:prstGeom>
          <a:noFill/>
        </p:spPr>
      </p:pic>
      <p:sp>
        <p:nvSpPr>
          <p:cNvPr id="112" name="Text Box 14"/>
          <p:cNvSpPr txBox="1">
            <a:spLocks noChangeArrowheads="1"/>
          </p:cNvSpPr>
          <p:nvPr/>
        </p:nvSpPr>
        <p:spPr bwMode="auto">
          <a:xfrm>
            <a:off x="7870842" y="6093296"/>
            <a:ext cx="805614" cy="430887"/>
          </a:xfrm>
          <a:prstGeom prst="rect">
            <a:avLst/>
          </a:prstGeom>
          <a:noFill/>
          <a:ln w="12700">
            <a:noFill/>
            <a:miter lim="800000"/>
            <a:headEnd/>
            <a:tailEnd/>
          </a:ln>
          <a:effectLst/>
        </p:spPr>
        <p:txBody>
          <a:bodyPr wrap="square" anchor="ctr">
            <a:spAutoFit/>
          </a:bodyPr>
          <a:lstStyle/>
          <a:p>
            <a:pPr algn="ctr" eaLnBrk="0" hangingPunct="0"/>
            <a:r>
              <a:rPr lang="en-US" sz="1100" b="1" dirty="0" smtClean="0"/>
              <a:t>Retail Investor</a:t>
            </a:r>
            <a:endParaRPr lang="en-US" sz="1100" b="1" dirty="0"/>
          </a:p>
        </p:txBody>
      </p:sp>
      <p:cxnSp>
        <p:nvCxnSpPr>
          <p:cNvPr id="121" name="Straight Arrow Connector 120"/>
          <p:cNvCxnSpPr/>
          <p:nvPr/>
        </p:nvCxnSpPr>
        <p:spPr bwMode="auto">
          <a:xfrm rot="16200000" flipH="1">
            <a:off x="7668344" y="5589240"/>
            <a:ext cx="288032" cy="288032"/>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23" name="Straight Arrow Connector 122"/>
          <p:cNvCxnSpPr/>
          <p:nvPr/>
        </p:nvCxnSpPr>
        <p:spPr bwMode="auto">
          <a:xfrm rot="16200000" flipH="1">
            <a:off x="6893695" y="4779714"/>
            <a:ext cx="432048" cy="178893"/>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24" name="Straight Arrow Connector 123"/>
          <p:cNvCxnSpPr/>
          <p:nvPr/>
        </p:nvCxnSpPr>
        <p:spPr bwMode="auto">
          <a:xfrm rot="10800000" flipV="1">
            <a:off x="6207192" y="5387862"/>
            <a:ext cx="657133" cy="363213"/>
          </a:xfrm>
          <a:prstGeom prst="straightConnector1">
            <a:avLst/>
          </a:prstGeom>
          <a:solidFill>
            <a:schemeClr val="accent1"/>
          </a:solidFill>
          <a:ln w="38100" cap="flat" cmpd="sng" algn="ctr">
            <a:solidFill>
              <a:srgbClr val="00B0F0"/>
            </a:solidFill>
            <a:prstDash val="solid"/>
            <a:round/>
            <a:headEnd type="none"/>
            <a:tailEnd type="arrow"/>
          </a:ln>
          <a:effectLst/>
        </p:spPr>
      </p:cxnSp>
      <p:cxnSp>
        <p:nvCxnSpPr>
          <p:cNvPr id="126" name="Straight Arrow Connector 125"/>
          <p:cNvCxnSpPr/>
          <p:nvPr/>
        </p:nvCxnSpPr>
        <p:spPr bwMode="auto">
          <a:xfrm rot="5400000">
            <a:off x="5962487" y="4776771"/>
            <a:ext cx="1037404" cy="790134"/>
          </a:xfrm>
          <a:prstGeom prst="straightConnector1">
            <a:avLst/>
          </a:prstGeom>
          <a:solidFill>
            <a:schemeClr val="accent1"/>
          </a:solidFill>
          <a:ln w="38100" cap="flat" cmpd="sng" algn="ctr">
            <a:solidFill>
              <a:srgbClr val="00B0F0"/>
            </a:solidFill>
            <a:prstDash val="solid"/>
            <a:round/>
            <a:headEnd type="none"/>
            <a:tailEnd type="arrow"/>
          </a:ln>
          <a:effectLst/>
        </p:spPr>
      </p:cxnSp>
      <p:pic>
        <p:nvPicPr>
          <p:cNvPr id="152" name="Picture 43" descr="Bank_cmyk_warmgray_10"/>
          <p:cNvPicPr>
            <a:picLocks noChangeAspect="1" noChangeArrowheads="1"/>
          </p:cNvPicPr>
          <p:nvPr/>
        </p:nvPicPr>
        <p:blipFill>
          <a:blip r:embed="rId6" cstate="print"/>
          <a:srcRect/>
          <a:stretch>
            <a:fillRect/>
          </a:stretch>
        </p:blipFill>
        <p:spPr bwMode="auto">
          <a:xfrm>
            <a:off x="6876256" y="4077072"/>
            <a:ext cx="463064" cy="504769"/>
          </a:xfrm>
          <a:prstGeom prst="rect">
            <a:avLst/>
          </a:prstGeom>
          <a:noFill/>
        </p:spPr>
      </p:pic>
      <p:sp>
        <p:nvSpPr>
          <p:cNvPr id="153" name="Text Box 14"/>
          <p:cNvSpPr txBox="1">
            <a:spLocks noChangeArrowheads="1"/>
          </p:cNvSpPr>
          <p:nvPr/>
        </p:nvSpPr>
        <p:spPr bwMode="auto">
          <a:xfrm>
            <a:off x="6588224" y="4488795"/>
            <a:ext cx="1043692" cy="461665"/>
          </a:xfrm>
          <a:prstGeom prst="rect">
            <a:avLst/>
          </a:prstGeom>
          <a:noFill/>
          <a:ln w="12700">
            <a:noFill/>
            <a:miter lim="800000"/>
            <a:headEnd/>
            <a:tailEnd/>
          </a:ln>
          <a:effectLst/>
        </p:spPr>
        <p:txBody>
          <a:bodyPr wrap="square" anchor="ctr">
            <a:spAutoFit/>
          </a:bodyPr>
          <a:lstStyle/>
          <a:p>
            <a:pPr algn="ctr" eaLnBrk="0" hangingPunct="0"/>
            <a:r>
              <a:rPr lang="en-US" sz="1200" b="1" dirty="0" smtClean="0"/>
              <a:t>Global Custodians</a:t>
            </a:r>
          </a:p>
        </p:txBody>
      </p:sp>
      <p:cxnSp>
        <p:nvCxnSpPr>
          <p:cNvPr id="165" name="Straight Arrow Connector 164"/>
          <p:cNvCxnSpPr/>
          <p:nvPr/>
        </p:nvCxnSpPr>
        <p:spPr bwMode="auto">
          <a:xfrm rot="16200000" flipH="1">
            <a:off x="7272300" y="4545124"/>
            <a:ext cx="1368152" cy="576064"/>
          </a:xfrm>
          <a:prstGeom prst="straightConnector1">
            <a:avLst/>
          </a:prstGeom>
          <a:solidFill>
            <a:schemeClr val="accent1"/>
          </a:solidFill>
          <a:ln w="9525" cap="flat" cmpd="sng" algn="ctr">
            <a:solidFill>
              <a:schemeClr val="accent1"/>
            </a:solidFill>
            <a:prstDash val="dash"/>
            <a:round/>
            <a:headEnd type="none"/>
            <a:tailEnd type="arrow"/>
          </a:ln>
          <a:effectLst/>
        </p:spPr>
      </p:cxnSp>
      <p:cxnSp>
        <p:nvCxnSpPr>
          <p:cNvPr id="101" name="Straight Arrow Connector 100"/>
          <p:cNvCxnSpPr/>
          <p:nvPr/>
        </p:nvCxnSpPr>
        <p:spPr bwMode="auto">
          <a:xfrm rot="5400000">
            <a:off x="6948264" y="3717032"/>
            <a:ext cx="432048" cy="144016"/>
          </a:xfrm>
          <a:prstGeom prst="straightConnector1">
            <a:avLst/>
          </a:prstGeom>
          <a:solidFill>
            <a:schemeClr val="accent1"/>
          </a:solidFill>
          <a:ln w="9525" cap="flat" cmpd="sng" algn="ctr">
            <a:solidFill>
              <a:schemeClr val="accent1"/>
            </a:solidFill>
            <a:prstDash val="dash"/>
            <a:round/>
            <a:headEnd type="triangle" w="med" len="med"/>
            <a:tailEnd type="triangle" w="med" len="med"/>
          </a:ln>
          <a:effectLst/>
        </p:spPr>
      </p:cxnSp>
      <p:sp>
        <p:nvSpPr>
          <p:cNvPr id="105" name="Footer Placeholder 3"/>
          <p:cNvSpPr txBox="1">
            <a:spLocks/>
          </p:cNvSpPr>
          <p:nvPr/>
        </p:nvSpPr>
        <p:spPr bwMode="auto">
          <a:xfrm>
            <a:off x="838200" y="6403975"/>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XBRL</a:t>
            </a:r>
            <a:endParaRPr lang="en-GB" dirty="0"/>
          </a:p>
        </p:txBody>
      </p:sp>
      <p:sp>
        <p:nvSpPr>
          <p:cNvPr id="6" name="Content Placeholder 8"/>
          <p:cNvSpPr>
            <a:spLocks noGrp="1"/>
          </p:cNvSpPr>
          <p:nvPr>
            <p:ph idx="1"/>
          </p:nvPr>
        </p:nvSpPr>
        <p:spPr/>
        <p:txBody>
          <a:bodyPr/>
          <a:lstStyle/>
          <a:p>
            <a:pPr algn="ctr">
              <a:buNone/>
            </a:pPr>
            <a:r>
              <a:rPr lang="en-GB" dirty="0" err="1" smtClean="0"/>
              <a:t>e</a:t>
            </a:r>
            <a:r>
              <a:rPr lang="en-GB" sz="3600" b="1" dirty="0" err="1" smtClean="0">
                <a:solidFill>
                  <a:srgbClr val="7030A0"/>
                </a:solidFill>
              </a:rPr>
              <a:t>X</a:t>
            </a:r>
            <a:r>
              <a:rPr lang="en-GB" dirty="0" err="1" smtClean="0"/>
              <a:t>tensible</a:t>
            </a:r>
            <a:r>
              <a:rPr lang="en-GB" dirty="0" smtClean="0"/>
              <a:t> </a:t>
            </a:r>
            <a:r>
              <a:rPr lang="en-GB" sz="3600" b="1" dirty="0" smtClean="0">
                <a:solidFill>
                  <a:srgbClr val="7030A0"/>
                </a:solidFill>
              </a:rPr>
              <a:t>B</a:t>
            </a:r>
            <a:r>
              <a:rPr lang="en-GB" dirty="0" smtClean="0"/>
              <a:t>usiness </a:t>
            </a:r>
            <a:r>
              <a:rPr lang="en-GB" sz="3600" b="1" dirty="0" smtClean="0">
                <a:solidFill>
                  <a:srgbClr val="7030A0"/>
                </a:solidFill>
              </a:rPr>
              <a:t>R</a:t>
            </a:r>
            <a:r>
              <a:rPr lang="en-GB" dirty="0" smtClean="0"/>
              <a:t>eporting </a:t>
            </a:r>
            <a:r>
              <a:rPr lang="en-GB" sz="3600" b="1" dirty="0" smtClean="0">
                <a:solidFill>
                  <a:srgbClr val="7030A0"/>
                </a:solidFill>
              </a:rPr>
              <a:t>L</a:t>
            </a:r>
            <a:r>
              <a:rPr lang="en-GB" dirty="0" smtClean="0"/>
              <a:t>anguage</a:t>
            </a:r>
          </a:p>
          <a:p>
            <a:endParaRPr lang="en-GB" dirty="0" smtClean="0"/>
          </a:p>
          <a:p>
            <a:pPr>
              <a:buFont typeface="Antique Olive Compact" pitchFamily="34" charset="0"/>
              <a:buChar char="="/>
            </a:pPr>
            <a:r>
              <a:rPr lang="fr-BE" b="1" dirty="0" smtClean="0">
                <a:solidFill>
                  <a:srgbClr val="7030A0"/>
                </a:solidFill>
              </a:rPr>
              <a:t>XML</a:t>
            </a:r>
            <a:r>
              <a:rPr lang="fr-BE" dirty="0" smtClean="0"/>
              <a:t> </a:t>
            </a:r>
            <a:r>
              <a:rPr lang="fr-BE" dirty="0" err="1" smtClean="0"/>
              <a:t>based</a:t>
            </a:r>
            <a:endParaRPr lang="en-GB" dirty="0" smtClean="0"/>
          </a:p>
          <a:p>
            <a:pPr>
              <a:buFont typeface="Antique Olive Compact" pitchFamily="34" charset="0"/>
              <a:buChar char="="/>
            </a:pPr>
            <a:r>
              <a:rPr lang="en-GB" dirty="0" smtClean="0"/>
              <a:t>A technology </a:t>
            </a:r>
            <a:r>
              <a:rPr lang="fr-BE" dirty="0" smtClean="0"/>
              <a:t>to </a:t>
            </a:r>
            <a:r>
              <a:rPr lang="fr-BE" b="1" dirty="0" smtClean="0">
                <a:solidFill>
                  <a:srgbClr val="7030A0"/>
                </a:solidFill>
              </a:rPr>
              <a:t>code</a:t>
            </a:r>
            <a:r>
              <a:rPr lang="fr-BE" dirty="0" smtClean="0"/>
              <a:t> &amp; </a:t>
            </a:r>
            <a:r>
              <a:rPr lang="fr-BE" dirty="0" err="1" smtClean="0"/>
              <a:t>bring</a:t>
            </a:r>
            <a:r>
              <a:rPr lang="fr-BE" dirty="0" smtClean="0"/>
              <a:t> </a:t>
            </a:r>
            <a:r>
              <a:rPr lang="fr-BE" b="1" dirty="0" err="1" smtClean="0">
                <a:solidFill>
                  <a:srgbClr val="7030A0"/>
                </a:solidFill>
              </a:rPr>
              <a:t>meaning</a:t>
            </a:r>
            <a:r>
              <a:rPr lang="fr-BE" dirty="0" smtClean="0"/>
              <a:t> to documents</a:t>
            </a:r>
          </a:p>
          <a:p>
            <a:pPr>
              <a:buFont typeface="Antique Olive Compact" pitchFamily="34" charset="0"/>
              <a:buChar char="="/>
            </a:pPr>
            <a:r>
              <a:rPr lang="fr-BE" dirty="0" err="1" smtClean="0"/>
              <a:t>Allows</a:t>
            </a:r>
            <a:r>
              <a:rPr lang="fr-BE" dirty="0" smtClean="0"/>
              <a:t> to </a:t>
            </a:r>
            <a:r>
              <a:rPr lang="fr-BE" b="1" dirty="0" smtClean="0">
                <a:solidFill>
                  <a:srgbClr val="7030A0"/>
                </a:solidFill>
              </a:rPr>
              <a:t>tag data </a:t>
            </a:r>
            <a:r>
              <a:rPr lang="fr-BE" dirty="0" err="1" smtClean="0"/>
              <a:t>with</a:t>
            </a:r>
            <a:r>
              <a:rPr lang="fr-BE" dirty="0" smtClean="0"/>
              <a:t> </a:t>
            </a:r>
            <a:r>
              <a:rPr lang="fr-BE" dirty="0" err="1" smtClean="0"/>
              <a:t>specific</a:t>
            </a:r>
            <a:r>
              <a:rPr lang="fr-BE" dirty="0" smtClean="0"/>
              <a:t> </a:t>
            </a:r>
            <a:r>
              <a:rPr lang="fr-BE" dirty="0" err="1" smtClean="0"/>
              <a:t>definitions</a:t>
            </a:r>
            <a:r>
              <a:rPr lang="fr-BE" dirty="0" smtClean="0"/>
              <a:t> </a:t>
            </a:r>
          </a:p>
          <a:p>
            <a:pPr lvl="1">
              <a:buFont typeface="Antique Olive Compact" pitchFamily="34" charset="0"/>
              <a:buChar char="="/>
            </a:pPr>
            <a:r>
              <a:rPr lang="fr-BE" b="1" dirty="0" err="1" smtClean="0">
                <a:solidFill>
                  <a:srgbClr val="7030A0"/>
                </a:solidFill>
              </a:rPr>
              <a:t>meta</a:t>
            </a:r>
            <a:r>
              <a:rPr lang="fr-BE" b="1" dirty="0" smtClean="0">
                <a:solidFill>
                  <a:srgbClr val="7030A0"/>
                </a:solidFill>
              </a:rPr>
              <a:t>-data</a:t>
            </a:r>
            <a:r>
              <a:rPr lang="fr-BE" dirty="0" smtClean="0"/>
              <a:t> </a:t>
            </a:r>
          </a:p>
          <a:p>
            <a:pPr lvl="1">
              <a:buFont typeface="Antique Olive Compact" pitchFamily="34" charset="0"/>
              <a:buChar char="="/>
            </a:pPr>
            <a:r>
              <a:rPr lang="fr-BE" dirty="0" smtClean="0"/>
              <a:t>« information about information »</a:t>
            </a:r>
          </a:p>
          <a:p>
            <a:pPr>
              <a:buFont typeface="Antique Olive Compact" pitchFamily="34" charset="0"/>
              <a:buChar char="="/>
            </a:pPr>
            <a:r>
              <a:rPr lang="fr-BE" dirty="0" smtClean="0"/>
              <a:t>tags are unique for </a:t>
            </a:r>
            <a:r>
              <a:rPr lang="fr-BE" dirty="0" err="1" smtClean="0"/>
              <a:t>each</a:t>
            </a:r>
            <a:r>
              <a:rPr lang="fr-BE" dirty="0" smtClean="0"/>
              <a:t> concept &amp; </a:t>
            </a:r>
            <a:r>
              <a:rPr lang="fr-BE" dirty="0" err="1" smtClean="0"/>
              <a:t>organized</a:t>
            </a:r>
            <a:r>
              <a:rPr lang="fr-BE" dirty="0" smtClean="0"/>
              <a:t> in a </a:t>
            </a:r>
            <a:r>
              <a:rPr lang="fr-BE" b="1" dirty="0" err="1" smtClean="0">
                <a:solidFill>
                  <a:srgbClr val="7030A0"/>
                </a:solidFill>
              </a:rPr>
              <a:t>taxonomy</a:t>
            </a:r>
            <a:endParaRPr lang="fr-BE" b="1" dirty="0" smtClean="0">
              <a:solidFill>
                <a:srgbClr val="7030A0"/>
              </a:solidFill>
            </a:endParaRPr>
          </a:p>
          <a:p>
            <a:pPr lvl="1">
              <a:buFont typeface="Antique Olive Compact" pitchFamily="34" charset="0"/>
              <a:buChar char="="/>
            </a:pPr>
            <a:r>
              <a:rPr lang="fr-BE" b="1" dirty="0" smtClean="0">
                <a:solidFill>
                  <a:srgbClr val="7030A0"/>
                </a:solidFill>
              </a:rPr>
              <a:t>data </a:t>
            </a:r>
            <a:r>
              <a:rPr lang="fr-BE" b="1" dirty="0" err="1" smtClean="0">
                <a:solidFill>
                  <a:srgbClr val="7030A0"/>
                </a:solidFill>
              </a:rPr>
              <a:t>dictionary</a:t>
            </a:r>
            <a:endParaRPr lang="fr-BE" b="1" dirty="0" smtClean="0">
              <a:solidFill>
                <a:srgbClr val="7030A0"/>
              </a:solidFill>
            </a:endParaRPr>
          </a:p>
          <a:p>
            <a:pPr lvl="1">
              <a:buFont typeface="Antique Olive Compact" pitchFamily="34" charset="0"/>
              <a:buChar char="="/>
            </a:pPr>
            <a:r>
              <a:rPr lang="fr-BE" dirty="0" err="1" smtClean="0"/>
              <a:t>eg</a:t>
            </a:r>
            <a:r>
              <a:rPr lang="fr-BE" dirty="0" smtClean="0"/>
              <a:t> US GAAP, IFRS, ISO 20022 </a:t>
            </a:r>
            <a:r>
              <a:rPr lang="fr-BE" dirty="0" err="1" smtClean="0"/>
              <a:t>corporate</a:t>
            </a:r>
            <a:r>
              <a:rPr lang="fr-BE" dirty="0" smtClean="0"/>
              <a:t> actions, …</a:t>
            </a:r>
          </a:p>
          <a:p>
            <a:pPr>
              <a:buFont typeface="Antique Olive Compact" pitchFamily="34" charset="0"/>
              <a:buChar char="="/>
            </a:pPr>
            <a:r>
              <a:rPr lang="fr-BE" dirty="0" smtClean="0"/>
              <a:t>Non-</a:t>
            </a:r>
            <a:r>
              <a:rPr lang="fr-BE" dirty="0" err="1" smtClean="0"/>
              <a:t>proprietary</a:t>
            </a:r>
            <a:r>
              <a:rPr lang="fr-BE" dirty="0" smtClean="0"/>
              <a:t>, open source standard</a:t>
            </a:r>
          </a:p>
          <a:p>
            <a:pPr lvl="2">
              <a:buFont typeface="Antique Olive Compact" pitchFamily="34" charset="0"/>
              <a:buChar char="="/>
            </a:pPr>
            <a:endParaRPr lang="fr-BE" sz="2000" b="1" dirty="0" smtClean="0">
              <a:solidFill>
                <a:srgbClr val="7030A0"/>
              </a:solidFill>
            </a:endParaRPr>
          </a:p>
          <a:p>
            <a:pPr>
              <a:buFont typeface="Antique Olive Compact" pitchFamily="34" charset="0"/>
              <a:buChar char="="/>
            </a:pPr>
            <a:endParaRPr lang="fr-BE" dirty="0" smtClean="0"/>
          </a:p>
          <a:p>
            <a:endParaRPr lang="en-GB" dirty="0" smtClean="0"/>
          </a:p>
          <a:p>
            <a:endParaRPr lang="en-GB" dirty="0"/>
          </a:p>
        </p:txBody>
      </p:sp>
      <p:sp>
        <p:nvSpPr>
          <p:cNvPr id="5" name="Slide Number Placeholder 4"/>
          <p:cNvSpPr>
            <a:spLocks noGrp="1"/>
          </p:cNvSpPr>
          <p:nvPr>
            <p:ph type="sldNum" sz="quarter" idx="11"/>
          </p:nvPr>
        </p:nvSpPr>
        <p:spPr/>
        <p:txBody>
          <a:bodyPr/>
          <a:lstStyle/>
          <a:p>
            <a:fld id="{BD8DC692-5594-45A5-BCEB-411EFC9DAB5C}" type="slidenum">
              <a:rPr lang="en-GB" smtClean="0"/>
              <a:pPr/>
              <a:t>7</a:t>
            </a:fld>
            <a:endParaRPr lang="en-GB" dirty="0"/>
          </a:p>
        </p:txBody>
      </p:sp>
      <p:sp>
        <p:nvSpPr>
          <p:cNvPr id="7" name="Footer Placeholder 3"/>
          <p:cNvSpPr txBox="1">
            <a:spLocks/>
          </p:cNvSpPr>
          <p:nvPr/>
        </p:nvSpPr>
        <p:spPr bwMode="auto">
          <a:xfrm>
            <a:off x="838200" y="6403975"/>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620000" cy="648072"/>
          </a:xfrm>
        </p:spPr>
        <p:txBody>
          <a:bodyPr/>
          <a:lstStyle/>
          <a:p>
            <a:r>
              <a:rPr lang="en-GB" dirty="0" smtClean="0"/>
              <a:t>The XBRL approach (all domains)</a:t>
            </a:r>
            <a:endParaRPr lang="en-GB" dirty="0"/>
          </a:p>
        </p:txBody>
      </p:sp>
      <p:sp>
        <p:nvSpPr>
          <p:cNvPr id="4" name="Slide Number Placeholder 3"/>
          <p:cNvSpPr>
            <a:spLocks noGrp="1"/>
          </p:cNvSpPr>
          <p:nvPr>
            <p:ph type="sldNum" sz="quarter" idx="11"/>
          </p:nvPr>
        </p:nvSpPr>
        <p:spPr>
          <a:xfrm>
            <a:off x="8382000" y="6381750"/>
            <a:ext cx="762000" cy="228600"/>
          </a:xfrm>
          <a:prstGeom prst="rect">
            <a:avLst/>
          </a:prstGeom>
        </p:spPr>
        <p:txBody>
          <a:bodyPr/>
          <a:lstStyle/>
          <a:p>
            <a:fld id="{D01BD689-1433-4C0C-867F-51742F89868E}" type="slidenum">
              <a:rPr lang="en-GB" smtClean="0"/>
              <a:pPr/>
              <a:t>8</a:t>
            </a:fld>
            <a:endParaRPr lang="en-GB"/>
          </a:p>
        </p:txBody>
      </p:sp>
      <p:sp>
        <p:nvSpPr>
          <p:cNvPr id="6" name="Rectangle 5"/>
          <p:cNvSpPr/>
          <p:nvPr/>
        </p:nvSpPr>
        <p:spPr>
          <a:xfrm>
            <a:off x="1130518" y="1717832"/>
            <a:ext cx="1872150" cy="1922254"/>
          </a:xfrm>
          <a:prstGeom prst="rect">
            <a:avLst/>
          </a:prstGeom>
          <a:solidFill>
            <a:srgbClr val="A0BB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L-Shape 6"/>
          <p:cNvSpPr/>
          <p:nvPr/>
        </p:nvSpPr>
        <p:spPr>
          <a:xfrm flipV="1">
            <a:off x="1043608" y="1675427"/>
            <a:ext cx="1352108" cy="1922254"/>
          </a:xfrm>
          <a:prstGeom prst="corner">
            <a:avLst>
              <a:gd name="adj1" fmla="val 19834"/>
              <a:gd name="adj2" fmla="val 28846"/>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800" dirty="0" smtClean="0"/>
              <a:t>XBRL Standard</a:t>
            </a:r>
            <a:endParaRPr lang="en-GB" sz="1800" dirty="0"/>
          </a:p>
        </p:txBody>
      </p:sp>
      <p:sp>
        <p:nvSpPr>
          <p:cNvPr id="8" name="Right Arrow 7"/>
          <p:cNvSpPr/>
          <p:nvPr/>
        </p:nvSpPr>
        <p:spPr>
          <a:xfrm rot="5400000">
            <a:off x="1552462" y="1280039"/>
            <a:ext cx="438409" cy="554711"/>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TextBox 8"/>
          <p:cNvSpPr txBox="1"/>
          <p:nvPr/>
        </p:nvSpPr>
        <p:spPr>
          <a:xfrm>
            <a:off x="1459642" y="2012665"/>
            <a:ext cx="1421447" cy="1231106"/>
          </a:xfrm>
          <a:prstGeom prst="rect">
            <a:avLst/>
          </a:prstGeom>
          <a:noFill/>
        </p:spPr>
        <p:txBody>
          <a:bodyPr wrap="square" rtlCol="0">
            <a:spAutoFit/>
          </a:bodyPr>
          <a:lstStyle/>
          <a:p>
            <a:r>
              <a:rPr lang="en-GB" sz="1600" b="1" dirty="0" smtClean="0"/>
              <a:t>XBRL TAXONOMY</a:t>
            </a:r>
          </a:p>
          <a:p>
            <a:r>
              <a:rPr lang="en-GB" sz="1400" dirty="0" smtClean="0"/>
              <a:t>(data dictionary, metadata)</a:t>
            </a:r>
          </a:p>
        </p:txBody>
      </p:sp>
      <p:sp>
        <p:nvSpPr>
          <p:cNvPr id="10" name="TextBox 9"/>
          <p:cNvSpPr txBox="1"/>
          <p:nvPr/>
        </p:nvSpPr>
        <p:spPr>
          <a:xfrm>
            <a:off x="611560" y="980728"/>
            <a:ext cx="3024336" cy="369332"/>
          </a:xfrm>
          <a:prstGeom prst="rect">
            <a:avLst/>
          </a:prstGeom>
          <a:noFill/>
        </p:spPr>
        <p:txBody>
          <a:bodyPr wrap="square" rtlCol="0">
            <a:spAutoFit/>
          </a:bodyPr>
          <a:lstStyle/>
          <a:p>
            <a:r>
              <a:rPr lang="en-GB" sz="1800" b="1" dirty="0" smtClean="0"/>
              <a:t>BUSINESS STANDARDS</a:t>
            </a:r>
          </a:p>
        </p:txBody>
      </p:sp>
      <p:sp>
        <p:nvSpPr>
          <p:cNvPr id="11" name="Flowchart: Multidocument 10"/>
          <p:cNvSpPr/>
          <p:nvPr/>
        </p:nvSpPr>
        <p:spPr>
          <a:xfrm>
            <a:off x="6178356" y="2633372"/>
            <a:ext cx="1872150" cy="1644292"/>
          </a:xfrm>
          <a:prstGeom prst="flowChartMultidocumen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Business</a:t>
            </a:r>
          </a:p>
          <a:p>
            <a:pPr algn="ctr"/>
            <a:r>
              <a:rPr lang="en-GB" sz="2000" b="1" dirty="0" smtClean="0">
                <a:solidFill>
                  <a:schemeClr val="tx1"/>
                </a:solidFill>
              </a:rPr>
              <a:t>Reports</a:t>
            </a:r>
            <a:endParaRPr lang="en-GB" sz="2000" b="1" dirty="0">
              <a:solidFill>
                <a:schemeClr val="tx1"/>
              </a:solidFill>
            </a:endParaRPr>
          </a:p>
        </p:txBody>
      </p:sp>
      <p:pic>
        <p:nvPicPr>
          <p:cNvPr id="12" name="Picture 53" descr="factory_cmyk_warmgray_10"/>
          <p:cNvPicPr>
            <a:picLocks noChangeAspect="1" noChangeArrowheads="1"/>
          </p:cNvPicPr>
          <p:nvPr/>
        </p:nvPicPr>
        <p:blipFill>
          <a:blip r:embed="rId3" cstate="print"/>
          <a:srcRect/>
          <a:stretch>
            <a:fillRect/>
          </a:stretch>
        </p:blipFill>
        <p:spPr bwMode="auto">
          <a:xfrm>
            <a:off x="5227090" y="690118"/>
            <a:ext cx="888271" cy="822146"/>
          </a:xfrm>
          <a:prstGeom prst="rect">
            <a:avLst/>
          </a:prstGeom>
          <a:noFill/>
        </p:spPr>
      </p:pic>
      <p:pic>
        <p:nvPicPr>
          <p:cNvPr id="13" name="Picture 22" descr="Man_alone_with_file_cmyk_WG10"/>
          <p:cNvPicPr>
            <a:picLocks noChangeAspect="1" noChangeArrowheads="1"/>
          </p:cNvPicPr>
          <p:nvPr/>
        </p:nvPicPr>
        <p:blipFill>
          <a:blip r:embed="rId4" cstate="print"/>
          <a:srcRect/>
          <a:stretch>
            <a:fillRect/>
          </a:stretch>
        </p:blipFill>
        <p:spPr bwMode="auto">
          <a:xfrm>
            <a:off x="4661827" y="839599"/>
            <a:ext cx="1083328" cy="983241"/>
          </a:xfrm>
          <a:prstGeom prst="rect">
            <a:avLst/>
          </a:prstGeom>
          <a:noFill/>
        </p:spPr>
      </p:pic>
      <p:sp>
        <p:nvSpPr>
          <p:cNvPr id="14" name="TextBox 13"/>
          <p:cNvSpPr txBox="1"/>
          <p:nvPr/>
        </p:nvSpPr>
        <p:spPr>
          <a:xfrm>
            <a:off x="4581075" y="1726841"/>
            <a:ext cx="2066591" cy="400110"/>
          </a:xfrm>
          <a:prstGeom prst="rect">
            <a:avLst/>
          </a:prstGeom>
          <a:noFill/>
        </p:spPr>
        <p:txBody>
          <a:bodyPr wrap="none" rtlCol="0">
            <a:spAutoFit/>
          </a:bodyPr>
          <a:lstStyle/>
          <a:p>
            <a:r>
              <a:rPr lang="en-GB" sz="2000" b="1" dirty="0" smtClean="0"/>
              <a:t>Business Facts</a:t>
            </a:r>
            <a:endParaRPr lang="en-GB" sz="2000" b="1" dirty="0"/>
          </a:p>
        </p:txBody>
      </p:sp>
      <p:cxnSp>
        <p:nvCxnSpPr>
          <p:cNvPr id="15" name="Curved Connector 18"/>
          <p:cNvCxnSpPr>
            <a:stCxn id="14" idx="3"/>
            <a:endCxn id="11" idx="0"/>
          </p:cNvCxnSpPr>
          <p:nvPr/>
        </p:nvCxnSpPr>
        <p:spPr>
          <a:xfrm>
            <a:off x="6647666" y="1926896"/>
            <a:ext cx="595562" cy="706476"/>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6" name="Picture 15" descr="Man_alone_with_file_cmyk_WG10"/>
          <p:cNvPicPr>
            <a:picLocks noChangeAspect="1" noChangeArrowheads="1"/>
          </p:cNvPicPr>
          <p:nvPr/>
        </p:nvPicPr>
        <p:blipFill>
          <a:blip r:embed="rId4" cstate="print"/>
          <a:srcRect/>
          <a:stretch>
            <a:fillRect/>
          </a:stretch>
        </p:blipFill>
        <p:spPr bwMode="auto">
          <a:xfrm>
            <a:off x="6519120" y="5789864"/>
            <a:ext cx="969022" cy="879496"/>
          </a:xfrm>
          <a:prstGeom prst="rect">
            <a:avLst/>
          </a:prstGeom>
          <a:noFill/>
        </p:spPr>
      </p:pic>
      <p:pic>
        <p:nvPicPr>
          <p:cNvPr id="17" name="Picture 39" descr="Computer_cmyk_warmgray_100"/>
          <p:cNvPicPr>
            <a:picLocks noChangeAspect="1" noChangeArrowheads="1"/>
          </p:cNvPicPr>
          <p:nvPr/>
        </p:nvPicPr>
        <p:blipFill>
          <a:blip r:embed="rId5" cstate="print"/>
          <a:srcRect/>
          <a:stretch>
            <a:fillRect/>
          </a:stretch>
        </p:blipFill>
        <p:spPr bwMode="auto">
          <a:xfrm>
            <a:off x="4099307" y="5378223"/>
            <a:ext cx="1531543" cy="1286682"/>
          </a:xfrm>
          <a:prstGeom prst="rect">
            <a:avLst/>
          </a:prstGeom>
          <a:noFill/>
        </p:spPr>
      </p:pic>
      <p:sp>
        <p:nvSpPr>
          <p:cNvPr id="18" name="TextBox 17"/>
          <p:cNvSpPr txBox="1"/>
          <p:nvPr/>
        </p:nvSpPr>
        <p:spPr>
          <a:xfrm>
            <a:off x="6130262" y="4726106"/>
            <a:ext cx="2402004" cy="400110"/>
          </a:xfrm>
          <a:prstGeom prst="rect">
            <a:avLst/>
          </a:prstGeom>
          <a:noFill/>
        </p:spPr>
        <p:txBody>
          <a:bodyPr wrap="none" rtlCol="0">
            <a:spAutoFit/>
          </a:bodyPr>
          <a:lstStyle/>
          <a:p>
            <a:r>
              <a:rPr lang="en-GB" sz="2000" b="1" dirty="0" smtClean="0"/>
              <a:t>INTERPRETATION</a:t>
            </a:r>
            <a:endParaRPr lang="en-GB" sz="2000" b="1" dirty="0"/>
          </a:p>
        </p:txBody>
      </p:sp>
      <p:cxnSp>
        <p:nvCxnSpPr>
          <p:cNvPr id="19" name="Curved Connector 18"/>
          <p:cNvCxnSpPr>
            <a:stCxn id="11" idx="2"/>
            <a:endCxn id="18" idx="0"/>
          </p:cNvCxnSpPr>
          <p:nvPr/>
        </p:nvCxnSpPr>
        <p:spPr>
          <a:xfrm rot="16200000" flipH="1">
            <a:off x="6902399" y="4297241"/>
            <a:ext cx="510712" cy="347017"/>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8"/>
          <p:cNvCxnSpPr>
            <a:stCxn id="18" idx="2"/>
            <a:endCxn id="16" idx="0"/>
          </p:cNvCxnSpPr>
          <p:nvPr/>
        </p:nvCxnSpPr>
        <p:spPr>
          <a:xfrm rot="5400000">
            <a:off x="6835624" y="5294224"/>
            <a:ext cx="663648" cy="327633"/>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18"/>
          <p:cNvCxnSpPr>
            <a:stCxn id="16" idx="1"/>
            <a:endCxn id="17" idx="3"/>
          </p:cNvCxnSpPr>
          <p:nvPr/>
        </p:nvCxnSpPr>
        <p:spPr>
          <a:xfrm rot="10800000">
            <a:off x="5630851" y="6021565"/>
            <a:ext cx="888270" cy="208048"/>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2" name="Picture 41" descr="Database_cmyk_WarmGray_10"/>
          <p:cNvPicPr>
            <a:picLocks noChangeAspect="1" noChangeArrowheads="1"/>
          </p:cNvPicPr>
          <p:nvPr/>
        </p:nvPicPr>
        <p:blipFill>
          <a:blip r:embed="rId6" cstate="print"/>
          <a:srcRect/>
          <a:stretch>
            <a:fillRect/>
          </a:stretch>
        </p:blipFill>
        <p:spPr bwMode="auto">
          <a:xfrm>
            <a:off x="4096564" y="3306036"/>
            <a:ext cx="1143793" cy="523184"/>
          </a:xfrm>
          <a:prstGeom prst="rect">
            <a:avLst/>
          </a:prstGeom>
          <a:noFill/>
        </p:spPr>
      </p:pic>
      <p:sp>
        <p:nvSpPr>
          <p:cNvPr id="23" name="TextBox 22"/>
          <p:cNvSpPr txBox="1"/>
          <p:nvPr/>
        </p:nvSpPr>
        <p:spPr>
          <a:xfrm>
            <a:off x="5469346" y="3081815"/>
            <a:ext cx="461607" cy="689822"/>
          </a:xfrm>
          <a:prstGeom prst="rect">
            <a:avLst/>
          </a:prstGeom>
          <a:noFill/>
        </p:spPr>
        <p:txBody>
          <a:bodyPr wrap="none" rtlCol="0">
            <a:spAutoFit/>
          </a:bodyPr>
          <a:lstStyle/>
          <a:p>
            <a:r>
              <a:rPr lang="en-GB" sz="4400" b="1" dirty="0" smtClean="0"/>
              <a:t>=</a:t>
            </a:r>
            <a:endParaRPr lang="en-GB" sz="4400" b="1" dirty="0"/>
          </a:p>
        </p:txBody>
      </p:sp>
      <p:cxnSp>
        <p:nvCxnSpPr>
          <p:cNvPr id="24" name="Curved Connector 18"/>
          <p:cNvCxnSpPr>
            <a:stCxn id="14" idx="1"/>
            <a:endCxn id="22" idx="1"/>
          </p:cNvCxnSpPr>
          <p:nvPr/>
        </p:nvCxnSpPr>
        <p:spPr>
          <a:xfrm rot="10800000" flipV="1">
            <a:off x="4096565" y="1926896"/>
            <a:ext cx="484511" cy="1640732"/>
          </a:xfrm>
          <a:prstGeom prst="curvedConnector3">
            <a:avLst>
              <a:gd name="adj1" fmla="val 40767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quot;No&quot; Symbol 24"/>
          <p:cNvSpPr/>
          <p:nvPr/>
        </p:nvSpPr>
        <p:spPr>
          <a:xfrm>
            <a:off x="6630255" y="4345311"/>
            <a:ext cx="1292030" cy="1195848"/>
          </a:xfrm>
          <a:prstGeom prst="noSmoking">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p:cxnSp>
        <p:nvCxnSpPr>
          <p:cNvPr id="26" name="Curved Connector 18"/>
          <p:cNvCxnSpPr>
            <a:stCxn id="22" idx="2"/>
            <a:endCxn id="17" idx="0"/>
          </p:cNvCxnSpPr>
          <p:nvPr/>
        </p:nvCxnSpPr>
        <p:spPr>
          <a:xfrm rot="16200000" flipH="1">
            <a:off x="3992268" y="4505412"/>
            <a:ext cx="1549003" cy="196618"/>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63888" y="2852936"/>
            <a:ext cx="1991443" cy="400110"/>
          </a:xfrm>
          <a:prstGeom prst="rect">
            <a:avLst/>
          </a:prstGeom>
          <a:noFill/>
        </p:spPr>
        <p:txBody>
          <a:bodyPr wrap="none" rtlCol="0">
            <a:spAutoFit/>
          </a:bodyPr>
          <a:lstStyle/>
          <a:p>
            <a:r>
              <a:rPr lang="en-GB" sz="2000" b="1" dirty="0" smtClean="0"/>
              <a:t>XBRL Instance</a:t>
            </a:r>
            <a:endParaRPr lang="en-GB" sz="2000" b="1" dirty="0"/>
          </a:p>
        </p:txBody>
      </p:sp>
      <p:sp>
        <p:nvSpPr>
          <p:cNvPr id="30" name="Right Brace 29"/>
          <p:cNvSpPr/>
          <p:nvPr/>
        </p:nvSpPr>
        <p:spPr bwMode="auto">
          <a:xfrm>
            <a:off x="3347864" y="5229200"/>
            <a:ext cx="864096" cy="1080120"/>
          </a:xfrm>
          <a:prstGeom prst="rightBrace">
            <a:avLst>
              <a:gd name="adj1" fmla="val 27922"/>
              <a:gd name="adj2" fmla="val 50000"/>
            </a:avLst>
          </a:prstGeom>
          <a:solidFill>
            <a:schemeClr val="bg1"/>
          </a:solidFill>
          <a:ln w="38100" cap="flat" cmpd="dbl"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683568" y="5232102"/>
            <a:ext cx="2952328" cy="1077218"/>
          </a:xfrm>
          <a:prstGeom prst="rect">
            <a:avLst/>
          </a:prstGeom>
          <a:noFill/>
        </p:spPr>
        <p:txBody>
          <a:bodyPr wrap="square" rtlCol="0">
            <a:spAutoFit/>
          </a:bodyPr>
          <a:lstStyle/>
          <a:p>
            <a:pPr algn="r"/>
            <a:r>
              <a:rPr lang="en-GB" sz="1600" i="1" dirty="0" smtClean="0"/>
              <a:t>Features: machine readable, structured, comparable, analyzable, consistent, verifiable, usable data</a:t>
            </a:r>
          </a:p>
        </p:txBody>
      </p:sp>
      <p:sp>
        <p:nvSpPr>
          <p:cNvPr id="31" name="TextBox 30"/>
          <p:cNvSpPr txBox="1"/>
          <p:nvPr/>
        </p:nvSpPr>
        <p:spPr>
          <a:xfrm>
            <a:off x="827584" y="3606115"/>
            <a:ext cx="2664296" cy="738664"/>
          </a:xfrm>
          <a:prstGeom prst="rect">
            <a:avLst/>
          </a:prstGeom>
          <a:noFill/>
        </p:spPr>
        <p:txBody>
          <a:bodyPr wrap="square" rtlCol="0">
            <a:spAutoFit/>
          </a:bodyPr>
          <a:lstStyle/>
          <a:p>
            <a:r>
              <a:rPr lang="en-GB" sz="1400" b="1" dirty="0" smtClean="0"/>
              <a:t>Examples:</a:t>
            </a:r>
          </a:p>
          <a:p>
            <a:r>
              <a:rPr lang="en-GB" sz="1400" b="1" dirty="0" smtClean="0"/>
              <a:t>IFRS, US GAAP, JP GAAP</a:t>
            </a:r>
          </a:p>
          <a:p>
            <a:r>
              <a:rPr lang="en-GB" sz="1400" b="1" dirty="0" smtClean="0"/>
              <a:t>UK HMRS, FDIC</a:t>
            </a:r>
          </a:p>
        </p:txBody>
      </p:sp>
      <p:sp>
        <p:nvSpPr>
          <p:cNvPr id="33" name="Footer Placeholder 3"/>
          <p:cNvSpPr txBox="1">
            <a:spLocks/>
          </p:cNvSpPr>
          <p:nvPr/>
        </p:nvSpPr>
        <p:spPr bwMode="auto">
          <a:xfrm>
            <a:off x="838200" y="6403975"/>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fltVal val="0"/>
                                          </p:val>
                                        </p:tav>
                                        <p:tav tm="100000">
                                          <p:val>
                                            <p:strVal val="#ppt_w"/>
                                          </p:val>
                                        </p:tav>
                                      </p:tavLst>
                                    </p:anim>
                                    <p:anim calcmode="lin" valueType="num">
                                      <p:cBhvr>
                                        <p:cTn id="47" dur="1000" fill="hold"/>
                                        <p:tgtEl>
                                          <p:spTgt spid="25"/>
                                        </p:tgtEl>
                                        <p:attrNameLst>
                                          <p:attrName>ppt_h</p:attrName>
                                        </p:attrNameLst>
                                      </p:cBhvr>
                                      <p:tavLst>
                                        <p:tav tm="0">
                                          <p:val>
                                            <p:fltVal val="0"/>
                                          </p:val>
                                        </p:tav>
                                        <p:tav tm="100000">
                                          <p:val>
                                            <p:strVal val="#ppt_h"/>
                                          </p:val>
                                        </p:tav>
                                      </p:tavLst>
                                    </p:anim>
                                    <p:anim calcmode="lin" valueType="num">
                                      <p:cBhvr>
                                        <p:cTn id="48" dur="1000" fill="hold"/>
                                        <p:tgtEl>
                                          <p:spTgt spid="25"/>
                                        </p:tgtEl>
                                        <p:attrNameLst>
                                          <p:attrName>style.rotation</p:attrName>
                                        </p:attrNameLst>
                                      </p:cBhvr>
                                      <p:tavLst>
                                        <p:tav tm="0">
                                          <p:val>
                                            <p:fltVal val="90"/>
                                          </p:val>
                                        </p:tav>
                                        <p:tav tm="100000">
                                          <p:val>
                                            <p:fltVal val="0"/>
                                          </p:val>
                                        </p:tav>
                                      </p:tavLst>
                                    </p:anim>
                                    <p:animEffect transition="in" filter="fade">
                                      <p:cBhvr>
                                        <p:cTn id="49" dur="1000"/>
                                        <p:tgtEl>
                                          <p:spTgt spid="2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23" grpId="0"/>
      <p:bldP spid="25" grpId="0" animBg="1"/>
      <p:bldP spid="27" grpId="0"/>
      <p:bldP spid="30" grpId="0" animBg="1"/>
      <p:bldP spid="32"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857474" cy="654032"/>
          </a:xfrm>
        </p:spPr>
        <p:txBody>
          <a:bodyPr>
            <a:noAutofit/>
          </a:bodyPr>
          <a:lstStyle/>
          <a:p>
            <a:r>
              <a:rPr lang="en-GB" sz="2400" b="1" dirty="0" smtClean="0"/>
              <a:t>XBRL </a:t>
            </a:r>
            <a:r>
              <a:rPr lang="en-GB" sz="2400" b="1" dirty="0" smtClean="0"/>
              <a:t>– Where Used? Corporate Actions opportunity?</a:t>
            </a:r>
            <a:endParaRPr lang="en-GB" sz="2400" b="1" dirty="0"/>
          </a:p>
        </p:txBody>
      </p:sp>
      <p:sp>
        <p:nvSpPr>
          <p:cNvPr id="850" name="Slide Number Placeholder 2"/>
          <p:cNvSpPr>
            <a:spLocks noGrp="1"/>
          </p:cNvSpPr>
          <p:nvPr>
            <p:ph type="sldNum" sz="quarter" idx="11"/>
          </p:nvPr>
        </p:nvSpPr>
        <p:spPr>
          <a:xfrm>
            <a:off x="8382000" y="6403975"/>
            <a:ext cx="762000" cy="228600"/>
          </a:xfrm>
          <a:prstGeom prst="rect">
            <a:avLst/>
          </a:prstGeom>
        </p:spPr>
        <p:txBody>
          <a:bodyPr/>
          <a:lstStyle/>
          <a:p>
            <a:fld id="{EC0724A0-8C9B-4597-B7A9-E6F20FA0EE1A}" type="slidenum">
              <a:rPr lang="en-GB"/>
              <a:pPr/>
              <a:t>9</a:t>
            </a:fld>
            <a:endParaRPr lang="en-GB"/>
          </a:p>
        </p:txBody>
      </p:sp>
      <p:sp>
        <p:nvSpPr>
          <p:cNvPr id="407" name="Freeform 3"/>
          <p:cNvSpPr>
            <a:spLocks/>
          </p:cNvSpPr>
          <p:nvPr/>
        </p:nvSpPr>
        <p:spPr bwMode="ltGray">
          <a:xfrm>
            <a:off x="2590689" y="4553178"/>
            <a:ext cx="285000" cy="1526857"/>
          </a:xfrm>
          <a:custGeom>
            <a:avLst/>
            <a:gdLst/>
            <a:ahLst/>
            <a:cxnLst>
              <a:cxn ang="0">
                <a:pos x="18" y="20"/>
              </a:cxn>
              <a:cxn ang="0">
                <a:pos x="18" y="60"/>
              </a:cxn>
              <a:cxn ang="0">
                <a:pos x="20" y="114"/>
              </a:cxn>
              <a:cxn ang="0">
                <a:pos x="20" y="158"/>
              </a:cxn>
              <a:cxn ang="0">
                <a:pos x="18" y="188"/>
              </a:cxn>
              <a:cxn ang="0">
                <a:pos x="14" y="222"/>
              </a:cxn>
              <a:cxn ang="0">
                <a:pos x="14" y="250"/>
              </a:cxn>
              <a:cxn ang="0">
                <a:pos x="20" y="286"/>
              </a:cxn>
              <a:cxn ang="0">
                <a:pos x="28" y="322"/>
              </a:cxn>
              <a:cxn ang="0">
                <a:pos x="18" y="346"/>
              </a:cxn>
              <a:cxn ang="0">
                <a:pos x="12" y="370"/>
              </a:cxn>
              <a:cxn ang="0">
                <a:pos x="8" y="398"/>
              </a:cxn>
              <a:cxn ang="0">
                <a:pos x="2" y="404"/>
              </a:cxn>
              <a:cxn ang="0">
                <a:pos x="6" y="418"/>
              </a:cxn>
              <a:cxn ang="0">
                <a:pos x="16" y="440"/>
              </a:cxn>
              <a:cxn ang="0">
                <a:pos x="12" y="480"/>
              </a:cxn>
              <a:cxn ang="0">
                <a:pos x="34" y="496"/>
              </a:cxn>
              <a:cxn ang="0">
                <a:pos x="36" y="502"/>
              </a:cxn>
              <a:cxn ang="0">
                <a:pos x="36" y="534"/>
              </a:cxn>
              <a:cxn ang="0">
                <a:pos x="34" y="560"/>
              </a:cxn>
              <a:cxn ang="0">
                <a:pos x="36" y="586"/>
              </a:cxn>
              <a:cxn ang="0">
                <a:pos x="18" y="586"/>
              </a:cxn>
              <a:cxn ang="0">
                <a:pos x="6" y="608"/>
              </a:cxn>
              <a:cxn ang="0">
                <a:pos x="12" y="608"/>
              </a:cxn>
              <a:cxn ang="0">
                <a:pos x="30" y="610"/>
              </a:cxn>
              <a:cxn ang="0">
                <a:pos x="34" y="632"/>
              </a:cxn>
              <a:cxn ang="0">
                <a:pos x="16" y="644"/>
              </a:cxn>
              <a:cxn ang="0">
                <a:pos x="30" y="684"/>
              </a:cxn>
              <a:cxn ang="0">
                <a:pos x="48" y="716"/>
              </a:cxn>
              <a:cxn ang="0">
                <a:pos x="56" y="730"/>
              </a:cxn>
              <a:cxn ang="0">
                <a:pos x="74" y="762"/>
              </a:cxn>
              <a:cxn ang="0">
                <a:pos x="102" y="774"/>
              </a:cxn>
              <a:cxn ang="0">
                <a:pos x="122" y="772"/>
              </a:cxn>
              <a:cxn ang="0">
                <a:pos x="138" y="744"/>
              </a:cxn>
              <a:cxn ang="0">
                <a:pos x="132" y="758"/>
              </a:cxn>
              <a:cxn ang="0">
                <a:pos x="146" y="768"/>
              </a:cxn>
              <a:cxn ang="0">
                <a:pos x="142" y="784"/>
              </a:cxn>
              <a:cxn ang="0">
                <a:pos x="148" y="796"/>
              </a:cxn>
              <a:cxn ang="0">
                <a:pos x="134" y="804"/>
              </a:cxn>
              <a:cxn ang="0">
                <a:pos x="142" y="818"/>
              </a:cxn>
              <a:cxn ang="0">
                <a:pos x="162" y="808"/>
              </a:cxn>
              <a:cxn ang="0">
                <a:pos x="154" y="740"/>
              </a:cxn>
              <a:cxn ang="0">
                <a:pos x="84" y="576"/>
              </a:cxn>
              <a:cxn ang="0">
                <a:pos x="94" y="152"/>
              </a:cxn>
            </a:cxnLst>
            <a:rect l="0" t="0" r="r" b="b"/>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08" name="Freeform 4"/>
          <p:cNvSpPr>
            <a:spLocks/>
          </p:cNvSpPr>
          <p:nvPr/>
        </p:nvSpPr>
        <p:spPr bwMode="ltGray">
          <a:xfrm>
            <a:off x="2657312" y="4687407"/>
            <a:ext cx="497825" cy="1373984"/>
          </a:xfrm>
          <a:custGeom>
            <a:avLst/>
            <a:gdLst/>
            <a:ahLst/>
            <a:cxnLst>
              <a:cxn ang="0">
                <a:pos x="36" y="56"/>
              </a:cxn>
              <a:cxn ang="0">
                <a:pos x="20" y="78"/>
              </a:cxn>
              <a:cxn ang="0">
                <a:pos x="24" y="112"/>
              </a:cxn>
              <a:cxn ang="0">
                <a:pos x="8" y="138"/>
              </a:cxn>
              <a:cxn ang="0">
                <a:pos x="2" y="166"/>
              </a:cxn>
              <a:cxn ang="0">
                <a:pos x="0" y="196"/>
              </a:cxn>
              <a:cxn ang="0">
                <a:pos x="12" y="236"/>
              </a:cxn>
              <a:cxn ang="0">
                <a:pos x="12" y="264"/>
              </a:cxn>
              <a:cxn ang="0">
                <a:pos x="12" y="286"/>
              </a:cxn>
              <a:cxn ang="0">
                <a:pos x="6" y="308"/>
              </a:cxn>
              <a:cxn ang="0">
                <a:pos x="8" y="340"/>
              </a:cxn>
              <a:cxn ang="0">
                <a:pos x="14" y="354"/>
              </a:cxn>
              <a:cxn ang="0">
                <a:pos x="2" y="382"/>
              </a:cxn>
              <a:cxn ang="0">
                <a:pos x="10" y="420"/>
              </a:cxn>
              <a:cxn ang="0">
                <a:pos x="8" y="436"/>
              </a:cxn>
              <a:cxn ang="0">
                <a:pos x="26" y="474"/>
              </a:cxn>
              <a:cxn ang="0">
                <a:pos x="20" y="486"/>
              </a:cxn>
              <a:cxn ang="0">
                <a:pos x="26" y="494"/>
              </a:cxn>
              <a:cxn ang="0">
                <a:pos x="32" y="514"/>
              </a:cxn>
              <a:cxn ang="0">
                <a:pos x="32" y="546"/>
              </a:cxn>
              <a:cxn ang="0">
                <a:pos x="34" y="560"/>
              </a:cxn>
              <a:cxn ang="0">
                <a:pos x="26" y="626"/>
              </a:cxn>
              <a:cxn ang="0">
                <a:pos x="38" y="626"/>
              </a:cxn>
              <a:cxn ang="0">
                <a:pos x="76" y="658"/>
              </a:cxn>
              <a:cxn ang="0">
                <a:pos x="112" y="666"/>
              </a:cxn>
              <a:cxn ang="0">
                <a:pos x="142" y="734"/>
              </a:cxn>
              <a:cxn ang="0">
                <a:pos x="166" y="736"/>
              </a:cxn>
              <a:cxn ang="0">
                <a:pos x="180" y="730"/>
              </a:cxn>
              <a:cxn ang="0">
                <a:pos x="170" y="724"/>
              </a:cxn>
              <a:cxn ang="0">
                <a:pos x="138" y="706"/>
              </a:cxn>
              <a:cxn ang="0">
                <a:pos x="124" y="694"/>
              </a:cxn>
              <a:cxn ang="0">
                <a:pos x="118" y="676"/>
              </a:cxn>
              <a:cxn ang="0">
                <a:pos x="110" y="656"/>
              </a:cxn>
              <a:cxn ang="0">
                <a:pos x="96" y="626"/>
              </a:cxn>
              <a:cxn ang="0">
                <a:pos x="114" y="602"/>
              </a:cxn>
              <a:cxn ang="0">
                <a:pos x="120" y="578"/>
              </a:cxn>
              <a:cxn ang="0">
                <a:pos x="136" y="554"/>
              </a:cxn>
              <a:cxn ang="0">
                <a:pos x="120" y="538"/>
              </a:cxn>
              <a:cxn ang="0">
                <a:pos x="98" y="518"/>
              </a:cxn>
              <a:cxn ang="0">
                <a:pos x="104" y="498"/>
              </a:cxn>
              <a:cxn ang="0">
                <a:pos x="128" y="492"/>
              </a:cxn>
              <a:cxn ang="0">
                <a:pos x="132" y="478"/>
              </a:cxn>
              <a:cxn ang="0">
                <a:pos x="130" y="454"/>
              </a:cxn>
              <a:cxn ang="0">
                <a:pos x="128" y="440"/>
              </a:cxn>
              <a:cxn ang="0">
                <a:pos x="140" y="442"/>
              </a:cxn>
              <a:cxn ang="0">
                <a:pos x="132" y="424"/>
              </a:cxn>
              <a:cxn ang="0">
                <a:pos x="120" y="398"/>
              </a:cxn>
              <a:cxn ang="0">
                <a:pos x="146" y="404"/>
              </a:cxn>
              <a:cxn ang="0">
                <a:pos x="168" y="386"/>
              </a:cxn>
              <a:cxn ang="0">
                <a:pos x="168" y="350"/>
              </a:cxn>
              <a:cxn ang="0">
                <a:pos x="220" y="344"/>
              </a:cxn>
              <a:cxn ang="0">
                <a:pos x="244" y="322"/>
              </a:cxn>
              <a:cxn ang="0">
                <a:pos x="244" y="298"/>
              </a:cxn>
              <a:cxn ang="0">
                <a:pos x="238" y="278"/>
              </a:cxn>
              <a:cxn ang="0">
                <a:pos x="212" y="260"/>
              </a:cxn>
              <a:cxn ang="0">
                <a:pos x="184" y="0"/>
              </a:cxn>
            </a:cxnLst>
            <a:rect l="0" t="0" r="r" b="b"/>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09" name="Freeform 5"/>
          <p:cNvSpPr>
            <a:spLocks/>
          </p:cNvSpPr>
          <p:nvPr/>
        </p:nvSpPr>
        <p:spPr bwMode="ltGray">
          <a:xfrm>
            <a:off x="2844228" y="6059527"/>
            <a:ext cx="70325" cy="35422"/>
          </a:xfrm>
          <a:custGeom>
            <a:avLst/>
            <a:gdLst/>
            <a:ahLst/>
            <a:cxnLst>
              <a:cxn ang="0">
                <a:pos x="0" y="4"/>
              </a:cxn>
              <a:cxn ang="0">
                <a:pos x="14" y="2"/>
              </a:cxn>
              <a:cxn ang="0">
                <a:pos x="20" y="0"/>
              </a:cxn>
              <a:cxn ang="0">
                <a:pos x="36" y="0"/>
              </a:cxn>
              <a:cxn ang="0">
                <a:pos x="42" y="6"/>
              </a:cxn>
              <a:cxn ang="0">
                <a:pos x="36" y="6"/>
              </a:cxn>
              <a:cxn ang="0">
                <a:pos x="28" y="8"/>
              </a:cxn>
              <a:cxn ang="0">
                <a:pos x="24" y="4"/>
              </a:cxn>
              <a:cxn ang="0">
                <a:pos x="18" y="6"/>
              </a:cxn>
              <a:cxn ang="0">
                <a:pos x="22" y="8"/>
              </a:cxn>
              <a:cxn ang="0">
                <a:pos x="22" y="10"/>
              </a:cxn>
              <a:cxn ang="0">
                <a:pos x="28" y="14"/>
              </a:cxn>
              <a:cxn ang="0">
                <a:pos x="28" y="18"/>
              </a:cxn>
              <a:cxn ang="0">
                <a:pos x="24" y="16"/>
              </a:cxn>
              <a:cxn ang="0">
                <a:pos x="18" y="14"/>
              </a:cxn>
              <a:cxn ang="0">
                <a:pos x="14" y="12"/>
              </a:cxn>
              <a:cxn ang="0">
                <a:pos x="12" y="10"/>
              </a:cxn>
              <a:cxn ang="0">
                <a:pos x="14" y="16"/>
              </a:cxn>
              <a:cxn ang="0">
                <a:pos x="10" y="16"/>
              </a:cxn>
              <a:cxn ang="0">
                <a:pos x="4" y="16"/>
              </a:cxn>
              <a:cxn ang="0">
                <a:pos x="0" y="4"/>
              </a:cxn>
            </a:cxnLst>
            <a:rect l="0" t="0" r="r" b="b"/>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10" name="Freeform 6"/>
          <p:cNvSpPr>
            <a:spLocks/>
          </p:cNvSpPr>
          <p:nvPr/>
        </p:nvSpPr>
        <p:spPr bwMode="ltGray">
          <a:xfrm>
            <a:off x="2722085" y="5999869"/>
            <a:ext cx="42564" cy="39151"/>
          </a:xfrm>
          <a:custGeom>
            <a:avLst/>
            <a:gdLst/>
            <a:ahLst/>
            <a:cxnLst>
              <a:cxn ang="0">
                <a:pos x="24" y="8"/>
              </a:cxn>
              <a:cxn ang="0">
                <a:pos x="14" y="0"/>
              </a:cxn>
              <a:cxn ang="0">
                <a:pos x="0" y="0"/>
              </a:cxn>
              <a:cxn ang="0">
                <a:pos x="4" y="8"/>
              </a:cxn>
              <a:cxn ang="0">
                <a:pos x="10" y="14"/>
              </a:cxn>
              <a:cxn ang="0">
                <a:pos x="16" y="14"/>
              </a:cxn>
              <a:cxn ang="0">
                <a:pos x="18" y="18"/>
              </a:cxn>
              <a:cxn ang="0">
                <a:pos x="22" y="20"/>
              </a:cxn>
              <a:cxn ang="0">
                <a:pos x="24" y="8"/>
              </a:cxn>
            </a:cxnLst>
            <a:rect l="0" t="0" r="r" b="b"/>
            <a:pathLst>
              <a:path w="25" h="21">
                <a:moveTo>
                  <a:pt x="24" y="8"/>
                </a:moveTo>
                <a:lnTo>
                  <a:pt x="14" y="0"/>
                </a:lnTo>
                <a:lnTo>
                  <a:pt x="0" y="0"/>
                </a:lnTo>
                <a:lnTo>
                  <a:pt x="4" y="8"/>
                </a:lnTo>
                <a:lnTo>
                  <a:pt x="10" y="14"/>
                </a:lnTo>
                <a:lnTo>
                  <a:pt x="16" y="14"/>
                </a:lnTo>
                <a:lnTo>
                  <a:pt x="18" y="18"/>
                </a:lnTo>
                <a:lnTo>
                  <a:pt x="22" y="20"/>
                </a:lnTo>
                <a:lnTo>
                  <a:pt x="24"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11" name="Freeform 7"/>
          <p:cNvSpPr>
            <a:spLocks/>
          </p:cNvSpPr>
          <p:nvPr/>
        </p:nvSpPr>
        <p:spPr bwMode="ltGray">
          <a:xfrm>
            <a:off x="2772052" y="6022241"/>
            <a:ext cx="27760" cy="16779"/>
          </a:xfrm>
          <a:custGeom>
            <a:avLst/>
            <a:gdLst/>
            <a:ahLst/>
            <a:cxnLst>
              <a:cxn ang="0">
                <a:pos x="2" y="0"/>
              </a:cxn>
              <a:cxn ang="0">
                <a:pos x="10" y="2"/>
              </a:cxn>
              <a:cxn ang="0">
                <a:pos x="16" y="2"/>
              </a:cxn>
              <a:cxn ang="0">
                <a:pos x="16" y="8"/>
              </a:cxn>
              <a:cxn ang="0">
                <a:pos x="6" y="6"/>
              </a:cxn>
              <a:cxn ang="0">
                <a:pos x="0" y="8"/>
              </a:cxn>
              <a:cxn ang="0">
                <a:pos x="2" y="0"/>
              </a:cxn>
            </a:cxnLst>
            <a:rect l="0" t="0" r="r" b="b"/>
            <a:pathLst>
              <a:path w="17" h="9">
                <a:moveTo>
                  <a:pt x="2" y="0"/>
                </a:moveTo>
                <a:lnTo>
                  <a:pt x="10" y="2"/>
                </a:lnTo>
                <a:lnTo>
                  <a:pt x="16" y="2"/>
                </a:lnTo>
                <a:lnTo>
                  <a:pt x="16" y="8"/>
                </a:lnTo>
                <a:lnTo>
                  <a:pt x="6" y="6"/>
                </a:lnTo>
                <a:lnTo>
                  <a:pt x="0" y="8"/>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12" name="Freeform 8"/>
          <p:cNvSpPr>
            <a:spLocks/>
          </p:cNvSpPr>
          <p:nvPr/>
        </p:nvSpPr>
        <p:spPr bwMode="ltGray">
          <a:xfrm>
            <a:off x="2805364" y="5996141"/>
            <a:ext cx="11104" cy="27965"/>
          </a:xfrm>
          <a:custGeom>
            <a:avLst/>
            <a:gdLst/>
            <a:ahLst/>
            <a:cxnLst>
              <a:cxn ang="0">
                <a:pos x="0" y="0"/>
              </a:cxn>
              <a:cxn ang="0">
                <a:pos x="0" y="8"/>
              </a:cxn>
              <a:cxn ang="0">
                <a:pos x="4" y="14"/>
              </a:cxn>
              <a:cxn ang="0">
                <a:pos x="6" y="6"/>
              </a:cxn>
              <a:cxn ang="0">
                <a:pos x="0" y="0"/>
              </a:cxn>
            </a:cxnLst>
            <a:rect l="0" t="0" r="r" b="b"/>
            <a:pathLst>
              <a:path w="7" h="15">
                <a:moveTo>
                  <a:pt x="0" y="0"/>
                </a:moveTo>
                <a:lnTo>
                  <a:pt x="0" y="8"/>
                </a:lnTo>
                <a:lnTo>
                  <a:pt x="4" y="14"/>
                </a:lnTo>
                <a:lnTo>
                  <a:pt x="6"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13" name="Oval 9"/>
          <p:cNvSpPr>
            <a:spLocks noChangeArrowheads="1"/>
          </p:cNvSpPr>
          <p:nvPr/>
        </p:nvSpPr>
        <p:spPr bwMode="ltGray">
          <a:xfrm>
            <a:off x="2905299" y="6087492"/>
            <a:ext cx="1851" cy="3729"/>
          </a:xfrm>
          <a:prstGeom prst="ellipse">
            <a:avLst/>
          </a:prstGeom>
          <a:solidFill>
            <a:schemeClr val="accent2"/>
          </a:solidFill>
          <a:ln w="12700">
            <a:solidFill>
              <a:schemeClr val="tx1"/>
            </a:solidFill>
            <a:round/>
            <a:headEnd/>
            <a:tailEnd/>
          </a:ln>
          <a:effectLst/>
        </p:spPr>
        <p:txBody>
          <a:bodyPr wrap="none" anchor="ctr"/>
          <a:lstStyle/>
          <a:p>
            <a:endParaRPr lang="en-GB"/>
          </a:p>
        </p:txBody>
      </p:sp>
      <p:sp>
        <p:nvSpPr>
          <p:cNvPr id="415" name="Oval 12"/>
          <p:cNvSpPr>
            <a:spLocks noChangeArrowheads="1"/>
          </p:cNvSpPr>
          <p:nvPr/>
        </p:nvSpPr>
        <p:spPr bwMode="ltGray">
          <a:xfrm>
            <a:off x="2255735" y="3630354"/>
            <a:ext cx="3701" cy="1864"/>
          </a:xfrm>
          <a:prstGeom prst="ellipse">
            <a:avLst/>
          </a:prstGeom>
          <a:solidFill>
            <a:schemeClr val="accent2"/>
          </a:solidFill>
          <a:ln w="12700">
            <a:solidFill>
              <a:schemeClr val="tx1"/>
            </a:solidFill>
            <a:round/>
            <a:headEnd/>
            <a:tailEnd/>
          </a:ln>
          <a:effectLst/>
        </p:spPr>
        <p:txBody>
          <a:bodyPr wrap="none" anchor="ctr"/>
          <a:lstStyle/>
          <a:p>
            <a:endParaRPr lang="en-GB"/>
          </a:p>
        </p:txBody>
      </p:sp>
      <p:sp>
        <p:nvSpPr>
          <p:cNvPr id="416" name="Freeform 13"/>
          <p:cNvSpPr>
            <a:spLocks/>
          </p:cNvSpPr>
          <p:nvPr/>
        </p:nvSpPr>
        <p:spPr bwMode="ltGray">
          <a:xfrm>
            <a:off x="1017653" y="1993505"/>
            <a:ext cx="27759" cy="24235"/>
          </a:xfrm>
          <a:custGeom>
            <a:avLst/>
            <a:gdLst/>
            <a:ahLst/>
            <a:cxnLst>
              <a:cxn ang="0">
                <a:pos x="0" y="4"/>
              </a:cxn>
              <a:cxn ang="0">
                <a:pos x="16" y="0"/>
              </a:cxn>
              <a:cxn ang="0">
                <a:pos x="18" y="8"/>
              </a:cxn>
              <a:cxn ang="0">
                <a:pos x="8" y="16"/>
              </a:cxn>
              <a:cxn ang="0">
                <a:pos x="0" y="12"/>
              </a:cxn>
              <a:cxn ang="0">
                <a:pos x="0" y="4"/>
              </a:cxn>
            </a:cxnLst>
            <a:rect l="0" t="0" r="r" b="b"/>
            <a:pathLst>
              <a:path w="19" h="17">
                <a:moveTo>
                  <a:pt x="0" y="4"/>
                </a:moveTo>
                <a:lnTo>
                  <a:pt x="16" y="0"/>
                </a:lnTo>
                <a:lnTo>
                  <a:pt x="18" y="8"/>
                </a:lnTo>
                <a:lnTo>
                  <a:pt x="8" y="16"/>
                </a:lnTo>
                <a:lnTo>
                  <a:pt x="0" y="12"/>
                </a:lnTo>
                <a:lnTo>
                  <a:pt x="0" y="4"/>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GB"/>
          </a:p>
        </p:txBody>
      </p:sp>
      <p:sp>
        <p:nvSpPr>
          <p:cNvPr id="417" name="Freeform 14"/>
          <p:cNvSpPr>
            <a:spLocks/>
          </p:cNvSpPr>
          <p:nvPr/>
        </p:nvSpPr>
        <p:spPr bwMode="ltGray">
          <a:xfrm>
            <a:off x="3725149" y="2213491"/>
            <a:ext cx="201720" cy="132364"/>
          </a:xfrm>
          <a:custGeom>
            <a:avLst/>
            <a:gdLst/>
            <a:ahLst/>
            <a:cxnLst>
              <a:cxn ang="0">
                <a:pos x="106" y="10"/>
              </a:cxn>
              <a:cxn ang="0">
                <a:pos x="114" y="4"/>
              </a:cxn>
              <a:cxn ang="0">
                <a:pos x="124" y="6"/>
              </a:cxn>
              <a:cxn ang="0">
                <a:pos x="128" y="20"/>
              </a:cxn>
              <a:cxn ang="0">
                <a:pos x="134" y="26"/>
              </a:cxn>
              <a:cxn ang="0">
                <a:pos x="136" y="42"/>
              </a:cxn>
              <a:cxn ang="0">
                <a:pos x="120" y="64"/>
              </a:cxn>
              <a:cxn ang="0">
                <a:pos x="106" y="74"/>
              </a:cxn>
              <a:cxn ang="0">
                <a:pos x="94" y="86"/>
              </a:cxn>
              <a:cxn ang="0">
                <a:pos x="68" y="84"/>
              </a:cxn>
              <a:cxn ang="0">
                <a:pos x="52" y="78"/>
              </a:cxn>
              <a:cxn ang="0">
                <a:pos x="34" y="74"/>
              </a:cxn>
              <a:cxn ang="0">
                <a:pos x="24" y="66"/>
              </a:cxn>
              <a:cxn ang="0">
                <a:pos x="32" y="58"/>
              </a:cxn>
              <a:cxn ang="0">
                <a:pos x="26" y="48"/>
              </a:cxn>
              <a:cxn ang="0">
                <a:pos x="10" y="46"/>
              </a:cxn>
              <a:cxn ang="0">
                <a:pos x="12" y="40"/>
              </a:cxn>
              <a:cxn ang="0">
                <a:pos x="34" y="38"/>
              </a:cxn>
              <a:cxn ang="0">
                <a:pos x="36" y="30"/>
              </a:cxn>
              <a:cxn ang="0">
                <a:pos x="24" y="26"/>
              </a:cxn>
              <a:cxn ang="0">
                <a:pos x="0" y="32"/>
              </a:cxn>
              <a:cxn ang="0">
                <a:pos x="14" y="20"/>
              </a:cxn>
              <a:cxn ang="0">
                <a:pos x="20" y="6"/>
              </a:cxn>
              <a:cxn ang="0">
                <a:pos x="32" y="14"/>
              </a:cxn>
              <a:cxn ang="0">
                <a:pos x="38" y="0"/>
              </a:cxn>
              <a:cxn ang="0">
                <a:pos x="44" y="20"/>
              </a:cxn>
              <a:cxn ang="0">
                <a:pos x="48" y="38"/>
              </a:cxn>
              <a:cxn ang="0">
                <a:pos x="54" y="30"/>
              </a:cxn>
              <a:cxn ang="0">
                <a:pos x="58" y="24"/>
              </a:cxn>
              <a:cxn ang="0">
                <a:pos x="60" y="10"/>
              </a:cxn>
              <a:cxn ang="0">
                <a:pos x="68" y="24"/>
              </a:cxn>
              <a:cxn ang="0">
                <a:pos x="74" y="10"/>
              </a:cxn>
              <a:cxn ang="0">
                <a:pos x="82" y="12"/>
              </a:cxn>
              <a:cxn ang="0">
                <a:pos x="94" y="16"/>
              </a:cxn>
            </a:cxnLst>
            <a:rect l="0" t="0" r="r" b="b"/>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418" name="Oval 15"/>
          <p:cNvSpPr>
            <a:spLocks noChangeArrowheads="1"/>
          </p:cNvSpPr>
          <p:nvPr/>
        </p:nvSpPr>
        <p:spPr bwMode="ltGray">
          <a:xfrm>
            <a:off x="2509274" y="3514768"/>
            <a:ext cx="5551" cy="5592"/>
          </a:xfrm>
          <a:prstGeom prst="ellipse">
            <a:avLst/>
          </a:prstGeom>
          <a:solidFill>
            <a:schemeClr val="accent2"/>
          </a:solidFill>
          <a:ln w="12700">
            <a:solidFill>
              <a:schemeClr val="tx1"/>
            </a:solidFill>
            <a:round/>
            <a:headEnd/>
            <a:tailEnd/>
          </a:ln>
          <a:effectLst/>
        </p:spPr>
        <p:txBody>
          <a:bodyPr wrap="none" anchor="ctr"/>
          <a:lstStyle/>
          <a:p>
            <a:endParaRPr lang="en-GB"/>
          </a:p>
        </p:txBody>
      </p:sp>
      <p:sp>
        <p:nvSpPr>
          <p:cNvPr id="419" name="Freeform 16"/>
          <p:cNvSpPr>
            <a:spLocks/>
          </p:cNvSpPr>
          <p:nvPr/>
        </p:nvSpPr>
        <p:spPr bwMode="ltGray">
          <a:xfrm>
            <a:off x="2855345" y="3777632"/>
            <a:ext cx="31460" cy="42878"/>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20" name="Oval 17"/>
          <p:cNvSpPr>
            <a:spLocks noChangeArrowheads="1"/>
          </p:cNvSpPr>
          <p:nvPr/>
        </p:nvSpPr>
        <p:spPr bwMode="ltGray">
          <a:xfrm>
            <a:off x="2746157" y="2191120"/>
            <a:ext cx="1850" cy="5592"/>
          </a:xfrm>
          <a:prstGeom prst="ellipse">
            <a:avLst/>
          </a:prstGeom>
          <a:solidFill>
            <a:srgbClr val="00B0F0"/>
          </a:solidFill>
          <a:ln w="12700">
            <a:solidFill>
              <a:schemeClr val="tx1"/>
            </a:solidFill>
            <a:round/>
            <a:headEnd/>
            <a:tailEnd/>
          </a:ln>
          <a:effectLst/>
        </p:spPr>
        <p:txBody>
          <a:bodyPr wrap="none" anchor="ctr"/>
          <a:lstStyle/>
          <a:p>
            <a:endParaRPr lang="en-GB"/>
          </a:p>
        </p:txBody>
      </p:sp>
      <p:sp>
        <p:nvSpPr>
          <p:cNvPr id="421" name="Oval 18"/>
          <p:cNvSpPr>
            <a:spLocks noChangeArrowheads="1"/>
          </p:cNvSpPr>
          <p:nvPr/>
        </p:nvSpPr>
        <p:spPr bwMode="ltGray">
          <a:xfrm>
            <a:off x="2712845" y="2196712"/>
            <a:ext cx="7403" cy="9321"/>
          </a:xfrm>
          <a:prstGeom prst="ellipse">
            <a:avLst/>
          </a:prstGeom>
          <a:solidFill>
            <a:srgbClr val="00B0F0"/>
          </a:solidFill>
          <a:ln w="12700">
            <a:solidFill>
              <a:schemeClr val="tx1"/>
            </a:solidFill>
            <a:round/>
            <a:headEnd/>
            <a:tailEnd/>
          </a:ln>
          <a:effectLst/>
        </p:spPr>
        <p:txBody>
          <a:bodyPr wrap="none" anchor="ctr"/>
          <a:lstStyle/>
          <a:p>
            <a:endParaRPr lang="en-GB"/>
          </a:p>
        </p:txBody>
      </p:sp>
      <p:sp>
        <p:nvSpPr>
          <p:cNvPr id="422" name="Freeform 19"/>
          <p:cNvSpPr>
            <a:spLocks/>
          </p:cNvSpPr>
          <p:nvPr/>
        </p:nvSpPr>
        <p:spPr bwMode="ltGray">
          <a:xfrm>
            <a:off x="1550639" y="2245183"/>
            <a:ext cx="25909" cy="89486"/>
          </a:xfrm>
          <a:custGeom>
            <a:avLst/>
            <a:gdLst/>
            <a:ahLst/>
            <a:cxnLst>
              <a:cxn ang="0">
                <a:pos x="0" y="0"/>
              </a:cxn>
              <a:cxn ang="0">
                <a:pos x="10" y="0"/>
              </a:cxn>
              <a:cxn ang="0">
                <a:pos x="16" y="18"/>
              </a:cxn>
              <a:cxn ang="0">
                <a:pos x="14" y="32"/>
              </a:cxn>
              <a:cxn ang="0">
                <a:pos x="12" y="48"/>
              </a:cxn>
              <a:cxn ang="0">
                <a:pos x="4" y="58"/>
              </a:cxn>
              <a:cxn ang="0">
                <a:pos x="0" y="52"/>
              </a:cxn>
              <a:cxn ang="0">
                <a:pos x="2" y="44"/>
              </a:cxn>
              <a:cxn ang="0">
                <a:pos x="2" y="28"/>
              </a:cxn>
              <a:cxn ang="0">
                <a:pos x="0" y="14"/>
              </a:cxn>
              <a:cxn ang="0">
                <a:pos x="0" y="0"/>
              </a:cxn>
            </a:cxnLst>
            <a:rect l="0" t="0" r="r" b="b"/>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423" name="Freeform 20"/>
          <p:cNvSpPr>
            <a:spLocks/>
          </p:cNvSpPr>
          <p:nvPr/>
        </p:nvSpPr>
        <p:spPr bwMode="ltGray">
          <a:xfrm>
            <a:off x="1556190" y="2338398"/>
            <a:ext cx="31460" cy="61521"/>
          </a:xfrm>
          <a:custGeom>
            <a:avLst/>
            <a:gdLst/>
            <a:ahLst/>
            <a:cxnLst>
              <a:cxn ang="0">
                <a:pos x="8" y="0"/>
              </a:cxn>
              <a:cxn ang="0">
                <a:pos x="14" y="8"/>
              </a:cxn>
              <a:cxn ang="0">
                <a:pos x="18" y="16"/>
              </a:cxn>
              <a:cxn ang="0">
                <a:pos x="20" y="28"/>
              </a:cxn>
              <a:cxn ang="0">
                <a:pos x="16" y="36"/>
              </a:cxn>
              <a:cxn ang="0">
                <a:pos x="2" y="40"/>
              </a:cxn>
              <a:cxn ang="0">
                <a:pos x="4" y="36"/>
              </a:cxn>
              <a:cxn ang="0">
                <a:pos x="6" y="28"/>
              </a:cxn>
              <a:cxn ang="0">
                <a:pos x="2" y="14"/>
              </a:cxn>
              <a:cxn ang="0">
                <a:pos x="0" y="10"/>
              </a:cxn>
              <a:cxn ang="0">
                <a:pos x="2" y="2"/>
              </a:cxn>
              <a:cxn ang="0">
                <a:pos x="8" y="0"/>
              </a:cxn>
            </a:cxnLst>
            <a:rect l="0" t="0" r="r" b="b"/>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424" name="Freeform 21"/>
          <p:cNvSpPr>
            <a:spLocks/>
          </p:cNvSpPr>
          <p:nvPr/>
        </p:nvSpPr>
        <p:spPr bwMode="ltGray">
          <a:xfrm>
            <a:off x="1545087" y="2405513"/>
            <a:ext cx="31460" cy="100672"/>
          </a:xfrm>
          <a:custGeom>
            <a:avLst/>
            <a:gdLst/>
            <a:ahLst/>
            <a:cxnLst>
              <a:cxn ang="0">
                <a:pos x="4" y="0"/>
              </a:cxn>
              <a:cxn ang="0">
                <a:pos x="14" y="8"/>
              </a:cxn>
              <a:cxn ang="0">
                <a:pos x="20" y="8"/>
              </a:cxn>
              <a:cxn ang="0">
                <a:pos x="14" y="24"/>
              </a:cxn>
              <a:cxn ang="0">
                <a:pos x="14" y="34"/>
              </a:cxn>
              <a:cxn ang="0">
                <a:pos x="10" y="44"/>
              </a:cxn>
              <a:cxn ang="0">
                <a:pos x="14" y="58"/>
              </a:cxn>
              <a:cxn ang="0">
                <a:pos x="12" y="66"/>
              </a:cxn>
              <a:cxn ang="0">
                <a:pos x="6" y="56"/>
              </a:cxn>
              <a:cxn ang="0">
                <a:pos x="0" y="34"/>
              </a:cxn>
              <a:cxn ang="0">
                <a:pos x="2" y="12"/>
              </a:cxn>
              <a:cxn ang="0">
                <a:pos x="4" y="0"/>
              </a:cxn>
            </a:cxnLst>
            <a:rect l="0" t="0" r="r" b="b"/>
            <a:pathLst>
              <a:path w="21" h="67">
                <a:moveTo>
                  <a:pt x="4" y="0"/>
                </a:moveTo>
                <a:lnTo>
                  <a:pt x="14" y="8"/>
                </a:lnTo>
                <a:lnTo>
                  <a:pt x="20" y="8"/>
                </a:lnTo>
                <a:lnTo>
                  <a:pt x="14" y="24"/>
                </a:lnTo>
                <a:lnTo>
                  <a:pt x="14" y="34"/>
                </a:lnTo>
                <a:lnTo>
                  <a:pt x="10" y="44"/>
                </a:lnTo>
                <a:lnTo>
                  <a:pt x="14" y="58"/>
                </a:lnTo>
                <a:lnTo>
                  <a:pt x="12" y="66"/>
                </a:lnTo>
                <a:lnTo>
                  <a:pt x="6" y="56"/>
                </a:lnTo>
                <a:lnTo>
                  <a:pt x="0" y="34"/>
                </a:lnTo>
                <a:lnTo>
                  <a:pt x="2" y="12"/>
                </a:lnTo>
                <a:lnTo>
                  <a:pt x="4" y="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425" name="Freeform 22"/>
          <p:cNvSpPr>
            <a:spLocks/>
          </p:cNvSpPr>
          <p:nvPr/>
        </p:nvSpPr>
        <p:spPr bwMode="ltGray">
          <a:xfrm>
            <a:off x="3038559" y="4918580"/>
            <a:ext cx="131395" cy="167786"/>
          </a:xfrm>
          <a:custGeom>
            <a:avLst/>
            <a:gdLst/>
            <a:ahLst/>
            <a:cxnLst>
              <a:cxn ang="0">
                <a:pos x="8" y="4"/>
              </a:cxn>
              <a:cxn ang="0">
                <a:pos x="0" y="18"/>
              </a:cxn>
              <a:cxn ang="0">
                <a:pos x="4" y="26"/>
              </a:cxn>
              <a:cxn ang="0">
                <a:pos x="0" y="46"/>
              </a:cxn>
              <a:cxn ang="0">
                <a:pos x="4" y="52"/>
              </a:cxn>
              <a:cxn ang="0">
                <a:pos x="0" y="60"/>
              </a:cxn>
              <a:cxn ang="0">
                <a:pos x="0" y="70"/>
              </a:cxn>
              <a:cxn ang="0">
                <a:pos x="0" y="74"/>
              </a:cxn>
              <a:cxn ang="0">
                <a:pos x="0" y="86"/>
              </a:cxn>
              <a:cxn ang="0">
                <a:pos x="2" y="94"/>
              </a:cxn>
              <a:cxn ang="0">
                <a:pos x="6" y="98"/>
              </a:cxn>
              <a:cxn ang="0">
                <a:pos x="24" y="100"/>
              </a:cxn>
              <a:cxn ang="0">
                <a:pos x="32" y="106"/>
              </a:cxn>
              <a:cxn ang="0">
                <a:pos x="44" y="106"/>
              </a:cxn>
              <a:cxn ang="0">
                <a:pos x="52" y="106"/>
              </a:cxn>
              <a:cxn ang="0">
                <a:pos x="62" y="110"/>
              </a:cxn>
              <a:cxn ang="0">
                <a:pos x="76" y="102"/>
              </a:cxn>
              <a:cxn ang="0">
                <a:pos x="82" y="92"/>
              </a:cxn>
              <a:cxn ang="0">
                <a:pos x="82" y="84"/>
              </a:cxn>
              <a:cxn ang="0">
                <a:pos x="84" y="78"/>
              </a:cxn>
              <a:cxn ang="0">
                <a:pos x="86" y="70"/>
              </a:cxn>
              <a:cxn ang="0">
                <a:pos x="90" y="58"/>
              </a:cxn>
              <a:cxn ang="0">
                <a:pos x="60" y="18"/>
              </a:cxn>
              <a:cxn ang="0">
                <a:pos x="22" y="0"/>
              </a:cxn>
              <a:cxn ang="0">
                <a:pos x="8" y="4"/>
              </a:cxn>
            </a:cxnLst>
            <a:rect l="0" t="0" r="r" b="b"/>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26" name="Freeform 23"/>
          <p:cNvSpPr>
            <a:spLocks/>
          </p:cNvSpPr>
          <p:nvPr/>
        </p:nvSpPr>
        <p:spPr bwMode="ltGray">
          <a:xfrm>
            <a:off x="2379729" y="3861526"/>
            <a:ext cx="142499" cy="68978"/>
          </a:xfrm>
          <a:custGeom>
            <a:avLst/>
            <a:gdLst/>
            <a:ahLst/>
            <a:cxnLst>
              <a:cxn ang="0">
                <a:pos x="8" y="36"/>
              </a:cxn>
              <a:cxn ang="0">
                <a:pos x="22" y="30"/>
              </a:cxn>
              <a:cxn ang="0">
                <a:pos x="38" y="32"/>
              </a:cxn>
              <a:cxn ang="0">
                <a:pos x="56" y="34"/>
              </a:cxn>
              <a:cxn ang="0">
                <a:pos x="60" y="16"/>
              </a:cxn>
              <a:cxn ang="0">
                <a:pos x="66" y="12"/>
              </a:cxn>
              <a:cxn ang="0">
                <a:pos x="78" y="18"/>
              </a:cxn>
              <a:cxn ang="0">
                <a:pos x="82" y="36"/>
              </a:cxn>
              <a:cxn ang="0">
                <a:pos x="86" y="44"/>
              </a:cxn>
              <a:cxn ang="0">
                <a:pos x="92" y="36"/>
              </a:cxn>
              <a:cxn ang="0">
                <a:pos x="98" y="30"/>
              </a:cxn>
              <a:cxn ang="0">
                <a:pos x="96" y="20"/>
              </a:cxn>
              <a:cxn ang="0">
                <a:pos x="86" y="8"/>
              </a:cxn>
              <a:cxn ang="0">
                <a:pos x="64" y="0"/>
              </a:cxn>
              <a:cxn ang="0">
                <a:pos x="44" y="18"/>
              </a:cxn>
              <a:cxn ang="0">
                <a:pos x="28" y="14"/>
              </a:cxn>
              <a:cxn ang="0">
                <a:pos x="8" y="0"/>
              </a:cxn>
              <a:cxn ang="0">
                <a:pos x="0" y="16"/>
              </a:cxn>
              <a:cxn ang="0">
                <a:pos x="8" y="36"/>
              </a:cxn>
            </a:cxnLst>
            <a:rect l="0" t="0" r="r" b="b"/>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27" name="Freeform 24"/>
          <p:cNvSpPr>
            <a:spLocks/>
          </p:cNvSpPr>
          <p:nvPr/>
        </p:nvSpPr>
        <p:spPr bwMode="ltGray">
          <a:xfrm>
            <a:off x="2224275" y="3744075"/>
            <a:ext cx="75876" cy="55929"/>
          </a:xfrm>
          <a:custGeom>
            <a:avLst/>
            <a:gdLst/>
            <a:ahLst/>
            <a:cxnLst>
              <a:cxn ang="0">
                <a:pos x="0" y="14"/>
              </a:cxn>
              <a:cxn ang="0">
                <a:pos x="0" y="26"/>
              </a:cxn>
              <a:cxn ang="0">
                <a:pos x="12" y="24"/>
              </a:cxn>
              <a:cxn ang="0">
                <a:pos x="28" y="28"/>
              </a:cxn>
              <a:cxn ang="0">
                <a:pos x="44" y="36"/>
              </a:cxn>
              <a:cxn ang="0">
                <a:pos x="52" y="10"/>
              </a:cxn>
              <a:cxn ang="0">
                <a:pos x="22" y="0"/>
              </a:cxn>
              <a:cxn ang="0">
                <a:pos x="0" y="14"/>
              </a:cxn>
            </a:cxnLst>
            <a:rect l="0" t="0" r="r" b="b"/>
            <a:pathLst>
              <a:path w="53" h="37">
                <a:moveTo>
                  <a:pt x="0" y="14"/>
                </a:moveTo>
                <a:lnTo>
                  <a:pt x="0" y="26"/>
                </a:lnTo>
                <a:lnTo>
                  <a:pt x="12" y="24"/>
                </a:lnTo>
                <a:lnTo>
                  <a:pt x="28" y="28"/>
                </a:lnTo>
                <a:lnTo>
                  <a:pt x="44" y="36"/>
                </a:lnTo>
                <a:lnTo>
                  <a:pt x="52" y="10"/>
                </a:lnTo>
                <a:lnTo>
                  <a:pt x="22" y="0"/>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28" name="Freeform 25"/>
          <p:cNvSpPr>
            <a:spLocks/>
          </p:cNvSpPr>
          <p:nvPr/>
        </p:nvSpPr>
        <p:spPr bwMode="ltGray">
          <a:xfrm>
            <a:off x="2324209" y="3827969"/>
            <a:ext cx="77727" cy="89486"/>
          </a:xfrm>
          <a:custGeom>
            <a:avLst/>
            <a:gdLst/>
            <a:ahLst/>
            <a:cxnLst>
              <a:cxn ang="0">
                <a:pos x="0" y="0"/>
              </a:cxn>
              <a:cxn ang="0">
                <a:pos x="4" y="10"/>
              </a:cxn>
              <a:cxn ang="0">
                <a:pos x="4" y="24"/>
              </a:cxn>
              <a:cxn ang="0">
                <a:pos x="16" y="30"/>
              </a:cxn>
              <a:cxn ang="0">
                <a:pos x="30" y="36"/>
              </a:cxn>
              <a:cxn ang="0">
                <a:pos x="36" y="42"/>
              </a:cxn>
              <a:cxn ang="0">
                <a:pos x="38" y="48"/>
              </a:cxn>
              <a:cxn ang="0">
                <a:pos x="48" y="58"/>
              </a:cxn>
              <a:cxn ang="0">
                <a:pos x="50" y="48"/>
              </a:cxn>
              <a:cxn ang="0">
                <a:pos x="46" y="38"/>
              </a:cxn>
              <a:cxn ang="0">
                <a:pos x="52" y="26"/>
              </a:cxn>
              <a:cxn ang="0">
                <a:pos x="44" y="20"/>
              </a:cxn>
              <a:cxn ang="0">
                <a:pos x="38" y="8"/>
              </a:cxn>
              <a:cxn ang="0">
                <a:pos x="0" y="0"/>
              </a:cxn>
            </a:cxnLst>
            <a:rect l="0" t="0" r="r" b="b"/>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29" name="Freeform 26"/>
          <p:cNvSpPr>
            <a:spLocks/>
          </p:cNvSpPr>
          <p:nvPr/>
        </p:nvSpPr>
        <p:spPr bwMode="ltGray">
          <a:xfrm>
            <a:off x="2294599" y="3740346"/>
            <a:ext cx="98084" cy="104400"/>
          </a:xfrm>
          <a:custGeom>
            <a:avLst/>
            <a:gdLst/>
            <a:ahLst/>
            <a:cxnLst>
              <a:cxn ang="0">
                <a:pos x="0" y="40"/>
              </a:cxn>
              <a:cxn ang="0">
                <a:pos x="10" y="52"/>
              </a:cxn>
              <a:cxn ang="0">
                <a:pos x="18" y="64"/>
              </a:cxn>
              <a:cxn ang="0">
                <a:pos x="32" y="60"/>
              </a:cxn>
              <a:cxn ang="0">
                <a:pos x="40" y="64"/>
              </a:cxn>
              <a:cxn ang="0">
                <a:pos x="50" y="64"/>
              </a:cxn>
              <a:cxn ang="0">
                <a:pos x="60" y="68"/>
              </a:cxn>
              <a:cxn ang="0">
                <a:pos x="62" y="64"/>
              </a:cxn>
              <a:cxn ang="0">
                <a:pos x="58" y="56"/>
              </a:cxn>
              <a:cxn ang="0">
                <a:pos x="62" y="44"/>
              </a:cxn>
              <a:cxn ang="0">
                <a:pos x="60" y="26"/>
              </a:cxn>
              <a:cxn ang="0">
                <a:pos x="68" y="16"/>
              </a:cxn>
              <a:cxn ang="0">
                <a:pos x="66" y="0"/>
              </a:cxn>
              <a:cxn ang="0">
                <a:pos x="20" y="0"/>
              </a:cxn>
              <a:cxn ang="0">
                <a:pos x="0" y="40"/>
              </a:cxn>
            </a:cxnLst>
            <a:rect l="0" t="0" r="r" b="b"/>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30" name="Freeform 27"/>
          <p:cNvSpPr>
            <a:spLocks/>
          </p:cNvSpPr>
          <p:nvPr/>
        </p:nvSpPr>
        <p:spPr bwMode="ltGray">
          <a:xfrm>
            <a:off x="2255735" y="3729161"/>
            <a:ext cx="136948" cy="89486"/>
          </a:xfrm>
          <a:custGeom>
            <a:avLst/>
            <a:gdLst/>
            <a:ahLst/>
            <a:cxnLst>
              <a:cxn ang="0">
                <a:pos x="0" y="28"/>
              </a:cxn>
              <a:cxn ang="0">
                <a:pos x="10" y="32"/>
              </a:cxn>
              <a:cxn ang="0">
                <a:pos x="14" y="34"/>
              </a:cxn>
              <a:cxn ang="0">
                <a:pos x="18" y="32"/>
              </a:cxn>
              <a:cxn ang="0">
                <a:pos x="20" y="44"/>
              </a:cxn>
              <a:cxn ang="0">
                <a:pos x="22" y="54"/>
              </a:cxn>
              <a:cxn ang="0">
                <a:pos x="26" y="58"/>
              </a:cxn>
              <a:cxn ang="0">
                <a:pos x="32" y="54"/>
              </a:cxn>
              <a:cxn ang="0">
                <a:pos x="34" y="46"/>
              </a:cxn>
              <a:cxn ang="0">
                <a:pos x="36" y="36"/>
              </a:cxn>
              <a:cxn ang="0">
                <a:pos x="42" y="32"/>
              </a:cxn>
              <a:cxn ang="0">
                <a:pos x="54" y="38"/>
              </a:cxn>
              <a:cxn ang="0">
                <a:pos x="62" y="32"/>
              </a:cxn>
              <a:cxn ang="0">
                <a:pos x="64" y="26"/>
              </a:cxn>
              <a:cxn ang="0">
                <a:pos x="70" y="22"/>
              </a:cxn>
              <a:cxn ang="0">
                <a:pos x="72" y="24"/>
              </a:cxn>
              <a:cxn ang="0">
                <a:pos x="86" y="18"/>
              </a:cxn>
              <a:cxn ang="0">
                <a:pos x="94" y="16"/>
              </a:cxn>
              <a:cxn ang="0">
                <a:pos x="90" y="10"/>
              </a:cxn>
              <a:cxn ang="0">
                <a:pos x="78" y="4"/>
              </a:cxn>
              <a:cxn ang="0">
                <a:pos x="60" y="2"/>
              </a:cxn>
              <a:cxn ang="0">
                <a:pos x="40" y="0"/>
              </a:cxn>
              <a:cxn ang="0">
                <a:pos x="26" y="2"/>
              </a:cxn>
              <a:cxn ang="0">
                <a:pos x="16" y="6"/>
              </a:cxn>
              <a:cxn ang="0">
                <a:pos x="2" y="12"/>
              </a:cxn>
              <a:cxn ang="0">
                <a:pos x="0" y="28"/>
              </a:cxn>
            </a:cxnLst>
            <a:rect l="0" t="0" r="r" b="b"/>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31" name="Freeform 28"/>
          <p:cNvSpPr>
            <a:spLocks/>
          </p:cNvSpPr>
          <p:nvPr/>
        </p:nvSpPr>
        <p:spPr bwMode="ltGray">
          <a:xfrm>
            <a:off x="2179859" y="3662046"/>
            <a:ext cx="101785" cy="119315"/>
          </a:xfrm>
          <a:custGeom>
            <a:avLst/>
            <a:gdLst/>
            <a:ahLst/>
            <a:cxnLst>
              <a:cxn ang="0">
                <a:pos x="0" y="52"/>
              </a:cxn>
              <a:cxn ang="0">
                <a:pos x="10" y="68"/>
              </a:cxn>
              <a:cxn ang="0">
                <a:pos x="26" y="78"/>
              </a:cxn>
              <a:cxn ang="0">
                <a:pos x="34" y="78"/>
              </a:cxn>
              <a:cxn ang="0">
                <a:pos x="42" y="66"/>
              </a:cxn>
              <a:cxn ang="0">
                <a:pos x="56" y="64"/>
              </a:cxn>
              <a:cxn ang="0">
                <a:pos x="56" y="54"/>
              </a:cxn>
              <a:cxn ang="0">
                <a:pos x="68" y="46"/>
              </a:cxn>
              <a:cxn ang="0">
                <a:pos x="56" y="36"/>
              </a:cxn>
              <a:cxn ang="0">
                <a:pos x="58" y="2"/>
              </a:cxn>
              <a:cxn ang="0">
                <a:pos x="16" y="0"/>
              </a:cxn>
              <a:cxn ang="0">
                <a:pos x="0" y="52"/>
              </a:cxn>
            </a:cxnLst>
            <a:rect l="0" t="0" r="r" b="b"/>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32" name="Freeform 29"/>
          <p:cNvSpPr>
            <a:spLocks/>
          </p:cNvSpPr>
          <p:nvPr/>
        </p:nvSpPr>
        <p:spPr bwMode="ltGray">
          <a:xfrm>
            <a:off x="1667229" y="3207159"/>
            <a:ext cx="653278" cy="555559"/>
          </a:xfrm>
          <a:custGeom>
            <a:avLst/>
            <a:gdLst/>
            <a:ahLst/>
            <a:cxnLst>
              <a:cxn ang="0">
                <a:pos x="10" y="54"/>
              </a:cxn>
              <a:cxn ang="0">
                <a:pos x="26" y="84"/>
              </a:cxn>
              <a:cxn ang="0">
                <a:pos x="42" y="116"/>
              </a:cxn>
              <a:cxn ang="0">
                <a:pos x="32" y="138"/>
              </a:cxn>
              <a:cxn ang="0">
                <a:pos x="54" y="154"/>
              </a:cxn>
              <a:cxn ang="0">
                <a:pos x="62" y="190"/>
              </a:cxn>
              <a:cxn ang="0">
                <a:pos x="100" y="226"/>
              </a:cxn>
              <a:cxn ang="0">
                <a:pos x="98" y="206"/>
              </a:cxn>
              <a:cxn ang="0">
                <a:pos x="88" y="192"/>
              </a:cxn>
              <a:cxn ang="0">
                <a:pos x="74" y="146"/>
              </a:cxn>
              <a:cxn ang="0">
                <a:pos x="42" y="98"/>
              </a:cxn>
              <a:cxn ang="0">
                <a:pos x="48" y="52"/>
              </a:cxn>
              <a:cxn ang="0">
                <a:pos x="66" y="84"/>
              </a:cxn>
              <a:cxn ang="0">
                <a:pos x="92" y="138"/>
              </a:cxn>
              <a:cxn ang="0">
                <a:pos x="116" y="164"/>
              </a:cxn>
              <a:cxn ang="0">
                <a:pos x="126" y="188"/>
              </a:cxn>
              <a:cxn ang="0">
                <a:pos x="146" y="212"/>
              </a:cxn>
              <a:cxn ang="0">
                <a:pos x="156" y="256"/>
              </a:cxn>
              <a:cxn ang="0">
                <a:pos x="156" y="272"/>
              </a:cxn>
              <a:cxn ang="0">
                <a:pos x="176" y="290"/>
              </a:cxn>
              <a:cxn ang="0">
                <a:pos x="194" y="306"/>
              </a:cxn>
              <a:cxn ang="0">
                <a:pos x="230" y="324"/>
              </a:cxn>
              <a:cxn ang="0">
                <a:pos x="250" y="334"/>
              </a:cxn>
              <a:cxn ang="0">
                <a:pos x="316" y="338"/>
              </a:cxn>
              <a:cxn ang="0">
                <a:pos x="346" y="354"/>
              </a:cxn>
              <a:cxn ang="0">
                <a:pos x="362" y="354"/>
              </a:cxn>
              <a:cxn ang="0">
                <a:pos x="390" y="338"/>
              </a:cxn>
              <a:cxn ang="0">
                <a:pos x="382" y="326"/>
              </a:cxn>
              <a:cxn ang="0">
                <a:pos x="380" y="320"/>
              </a:cxn>
              <a:cxn ang="0">
                <a:pos x="408" y="310"/>
              </a:cxn>
              <a:cxn ang="0">
                <a:pos x="412" y="338"/>
              </a:cxn>
              <a:cxn ang="0">
                <a:pos x="424" y="332"/>
              </a:cxn>
              <a:cxn ang="0">
                <a:pos x="424" y="296"/>
              </a:cxn>
              <a:cxn ang="0">
                <a:pos x="438" y="290"/>
              </a:cxn>
              <a:cxn ang="0">
                <a:pos x="448" y="260"/>
              </a:cxn>
              <a:cxn ang="0">
                <a:pos x="438" y="242"/>
              </a:cxn>
              <a:cxn ang="0">
                <a:pos x="398" y="252"/>
              </a:cxn>
              <a:cxn ang="0">
                <a:pos x="390" y="282"/>
              </a:cxn>
              <a:cxn ang="0">
                <a:pos x="348" y="298"/>
              </a:cxn>
              <a:cxn ang="0">
                <a:pos x="300" y="284"/>
              </a:cxn>
              <a:cxn ang="0">
                <a:pos x="292" y="268"/>
              </a:cxn>
              <a:cxn ang="0">
                <a:pos x="286" y="202"/>
              </a:cxn>
              <a:cxn ang="0">
                <a:pos x="292" y="176"/>
              </a:cxn>
              <a:cxn ang="0">
                <a:pos x="78" y="0"/>
              </a:cxn>
            </a:cxnLst>
            <a:rect l="0" t="0" r="r" b="b"/>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433" name="Freeform 30"/>
          <p:cNvSpPr>
            <a:spLocks/>
          </p:cNvSpPr>
          <p:nvPr/>
        </p:nvSpPr>
        <p:spPr bwMode="ltGray">
          <a:xfrm>
            <a:off x="1574697" y="2672107"/>
            <a:ext cx="1256589" cy="818424"/>
          </a:xfrm>
          <a:custGeom>
            <a:avLst/>
            <a:gdLst/>
            <a:ahLst/>
            <a:cxnLst>
              <a:cxn ang="0">
                <a:pos x="72" y="26"/>
              </a:cxn>
              <a:cxn ang="0">
                <a:pos x="50" y="42"/>
              </a:cxn>
              <a:cxn ang="0">
                <a:pos x="36" y="90"/>
              </a:cxn>
              <a:cxn ang="0">
                <a:pos x="10" y="178"/>
              </a:cxn>
              <a:cxn ang="0">
                <a:pos x="4" y="226"/>
              </a:cxn>
              <a:cxn ang="0">
                <a:pos x="14" y="282"/>
              </a:cxn>
              <a:cxn ang="0">
                <a:pos x="24" y="324"/>
              </a:cxn>
              <a:cxn ang="0">
                <a:pos x="48" y="360"/>
              </a:cxn>
              <a:cxn ang="0">
                <a:pos x="66" y="384"/>
              </a:cxn>
              <a:cxn ang="0">
                <a:pos x="106" y="384"/>
              </a:cxn>
              <a:cxn ang="0">
                <a:pos x="230" y="408"/>
              </a:cxn>
              <a:cxn ang="0">
                <a:pos x="252" y="430"/>
              </a:cxn>
              <a:cxn ang="0">
                <a:pos x="270" y="460"/>
              </a:cxn>
              <a:cxn ang="0">
                <a:pos x="284" y="448"/>
              </a:cxn>
              <a:cxn ang="0">
                <a:pos x="298" y="444"/>
              </a:cxn>
              <a:cxn ang="0">
                <a:pos x="310" y="456"/>
              </a:cxn>
              <a:cxn ang="0">
                <a:pos x="326" y="492"/>
              </a:cxn>
              <a:cxn ang="0">
                <a:pos x="340" y="516"/>
              </a:cxn>
              <a:cxn ang="0">
                <a:pos x="358" y="518"/>
              </a:cxn>
              <a:cxn ang="0">
                <a:pos x="364" y="492"/>
              </a:cxn>
              <a:cxn ang="0">
                <a:pos x="402" y="460"/>
              </a:cxn>
              <a:cxn ang="0">
                <a:pos x="420" y="450"/>
              </a:cxn>
              <a:cxn ang="0">
                <a:pos x="456" y="458"/>
              </a:cxn>
              <a:cxn ang="0">
                <a:pos x="462" y="466"/>
              </a:cxn>
              <a:cxn ang="0">
                <a:pos x="476" y="466"/>
              </a:cxn>
              <a:cxn ang="0">
                <a:pos x="478" y="448"/>
              </a:cxn>
              <a:cxn ang="0">
                <a:pos x="504" y="434"/>
              </a:cxn>
              <a:cxn ang="0">
                <a:pos x="530" y="440"/>
              </a:cxn>
              <a:cxn ang="0">
                <a:pos x="548" y="456"/>
              </a:cxn>
              <a:cxn ang="0">
                <a:pos x="564" y="448"/>
              </a:cxn>
              <a:cxn ang="0">
                <a:pos x="586" y="472"/>
              </a:cxn>
              <a:cxn ang="0">
                <a:pos x="582" y="502"/>
              </a:cxn>
              <a:cxn ang="0">
                <a:pos x="592" y="522"/>
              </a:cxn>
              <a:cxn ang="0">
                <a:pos x="614" y="538"/>
              </a:cxn>
              <a:cxn ang="0">
                <a:pos x="618" y="498"/>
              </a:cxn>
              <a:cxn ang="0">
                <a:pos x="616" y="476"/>
              </a:cxn>
              <a:cxn ang="0">
                <a:pos x="614" y="446"/>
              </a:cxn>
              <a:cxn ang="0">
                <a:pos x="610" y="432"/>
              </a:cxn>
              <a:cxn ang="0">
                <a:pos x="626" y="408"/>
              </a:cxn>
              <a:cxn ang="0">
                <a:pos x="642" y="400"/>
              </a:cxn>
              <a:cxn ang="0">
                <a:pos x="660" y="378"/>
              </a:cxn>
              <a:cxn ang="0">
                <a:pos x="688" y="362"/>
              </a:cxn>
              <a:cxn ang="0">
                <a:pos x="704" y="364"/>
              </a:cxn>
              <a:cxn ang="0">
                <a:pos x="712" y="350"/>
              </a:cxn>
              <a:cxn ang="0">
                <a:pos x="710" y="320"/>
              </a:cxn>
              <a:cxn ang="0">
                <a:pos x="742" y="278"/>
              </a:cxn>
              <a:cxn ang="0">
                <a:pos x="762" y="244"/>
              </a:cxn>
              <a:cxn ang="0">
                <a:pos x="786" y="238"/>
              </a:cxn>
              <a:cxn ang="0">
                <a:pos x="812" y="226"/>
              </a:cxn>
              <a:cxn ang="0">
                <a:pos x="830" y="184"/>
              </a:cxn>
              <a:cxn ang="0">
                <a:pos x="870" y="160"/>
              </a:cxn>
              <a:cxn ang="0">
                <a:pos x="828" y="78"/>
              </a:cxn>
              <a:cxn ang="0">
                <a:pos x="90" y="0"/>
              </a:cxn>
            </a:cxnLst>
            <a:rect l="0" t="0" r="r" b="b"/>
            <a:pathLst>
              <a:path w="871" h="539">
                <a:moveTo>
                  <a:pt x="72" y="10"/>
                </a:moveTo>
                <a:lnTo>
                  <a:pt x="72" y="26"/>
                </a:lnTo>
                <a:lnTo>
                  <a:pt x="50" y="28"/>
                </a:lnTo>
                <a:lnTo>
                  <a:pt x="50" y="42"/>
                </a:lnTo>
                <a:lnTo>
                  <a:pt x="44" y="66"/>
                </a:lnTo>
                <a:lnTo>
                  <a:pt x="36" y="90"/>
                </a:lnTo>
                <a:lnTo>
                  <a:pt x="10" y="150"/>
                </a:lnTo>
                <a:lnTo>
                  <a:pt x="10" y="178"/>
                </a:lnTo>
                <a:lnTo>
                  <a:pt x="0" y="202"/>
                </a:lnTo>
                <a:lnTo>
                  <a:pt x="4" y="226"/>
                </a:lnTo>
                <a:lnTo>
                  <a:pt x="2" y="246"/>
                </a:lnTo>
                <a:lnTo>
                  <a:pt x="14" y="282"/>
                </a:lnTo>
                <a:lnTo>
                  <a:pt x="16" y="300"/>
                </a:lnTo>
                <a:lnTo>
                  <a:pt x="24" y="324"/>
                </a:lnTo>
                <a:lnTo>
                  <a:pt x="32" y="340"/>
                </a:lnTo>
                <a:lnTo>
                  <a:pt x="48" y="360"/>
                </a:lnTo>
                <a:lnTo>
                  <a:pt x="64" y="378"/>
                </a:lnTo>
                <a:lnTo>
                  <a:pt x="66" y="384"/>
                </a:lnTo>
                <a:lnTo>
                  <a:pt x="84" y="386"/>
                </a:lnTo>
                <a:lnTo>
                  <a:pt x="106" y="384"/>
                </a:lnTo>
                <a:lnTo>
                  <a:pt x="156" y="412"/>
                </a:lnTo>
                <a:lnTo>
                  <a:pt x="230" y="408"/>
                </a:lnTo>
                <a:lnTo>
                  <a:pt x="242" y="420"/>
                </a:lnTo>
                <a:lnTo>
                  <a:pt x="252" y="430"/>
                </a:lnTo>
                <a:lnTo>
                  <a:pt x="252" y="444"/>
                </a:lnTo>
                <a:lnTo>
                  <a:pt x="270" y="460"/>
                </a:lnTo>
                <a:lnTo>
                  <a:pt x="276" y="460"/>
                </a:lnTo>
                <a:lnTo>
                  <a:pt x="284" y="448"/>
                </a:lnTo>
                <a:lnTo>
                  <a:pt x="288" y="444"/>
                </a:lnTo>
                <a:lnTo>
                  <a:pt x="298" y="444"/>
                </a:lnTo>
                <a:lnTo>
                  <a:pt x="304" y="452"/>
                </a:lnTo>
                <a:lnTo>
                  <a:pt x="310" y="456"/>
                </a:lnTo>
                <a:lnTo>
                  <a:pt x="316" y="476"/>
                </a:lnTo>
                <a:lnTo>
                  <a:pt x="326" y="492"/>
                </a:lnTo>
                <a:lnTo>
                  <a:pt x="326" y="510"/>
                </a:lnTo>
                <a:lnTo>
                  <a:pt x="340" y="516"/>
                </a:lnTo>
                <a:lnTo>
                  <a:pt x="356" y="526"/>
                </a:lnTo>
                <a:lnTo>
                  <a:pt x="358" y="518"/>
                </a:lnTo>
                <a:lnTo>
                  <a:pt x="356" y="512"/>
                </a:lnTo>
                <a:lnTo>
                  <a:pt x="364" y="492"/>
                </a:lnTo>
                <a:lnTo>
                  <a:pt x="372" y="482"/>
                </a:lnTo>
                <a:lnTo>
                  <a:pt x="402" y="460"/>
                </a:lnTo>
                <a:lnTo>
                  <a:pt x="408" y="460"/>
                </a:lnTo>
                <a:lnTo>
                  <a:pt x="420" y="450"/>
                </a:lnTo>
                <a:lnTo>
                  <a:pt x="444" y="450"/>
                </a:lnTo>
                <a:lnTo>
                  <a:pt x="456" y="458"/>
                </a:lnTo>
                <a:lnTo>
                  <a:pt x="456" y="466"/>
                </a:lnTo>
                <a:lnTo>
                  <a:pt x="462" y="466"/>
                </a:lnTo>
                <a:lnTo>
                  <a:pt x="464" y="464"/>
                </a:lnTo>
                <a:lnTo>
                  <a:pt x="476" y="466"/>
                </a:lnTo>
                <a:lnTo>
                  <a:pt x="478" y="456"/>
                </a:lnTo>
                <a:lnTo>
                  <a:pt x="478" y="448"/>
                </a:lnTo>
                <a:lnTo>
                  <a:pt x="490" y="436"/>
                </a:lnTo>
                <a:lnTo>
                  <a:pt x="504" y="434"/>
                </a:lnTo>
                <a:lnTo>
                  <a:pt x="516" y="440"/>
                </a:lnTo>
                <a:lnTo>
                  <a:pt x="530" y="440"/>
                </a:lnTo>
                <a:lnTo>
                  <a:pt x="540" y="444"/>
                </a:lnTo>
                <a:lnTo>
                  <a:pt x="548" y="456"/>
                </a:lnTo>
                <a:lnTo>
                  <a:pt x="558" y="450"/>
                </a:lnTo>
                <a:lnTo>
                  <a:pt x="564" y="448"/>
                </a:lnTo>
                <a:lnTo>
                  <a:pt x="578" y="466"/>
                </a:lnTo>
                <a:lnTo>
                  <a:pt x="586" y="472"/>
                </a:lnTo>
                <a:lnTo>
                  <a:pt x="584" y="486"/>
                </a:lnTo>
                <a:lnTo>
                  <a:pt x="582" y="502"/>
                </a:lnTo>
                <a:lnTo>
                  <a:pt x="590" y="508"/>
                </a:lnTo>
                <a:lnTo>
                  <a:pt x="592" y="522"/>
                </a:lnTo>
                <a:lnTo>
                  <a:pt x="602" y="536"/>
                </a:lnTo>
                <a:lnTo>
                  <a:pt x="614" y="538"/>
                </a:lnTo>
                <a:lnTo>
                  <a:pt x="622" y="512"/>
                </a:lnTo>
                <a:lnTo>
                  <a:pt x="618" y="498"/>
                </a:lnTo>
                <a:lnTo>
                  <a:pt x="616" y="488"/>
                </a:lnTo>
                <a:lnTo>
                  <a:pt x="616" y="476"/>
                </a:lnTo>
                <a:lnTo>
                  <a:pt x="614" y="466"/>
                </a:lnTo>
                <a:lnTo>
                  <a:pt x="614" y="446"/>
                </a:lnTo>
                <a:lnTo>
                  <a:pt x="610" y="440"/>
                </a:lnTo>
                <a:lnTo>
                  <a:pt x="610" y="432"/>
                </a:lnTo>
                <a:lnTo>
                  <a:pt x="616" y="418"/>
                </a:lnTo>
                <a:lnTo>
                  <a:pt x="626" y="408"/>
                </a:lnTo>
                <a:lnTo>
                  <a:pt x="634" y="402"/>
                </a:lnTo>
                <a:lnTo>
                  <a:pt x="642" y="400"/>
                </a:lnTo>
                <a:lnTo>
                  <a:pt x="650" y="398"/>
                </a:lnTo>
                <a:lnTo>
                  <a:pt x="660" y="378"/>
                </a:lnTo>
                <a:lnTo>
                  <a:pt x="674" y="378"/>
                </a:lnTo>
                <a:lnTo>
                  <a:pt x="688" y="362"/>
                </a:lnTo>
                <a:lnTo>
                  <a:pt x="696" y="366"/>
                </a:lnTo>
                <a:lnTo>
                  <a:pt x="704" y="364"/>
                </a:lnTo>
                <a:lnTo>
                  <a:pt x="708" y="358"/>
                </a:lnTo>
                <a:lnTo>
                  <a:pt x="712" y="350"/>
                </a:lnTo>
                <a:lnTo>
                  <a:pt x="712" y="330"/>
                </a:lnTo>
                <a:lnTo>
                  <a:pt x="710" y="320"/>
                </a:lnTo>
                <a:lnTo>
                  <a:pt x="734" y="288"/>
                </a:lnTo>
                <a:lnTo>
                  <a:pt x="742" y="278"/>
                </a:lnTo>
                <a:lnTo>
                  <a:pt x="754" y="254"/>
                </a:lnTo>
                <a:lnTo>
                  <a:pt x="762" y="244"/>
                </a:lnTo>
                <a:lnTo>
                  <a:pt x="792" y="248"/>
                </a:lnTo>
                <a:lnTo>
                  <a:pt x="786" y="238"/>
                </a:lnTo>
                <a:lnTo>
                  <a:pt x="794" y="230"/>
                </a:lnTo>
                <a:lnTo>
                  <a:pt x="812" y="226"/>
                </a:lnTo>
                <a:lnTo>
                  <a:pt x="806" y="202"/>
                </a:lnTo>
                <a:lnTo>
                  <a:pt x="830" y="184"/>
                </a:lnTo>
                <a:lnTo>
                  <a:pt x="854" y="174"/>
                </a:lnTo>
                <a:lnTo>
                  <a:pt x="870" y="160"/>
                </a:lnTo>
                <a:lnTo>
                  <a:pt x="864" y="100"/>
                </a:lnTo>
                <a:lnTo>
                  <a:pt x="828" y="78"/>
                </a:lnTo>
                <a:lnTo>
                  <a:pt x="434" y="6"/>
                </a:lnTo>
                <a:lnTo>
                  <a:pt x="90" y="0"/>
                </a:lnTo>
                <a:lnTo>
                  <a:pt x="72" y="1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434" name="Freeform 31"/>
          <p:cNvSpPr>
            <a:spLocks/>
          </p:cNvSpPr>
          <p:nvPr/>
        </p:nvSpPr>
        <p:spPr bwMode="ltGray">
          <a:xfrm>
            <a:off x="2364924" y="1423031"/>
            <a:ext cx="212824" cy="145415"/>
          </a:xfrm>
          <a:custGeom>
            <a:avLst/>
            <a:gdLst/>
            <a:ahLst/>
            <a:cxnLst>
              <a:cxn ang="0">
                <a:pos x="130" y="14"/>
              </a:cxn>
              <a:cxn ang="0">
                <a:pos x="122" y="8"/>
              </a:cxn>
              <a:cxn ang="0">
                <a:pos x="106" y="18"/>
              </a:cxn>
              <a:cxn ang="0">
                <a:pos x="108" y="34"/>
              </a:cxn>
              <a:cxn ang="0">
                <a:pos x="96" y="44"/>
              </a:cxn>
              <a:cxn ang="0">
                <a:pos x="100" y="58"/>
              </a:cxn>
              <a:cxn ang="0">
                <a:pos x="84" y="58"/>
              </a:cxn>
              <a:cxn ang="0">
                <a:pos x="74" y="56"/>
              </a:cxn>
              <a:cxn ang="0">
                <a:pos x="74" y="40"/>
              </a:cxn>
              <a:cxn ang="0">
                <a:pos x="76" y="30"/>
              </a:cxn>
              <a:cxn ang="0">
                <a:pos x="64" y="18"/>
              </a:cxn>
              <a:cxn ang="0">
                <a:pos x="68" y="10"/>
              </a:cxn>
              <a:cxn ang="0">
                <a:pos x="52" y="0"/>
              </a:cxn>
              <a:cxn ang="0">
                <a:pos x="50" y="12"/>
              </a:cxn>
              <a:cxn ang="0">
                <a:pos x="28" y="16"/>
              </a:cxn>
              <a:cxn ang="0">
                <a:pos x="28" y="20"/>
              </a:cxn>
              <a:cxn ang="0">
                <a:pos x="34" y="26"/>
              </a:cxn>
              <a:cxn ang="0">
                <a:pos x="18" y="30"/>
              </a:cxn>
              <a:cxn ang="0">
                <a:pos x="24" y="36"/>
              </a:cxn>
              <a:cxn ang="0">
                <a:pos x="22" y="44"/>
              </a:cxn>
              <a:cxn ang="0">
                <a:pos x="10" y="40"/>
              </a:cxn>
              <a:cxn ang="0">
                <a:pos x="0" y="44"/>
              </a:cxn>
              <a:cxn ang="0">
                <a:pos x="2" y="54"/>
              </a:cxn>
              <a:cxn ang="0">
                <a:pos x="14" y="64"/>
              </a:cxn>
              <a:cxn ang="0">
                <a:pos x="24" y="68"/>
              </a:cxn>
              <a:cxn ang="0">
                <a:pos x="40" y="60"/>
              </a:cxn>
              <a:cxn ang="0">
                <a:pos x="36" y="68"/>
              </a:cxn>
              <a:cxn ang="0">
                <a:pos x="52" y="68"/>
              </a:cxn>
              <a:cxn ang="0">
                <a:pos x="64" y="78"/>
              </a:cxn>
              <a:cxn ang="0">
                <a:pos x="46" y="78"/>
              </a:cxn>
              <a:cxn ang="0">
                <a:pos x="20" y="78"/>
              </a:cxn>
              <a:cxn ang="0">
                <a:pos x="24" y="94"/>
              </a:cxn>
              <a:cxn ang="0">
                <a:pos x="62" y="90"/>
              </a:cxn>
              <a:cxn ang="0">
                <a:pos x="90" y="82"/>
              </a:cxn>
              <a:cxn ang="0">
                <a:pos x="100" y="84"/>
              </a:cxn>
              <a:cxn ang="0">
                <a:pos x="112" y="88"/>
              </a:cxn>
              <a:cxn ang="0">
                <a:pos x="134" y="78"/>
              </a:cxn>
              <a:cxn ang="0">
                <a:pos x="138" y="70"/>
              </a:cxn>
              <a:cxn ang="0">
                <a:pos x="146" y="52"/>
              </a:cxn>
              <a:cxn ang="0">
                <a:pos x="138" y="46"/>
              </a:cxn>
              <a:cxn ang="0">
                <a:pos x="132" y="54"/>
              </a:cxn>
              <a:cxn ang="0">
                <a:pos x="126" y="54"/>
              </a:cxn>
              <a:cxn ang="0">
                <a:pos x="122" y="40"/>
              </a:cxn>
              <a:cxn ang="0">
                <a:pos x="124" y="26"/>
              </a:cxn>
            </a:cxnLst>
            <a:rect l="0" t="0" r="r" b="b"/>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35" name="Freeform 32"/>
          <p:cNvSpPr>
            <a:spLocks/>
          </p:cNvSpPr>
          <p:nvPr/>
        </p:nvSpPr>
        <p:spPr bwMode="ltGray">
          <a:xfrm>
            <a:off x="2350119" y="1439809"/>
            <a:ext cx="38863" cy="29829"/>
          </a:xfrm>
          <a:custGeom>
            <a:avLst/>
            <a:gdLst/>
            <a:ahLst/>
            <a:cxnLst>
              <a:cxn ang="0">
                <a:pos x="24" y="6"/>
              </a:cxn>
              <a:cxn ang="0">
                <a:pos x="8" y="18"/>
              </a:cxn>
              <a:cxn ang="0">
                <a:pos x="2" y="16"/>
              </a:cxn>
              <a:cxn ang="0">
                <a:pos x="0" y="10"/>
              </a:cxn>
              <a:cxn ang="0">
                <a:pos x="16" y="0"/>
              </a:cxn>
              <a:cxn ang="0">
                <a:pos x="26" y="0"/>
              </a:cxn>
              <a:cxn ang="0">
                <a:pos x="24" y="6"/>
              </a:cxn>
            </a:cxnLst>
            <a:rect l="0" t="0" r="r" b="b"/>
            <a:pathLst>
              <a:path w="27" h="19">
                <a:moveTo>
                  <a:pt x="24" y="6"/>
                </a:moveTo>
                <a:lnTo>
                  <a:pt x="8" y="18"/>
                </a:lnTo>
                <a:lnTo>
                  <a:pt x="2" y="16"/>
                </a:lnTo>
                <a:lnTo>
                  <a:pt x="0" y="10"/>
                </a:lnTo>
                <a:lnTo>
                  <a:pt x="16" y="0"/>
                </a:lnTo>
                <a:lnTo>
                  <a:pt x="26" y="0"/>
                </a:lnTo>
                <a:lnTo>
                  <a:pt x="24" y="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36" name="Freeform 33"/>
          <p:cNvSpPr>
            <a:spLocks/>
          </p:cNvSpPr>
          <p:nvPr/>
        </p:nvSpPr>
        <p:spPr bwMode="ltGray">
          <a:xfrm>
            <a:off x="2468560" y="1631832"/>
            <a:ext cx="46266" cy="41014"/>
          </a:xfrm>
          <a:custGeom>
            <a:avLst/>
            <a:gdLst/>
            <a:ahLst/>
            <a:cxnLst>
              <a:cxn ang="0">
                <a:pos x="12" y="0"/>
              </a:cxn>
              <a:cxn ang="0">
                <a:pos x="18" y="4"/>
              </a:cxn>
              <a:cxn ang="0">
                <a:pos x="28" y="4"/>
              </a:cxn>
              <a:cxn ang="0">
                <a:pos x="30" y="18"/>
              </a:cxn>
              <a:cxn ang="0">
                <a:pos x="24" y="26"/>
              </a:cxn>
              <a:cxn ang="0">
                <a:pos x="16" y="20"/>
              </a:cxn>
              <a:cxn ang="0">
                <a:pos x="12" y="20"/>
              </a:cxn>
              <a:cxn ang="0">
                <a:pos x="8" y="18"/>
              </a:cxn>
              <a:cxn ang="0">
                <a:pos x="4" y="20"/>
              </a:cxn>
              <a:cxn ang="0">
                <a:pos x="0" y="10"/>
              </a:cxn>
              <a:cxn ang="0">
                <a:pos x="0" y="6"/>
              </a:cxn>
              <a:cxn ang="0">
                <a:pos x="6" y="0"/>
              </a:cxn>
              <a:cxn ang="0">
                <a:pos x="12" y="0"/>
              </a:cxn>
            </a:cxnLst>
            <a:rect l="0" t="0" r="r" b="b"/>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37" name="Freeform 34"/>
          <p:cNvSpPr>
            <a:spLocks/>
          </p:cNvSpPr>
          <p:nvPr/>
        </p:nvSpPr>
        <p:spPr bwMode="ltGray">
          <a:xfrm>
            <a:off x="2475963" y="1667253"/>
            <a:ext cx="24058" cy="20507"/>
          </a:xfrm>
          <a:custGeom>
            <a:avLst/>
            <a:gdLst/>
            <a:ahLst/>
            <a:cxnLst>
              <a:cxn ang="0">
                <a:pos x="0" y="0"/>
              </a:cxn>
              <a:cxn ang="0">
                <a:pos x="10" y="0"/>
              </a:cxn>
              <a:cxn ang="0">
                <a:pos x="16" y="6"/>
              </a:cxn>
              <a:cxn ang="0">
                <a:pos x="8" y="12"/>
              </a:cxn>
              <a:cxn ang="0">
                <a:pos x="2" y="12"/>
              </a:cxn>
              <a:cxn ang="0">
                <a:pos x="0" y="0"/>
              </a:cxn>
            </a:cxnLst>
            <a:rect l="0" t="0" r="r" b="b"/>
            <a:pathLst>
              <a:path w="17" h="13">
                <a:moveTo>
                  <a:pt x="0" y="0"/>
                </a:moveTo>
                <a:lnTo>
                  <a:pt x="10" y="0"/>
                </a:lnTo>
                <a:lnTo>
                  <a:pt x="16" y="6"/>
                </a:lnTo>
                <a:lnTo>
                  <a:pt x="8" y="12"/>
                </a:lnTo>
                <a:lnTo>
                  <a:pt x="2" y="12"/>
                </a:lnTo>
                <a:lnTo>
                  <a:pt x="0"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38" name="Freeform 35"/>
          <p:cNvSpPr>
            <a:spLocks/>
          </p:cNvSpPr>
          <p:nvPr/>
        </p:nvSpPr>
        <p:spPr bwMode="ltGray">
          <a:xfrm>
            <a:off x="2320508" y="1341002"/>
            <a:ext cx="161006" cy="95078"/>
          </a:xfrm>
          <a:custGeom>
            <a:avLst/>
            <a:gdLst/>
            <a:ahLst/>
            <a:cxnLst>
              <a:cxn ang="0">
                <a:pos x="112" y="2"/>
              </a:cxn>
              <a:cxn ang="0">
                <a:pos x="112" y="18"/>
              </a:cxn>
              <a:cxn ang="0">
                <a:pos x="110" y="22"/>
              </a:cxn>
              <a:cxn ang="0">
                <a:pos x="102" y="22"/>
              </a:cxn>
              <a:cxn ang="0">
                <a:pos x="98" y="26"/>
              </a:cxn>
              <a:cxn ang="0">
                <a:pos x="102" y="30"/>
              </a:cxn>
              <a:cxn ang="0">
                <a:pos x="100" y="34"/>
              </a:cxn>
              <a:cxn ang="0">
                <a:pos x="92" y="36"/>
              </a:cxn>
              <a:cxn ang="0">
                <a:pos x="90" y="44"/>
              </a:cxn>
              <a:cxn ang="0">
                <a:pos x="76" y="48"/>
              </a:cxn>
              <a:cxn ang="0">
                <a:pos x="70" y="50"/>
              </a:cxn>
              <a:cxn ang="0">
                <a:pos x="68" y="58"/>
              </a:cxn>
              <a:cxn ang="0">
                <a:pos x="62" y="58"/>
              </a:cxn>
              <a:cxn ang="0">
                <a:pos x="60" y="58"/>
              </a:cxn>
              <a:cxn ang="0">
                <a:pos x="56" y="38"/>
              </a:cxn>
              <a:cxn ang="0">
                <a:pos x="52" y="36"/>
              </a:cxn>
              <a:cxn ang="0">
                <a:pos x="46" y="58"/>
              </a:cxn>
              <a:cxn ang="0">
                <a:pos x="42" y="58"/>
              </a:cxn>
              <a:cxn ang="0">
                <a:pos x="42" y="50"/>
              </a:cxn>
              <a:cxn ang="0">
                <a:pos x="30" y="62"/>
              </a:cxn>
              <a:cxn ang="0">
                <a:pos x="22" y="62"/>
              </a:cxn>
              <a:cxn ang="0">
                <a:pos x="20" y="54"/>
              </a:cxn>
              <a:cxn ang="0">
                <a:pos x="26" y="48"/>
              </a:cxn>
              <a:cxn ang="0">
                <a:pos x="22" y="48"/>
              </a:cxn>
              <a:cxn ang="0">
                <a:pos x="14" y="56"/>
              </a:cxn>
              <a:cxn ang="0">
                <a:pos x="14" y="54"/>
              </a:cxn>
              <a:cxn ang="0">
                <a:pos x="12" y="48"/>
              </a:cxn>
              <a:cxn ang="0">
                <a:pos x="6" y="50"/>
              </a:cxn>
              <a:cxn ang="0">
                <a:pos x="0" y="50"/>
              </a:cxn>
              <a:cxn ang="0">
                <a:pos x="0" y="44"/>
              </a:cxn>
              <a:cxn ang="0">
                <a:pos x="4" y="44"/>
              </a:cxn>
              <a:cxn ang="0">
                <a:pos x="4" y="38"/>
              </a:cxn>
              <a:cxn ang="0">
                <a:pos x="10" y="36"/>
              </a:cxn>
              <a:cxn ang="0">
                <a:pos x="14" y="30"/>
              </a:cxn>
              <a:cxn ang="0">
                <a:pos x="30" y="30"/>
              </a:cxn>
              <a:cxn ang="0">
                <a:pos x="34" y="24"/>
              </a:cxn>
              <a:cxn ang="0">
                <a:pos x="48" y="24"/>
              </a:cxn>
              <a:cxn ang="0">
                <a:pos x="56" y="18"/>
              </a:cxn>
              <a:cxn ang="0">
                <a:pos x="62" y="16"/>
              </a:cxn>
              <a:cxn ang="0">
                <a:pos x="68" y="10"/>
              </a:cxn>
              <a:cxn ang="0">
                <a:pos x="74" y="4"/>
              </a:cxn>
              <a:cxn ang="0">
                <a:pos x="82" y="0"/>
              </a:cxn>
              <a:cxn ang="0">
                <a:pos x="88" y="0"/>
              </a:cxn>
              <a:cxn ang="0">
                <a:pos x="88" y="2"/>
              </a:cxn>
              <a:cxn ang="0">
                <a:pos x="98" y="4"/>
              </a:cxn>
              <a:cxn ang="0">
                <a:pos x="98" y="12"/>
              </a:cxn>
              <a:cxn ang="0">
                <a:pos x="104" y="10"/>
              </a:cxn>
              <a:cxn ang="0">
                <a:pos x="102" y="6"/>
              </a:cxn>
              <a:cxn ang="0">
                <a:pos x="106" y="2"/>
              </a:cxn>
              <a:cxn ang="0">
                <a:pos x="112" y="2"/>
              </a:cxn>
            </a:cxnLst>
            <a:rect l="0" t="0" r="r" b="b"/>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39" name="Freeform 36"/>
          <p:cNvSpPr>
            <a:spLocks/>
          </p:cNvSpPr>
          <p:nvPr/>
        </p:nvSpPr>
        <p:spPr bwMode="ltGray">
          <a:xfrm>
            <a:off x="2514826" y="1324223"/>
            <a:ext cx="20357" cy="29829"/>
          </a:xfrm>
          <a:custGeom>
            <a:avLst/>
            <a:gdLst/>
            <a:ahLst/>
            <a:cxnLst>
              <a:cxn ang="0">
                <a:pos x="0" y="4"/>
              </a:cxn>
              <a:cxn ang="0">
                <a:pos x="0" y="14"/>
              </a:cxn>
              <a:cxn ang="0">
                <a:pos x="6" y="18"/>
              </a:cxn>
              <a:cxn ang="0">
                <a:pos x="12" y="14"/>
              </a:cxn>
              <a:cxn ang="0">
                <a:pos x="12" y="0"/>
              </a:cxn>
              <a:cxn ang="0">
                <a:pos x="0" y="4"/>
              </a:cxn>
            </a:cxnLst>
            <a:rect l="0" t="0" r="r" b="b"/>
            <a:pathLst>
              <a:path w="13" h="19">
                <a:moveTo>
                  <a:pt x="0" y="4"/>
                </a:moveTo>
                <a:lnTo>
                  <a:pt x="0" y="14"/>
                </a:lnTo>
                <a:lnTo>
                  <a:pt x="6" y="18"/>
                </a:lnTo>
                <a:lnTo>
                  <a:pt x="12" y="14"/>
                </a:lnTo>
                <a:lnTo>
                  <a:pt x="12" y="0"/>
                </a:lnTo>
                <a:lnTo>
                  <a:pt x="0" y="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0" name="Freeform 37"/>
          <p:cNvSpPr>
            <a:spLocks/>
          </p:cNvSpPr>
          <p:nvPr/>
        </p:nvSpPr>
        <p:spPr bwMode="ltGray">
          <a:xfrm>
            <a:off x="2475963" y="1396931"/>
            <a:ext cx="14805" cy="16778"/>
          </a:xfrm>
          <a:custGeom>
            <a:avLst/>
            <a:gdLst/>
            <a:ahLst/>
            <a:cxnLst>
              <a:cxn ang="0">
                <a:pos x="10" y="4"/>
              </a:cxn>
              <a:cxn ang="0">
                <a:pos x="8" y="10"/>
              </a:cxn>
              <a:cxn ang="0">
                <a:pos x="2" y="10"/>
              </a:cxn>
              <a:cxn ang="0">
                <a:pos x="0" y="6"/>
              </a:cxn>
              <a:cxn ang="0">
                <a:pos x="2" y="0"/>
              </a:cxn>
              <a:cxn ang="0">
                <a:pos x="10" y="4"/>
              </a:cxn>
            </a:cxnLst>
            <a:rect l="0" t="0" r="r" b="b"/>
            <a:pathLst>
              <a:path w="11" h="11">
                <a:moveTo>
                  <a:pt x="10" y="4"/>
                </a:moveTo>
                <a:lnTo>
                  <a:pt x="8" y="10"/>
                </a:lnTo>
                <a:lnTo>
                  <a:pt x="2" y="10"/>
                </a:lnTo>
                <a:lnTo>
                  <a:pt x="0" y="6"/>
                </a:lnTo>
                <a:lnTo>
                  <a:pt x="2" y="0"/>
                </a:lnTo>
                <a:lnTo>
                  <a:pt x="10" y="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1" name="Freeform 38"/>
          <p:cNvSpPr>
            <a:spLocks/>
          </p:cNvSpPr>
          <p:nvPr/>
        </p:nvSpPr>
        <p:spPr bwMode="ltGray">
          <a:xfrm>
            <a:off x="2524079" y="1342866"/>
            <a:ext cx="74026" cy="46607"/>
          </a:xfrm>
          <a:custGeom>
            <a:avLst/>
            <a:gdLst/>
            <a:ahLst/>
            <a:cxnLst>
              <a:cxn ang="0">
                <a:pos x="26" y="16"/>
              </a:cxn>
              <a:cxn ang="0">
                <a:pos x="46" y="10"/>
              </a:cxn>
              <a:cxn ang="0">
                <a:pos x="50" y="4"/>
              </a:cxn>
              <a:cxn ang="0">
                <a:pos x="44" y="0"/>
              </a:cxn>
              <a:cxn ang="0">
                <a:pos x="28" y="0"/>
              </a:cxn>
              <a:cxn ang="0">
                <a:pos x="10" y="2"/>
              </a:cxn>
              <a:cxn ang="0">
                <a:pos x="6" y="6"/>
              </a:cxn>
              <a:cxn ang="0">
                <a:pos x="2" y="10"/>
              </a:cxn>
              <a:cxn ang="0">
                <a:pos x="0" y="14"/>
              </a:cxn>
              <a:cxn ang="0">
                <a:pos x="2" y="20"/>
              </a:cxn>
              <a:cxn ang="0">
                <a:pos x="6" y="22"/>
              </a:cxn>
              <a:cxn ang="0">
                <a:pos x="8" y="30"/>
              </a:cxn>
              <a:cxn ang="0">
                <a:pos x="28" y="30"/>
              </a:cxn>
              <a:cxn ang="0">
                <a:pos x="36" y="20"/>
              </a:cxn>
              <a:cxn ang="0">
                <a:pos x="26" y="16"/>
              </a:cxn>
            </a:cxnLst>
            <a:rect l="0" t="0" r="r" b="b"/>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2" name="Freeform 39"/>
          <p:cNvSpPr>
            <a:spLocks/>
          </p:cNvSpPr>
          <p:nvPr/>
        </p:nvSpPr>
        <p:spPr bwMode="ltGray">
          <a:xfrm>
            <a:off x="2561092" y="1298123"/>
            <a:ext cx="66623" cy="46607"/>
          </a:xfrm>
          <a:custGeom>
            <a:avLst/>
            <a:gdLst/>
            <a:ahLst/>
            <a:cxnLst>
              <a:cxn ang="0">
                <a:pos x="0" y="14"/>
              </a:cxn>
              <a:cxn ang="0">
                <a:pos x="14" y="14"/>
              </a:cxn>
              <a:cxn ang="0">
                <a:pos x="14" y="22"/>
              </a:cxn>
              <a:cxn ang="0">
                <a:pos x="24" y="26"/>
              </a:cxn>
              <a:cxn ang="0">
                <a:pos x="34" y="30"/>
              </a:cxn>
              <a:cxn ang="0">
                <a:pos x="40" y="24"/>
              </a:cxn>
              <a:cxn ang="0">
                <a:pos x="44" y="18"/>
              </a:cxn>
              <a:cxn ang="0">
                <a:pos x="42" y="14"/>
              </a:cxn>
              <a:cxn ang="0">
                <a:pos x="44" y="8"/>
              </a:cxn>
              <a:cxn ang="0">
                <a:pos x="44" y="0"/>
              </a:cxn>
              <a:cxn ang="0">
                <a:pos x="32" y="0"/>
              </a:cxn>
              <a:cxn ang="0">
                <a:pos x="26" y="4"/>
              </a:cxn>
              <a:cxn ang="0">
                <a:pos x="24" y="4"/>
              </a:cxn>
              <a:cxn ang="0">
                <a:pos x="4" y="4"/>
              </a:cxn>
              <a:cxn ang="0">
                <a:pos x="0" y="10"/>
              </a:cxn>
              <a:cxn ang="0">
                <a:pos x="0" y="14"/>
              </a:cxn>
            </a:cxnLst>
            <a:rect l="0" t="0" r="r" b="b"/>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3" name="Freeform 40"/>
          <p:cNvSpPr>
            <a:spLocks/>
          </p:cNvSpPr>
          <p:nvPr/>
        </p:nvSpPr>
        <p:spPr bwMode="ltGray">
          <a:xfrm>
            <a:off x="2631417" y="1391337"/>
            <a:ext cx="22208" cy="50335"/>
          </a:xfrm>
          <a:custGeom>
            <a:avLst/>
            <a:gdLst/>
            <a:ahLst/>
            <a:cxnLst>
              <a:cxn ang="0">
                <a:pos x="8" y="4"/>
              </a:cxn>
              <a:cxn ang="0">
                <a:pos x="4" y="12"/>
              </a:cxn>
              <a:cxn ang="0">
                <a:pos x="0" y="20"/>
              </a:cxn>
              <a:cxn ang="0">
                <a:pos x="0" y="26"/>
              </a:cxn>
              <a:cxn ang="0">
                <a:pos x="4" y="32"/>
              </a:cxn>
              <a:cxn ang="0">
                <a:pos x="8" y="30"/>
              </a:cxn>
              <a:cxn ang="0">
                <a:pos x="10" y="24"/>
              </a:cxn>
              <a:cxn ang="0">
                <a:pos x="10" y="18"/>
              </a:cxn>
              <a:cxn ang="0">
                <a:pos x="14" y="10"/>
              </a:cxn>
              <a:cxn ang="0">
                <a:pos x="12" y="0"/>
              </a:cxn>
              <a:cxn ang="0">
                <a:pos x="10" y="0"/>
              </a:cxn>
              <a:cxn ang="0">
                <a:pos x="8" y="4"/>
              </a:cxn>
            </a:cxnLst>
            <a:rect l="0" t="0" r="r" b="b"/>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4" name="Freeform 41"/>
          <p:cNvSpPr>
            <a:spLocks/>
          </p:cNvSpPr>
          <p:nvPr/>
        </p:nvSpPr>
        <p:spPr bwMode="ltGray">
          <a:xfrm>
            <a:off x="2683235" y="1285073"/>
            <a:ext cx="96234" cy="137958"/>
          </a:xfrm>
          <a:custGeom>
            <a:avLst/>
            <a:gdLst/>
            <a:ahLst/>
            <a:cxnLst>
              <a:cxn ang="0">
                <a:pos x="60" y="28"/>
              </a:cxn>
              <a:cxn ang="0">
                <a:pos x="58" y="20"/>
              </a:cxn>
              <a:cxn ang="0">
                <a:pos x="54" y="20"/>
              </a:cxn>
              <a:cxn ang="0">
                <a:pos x="50" y="22"/>
              </a:cxn>
              <a:cxn ang="0">
                <a:pos x="46" y="22"/>
              </a:cxn>
              <a:cxn ang="0">
                <a:pos x="46" y="8"/>
              </a:cxn>
              <a:cxn ang="0">
                <a:pos x="42" y="0"/>
              </a:cxn>
              <a:cxn ang="0">
                <a:pos x="34" y="0"/>
              </a:cxn>
              <a:cxn ang="0">
                <a:pos x="32" y="4"/>
              </a:cxn>
              <a:cxn ang="0">
                <a:pos x="30" y="4"/>
              </a:cxn>
              <a:cxn ang="0">
                <a:pos x="30" y="0"/>
              </a:cxn>
              <a:cxn ang="0">
                <a:pos x="16" y="12"/>
              </a:cxn>
              <a:cxn ang="0">
                <a:pos x="18" y="16"/>
              </a:cxn>
              <a:cxn ang="0">
                <a:pos x="24" y="14"/>
              </a:cxn>
              <a:cxn ang="0">
                <a:pos x="16" y="22"/>
              </a:cxn>
              <a:cxn ang="0">
                <a:pos x="16" y="26"/>
              </a:cxn>
              <a:cxn ang="0">
                <a:pos x="20" y="24"/>
              </a:cxn>
              <a:cxn ang="0">
                <a:pos x="26" y="20"/>
              </a:cxn>
              <a:cxn ang="0">
                <a:pos x="26" y="24"/>
              </a:cxn>
              <a:cxn ang="0">
                <a:pos x="22" y="32"/>
              </a:cxn>
              <a:cxn ang="0">
                <a:pos x="20" y="38"/>
              </a:cxn>
              <a:cxn ang="0">
                <a:pos x="18" y="42"/>
              </a:cxn>
              <a:cxn ang="0">
                <a:pos x="16" y="42"/>
              </a:cxn>
              <a:cxn ang="0">
                <a:pos x="8" y="34"/>
              </a:cxn>
              <a:cxn ang="0">
                <a:pos x="4" y="36"/>
              </a:cxn>
              <a:cxn ang="0">
                <a:pos x="0" y="42"/>
              </a:cxn>
              <a:cxn ang="0">
                <a:pos x="4" y="50"/>
              </a:cxn>
              <a:cxn ang="0">
                <a:pos x="8" y="52"/>
              </a:cxn>
              <a:cxn ang="0">
                <a:pos x="22" y="52"/>
              </a:cxn>
              <a:cxn ang="0">
                <a:pos x="12" y="58"/>
              </a:cxn>
              <a:cxn ang="0">
                <a:pos x="12" y="60"/>
              </a:cxn>
              <a:cxn ang="0">
                <a:pos x="24" y="60"/>
              </a:cxn>
              <a:cxn ang="0">
                <a:pos x="32" y="70"/>
              </a:cxn>
              <a:cxn ang="0">
                <a:pos x="28" y="82"/>
              </a:cxn>
              <a:cxn ang="0">
                <a:pos x="28" y="86"/>
              </a:cxn>
              <a:cxn ang="0">
                <a:pos x="34" y="90"/>
              </a:cxn>
              <a:cxn ang="0">
                <a:pos x="44" y="86"/>
              </a:cxn>
              <a:cxn ang="0">
                <a:pos x="46" y="84"/>
              </a:cxn>
              <a:cxn ang="0">
                <a:pos x="48" y="72"/>
              </a:cxn>
              <a:cxn ang="0">
                <a:pos x="52" y="62"/>
              </a:cxn>
              <a:cxn ang="0">
                <a:pos x="60" y="58"/>
              </a:cxn>
              <a:cxn ang="0">
                <a:pos x="60" y="50"/>
              </a:cxn>
              <a:cxn ang="0">
                <a:pos x="66" y="46"/>
              </a:cxn>
              <a:cxn ang="0">
                <a:pos x="64" y="40"/>
              </a:cxn>
              <a:cxn ang="0">
                <a:pos x="52" y="38"/>
              </a:cxn>
              <a:cxn ang="0">
                <a:pos x="60" y="32"/>
              </a:cxn>
              <a:cxn ang="0">
                <a:pos x="60" y="28"/>
              </a:cxn>
            </a:cxnLst>
            <a:rect l="0" t="0" r="r" b="b"/>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5" name="Freeform 42"/>
          <p:cNvSpPr>
            <a:spLocks/>
          </p:cNvSpPr>
          <p:nvPr/>
        </p:nvSpPr>
        <p:spPr bwMode="ltGray">
          <a:xfrm>
            <a:off x="2825734" y="1260837"/>
            <a:ext cx="20357" cy="35421"/>
          </a:xfrm>
          <a:custGeom>
            <a:avLst/>
            <a:gdLst/>
            <a:ahLst/>
            <a:cxnLst>
              <a:cxn ang="0">
                <a:pos x="6" y="22"/>
              </a:cxn>
              <a:cxn ang="0">
                <a:pos x="14" y="8"/>
              </a:cxn>
              <a:cxn ang="0">
                <a:pos x="14" y="2"/>
              </a:cxn>
              <a:cxn ang="0">
                <a:pos x="10" y="0"/>
              </a:cxn>
              <a:cxn ang="0">
                <a:pos x="0" y="4"/>
              </a:cxn>
              <a:cxn ang="0">
                <a:pos x="0" y="12"/>
              </a:cxn>
              <a:cxn ang="0">
                <a:pos x="4" y="10"/>
              </a:cxn>
              <a:cxn ang="0">
                <a:pos x="2" y="18"/>
              </a:cxn>
              <a:cxn ang="0">
                <a:pos x="4" y="22"/>
              </a:cxn>
              <a:cxn ang="0">
                <a:pos x="6" y="22"/>
              </a:cxn>
            </a:cxnLst>
            <a:rect l="0" t="0" r="r" b="b"/>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6" name="Freeform 43"/>
          <p:cNvSpPr>
            <a:spLocks/>
          </p:cNvSpPr>
          <p:nvPr/>
        </p:nvSpPr>
        <p:spPr bwMode="ltGray">
          <a:xfrm>
            <a:off x="2760962" y="1357780"/>
            <a:ext cx="66623" cy="78300"/>
          </a:xfrm>
          <a:custGeom>
            <a:avLst/>
            <a:gdLst/>
            <a:ahLst/>
            <a:cxnLst>
              <a:cxn ang="0">
                <a:pos x="32" y="4"/>
              </a:cxn>
              <a:cxn ang="0">
                <a:pos x="34" y="12"/>
              </a:cxn>
              <a:cxn ang="0">
                <a:pos x="38" y="16"/>
              </a:cxn>
              <a:cxn ang="0">
                <a:pos x="38" y="20"/>
              </a:cxn>
              <a:cxn ang="0">
                <a:pos x="44" y="24"/>
              </a:cxn>
              <a:cxn ang="0">
                <a:pos x="42" y="34"/>
              </a:cxn>
              <a:cxn ang="0">
                <a:pos x="38" y="38"/>
              </a:cxn>
              <a:cxn ang="0">
                <a:pos x="34" y="48"/>
              </a:cxn>
              <a:cxn ang="0">
                <a:pos x="18" y="50"/>
              </a:cxn>
              <a:cxn ang="0">
                <a:pos x="12" y="44"/>
              </a:cxn>
              <a:cxn ang="0">
                <a:pos x="6" y="46"/>
              </a:cxn>
              <a:cxn ang="0">
                <a:pos x="0" y="46"/>
              </a:cxn>
              <a:cxn ang="0">
                <a:pos x="0" y="40"/>
              </a:cxn>
              <a:cxn ang="0">
                <a:pos x="4" y="36"/>
              </a:cxn>
              <a:cxn ang="0">
                <a:pos x="6" y="36"/>
              </a:cxn>
              <a:cxn ang="0">
                <a:pos x="10" y="32"/>
              </a:cxn>
              <a:cxn ang="0">
                <a:pos x="14" y="34"/>
              </a:cxn>
              <a:cxn ang="0">
                <a:pos x="12" y="28"/>
              </a:cxn>
              <a:cxn ang="0">
                <a:pos x="12" y="20"/>
              </a:cxn>
              <a:cxn ang="0">
                <a:pos x="16" y="14"/>
              </a:cxn>
              <a:cxn ang="0">
                <a:pos x="20" y="8"/>
              </a:cxn>
              <a:cxn ang="0">
                <a:pos x="22" y="0"/>
              </a:cxn>
              <a:cxn ang="0">
                <a:pos x="26" y="0"/>
              </a:cxn>
              <a:cxn ang="0">
                <a:pos x="32" y="4"/>
              </a:cxn>
            </a:cxnLst>
            <a:rect l="0" t="0" r="r" b="b"/>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7" name="Freeform 44"/>
          <p:cNvSpPr>
            <a:spLocks/>
          </p:cNvSpPr>
          <p:nvPr/>
        </p:nvSpPr>
        <p:spPr bwMode="ltGray">
          <a:xfrm>
            <a:off x="2770215" y="1447266"/>
            <a:ext cx="49967" cy="27964"/>
          </a:xfrm>
          <a:custGeom>
            <a:avLst/>
            <a:gdLst/>
            <a:ahLst/>
            <a:cxnLst>
              <a:cxn ang="0">
                <a:pos x="34" y="16"/>
              </a:cxn>
              <a:cxn ang="0">
                <a:pos x="26" y="12"/>
              </a:cxn>
              <a:cxn ang="0">
                <a:pos x="26" y="4"/>
              </a:cxn>
              <a:cxn ang="0">
                <a:pos x="24" y="2"/>
              </a:cxn>
              <a:cxn ang="0">
                <a:pos x="18" y="2"/>
              </a:cxn>
              <a:cxn ang="0">
                <a:pos x="14" y="0"/>
              </a:cxn>
              <a:cxn ang="0">
                <a:pos x="2" y="0"/>
              </a:cxn>
              <a:cxn ang="0">
                <a:pos x="0" y="4"/>
              </a:cxn>
              <a:cxn ang="0">
                <a:pos x="0" y="8"/>
              </a:cxn>
              <a:cxn ang="0">
                <a:pos x="6" y="12"/>
              </a:cxn>
              <a:cxn ang="0">
                <a:pos x="18" y="16"/>
              </a:cxn>
              <a:cxn ang="0">
                <a:pos x="26" y="18"/>
              </a:cxn>
              <a:cxn ang="0">
                <a:pos x="34" y="16"/>
              </a:cxn>
            </a:cxnLst>
            <a:rect l="0" t="0" r="r" b="b"/>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8" name="Freeform 45"/>
          <p:cNvSpPr>
            <a:spLocks/>
          </p:cNvSpPr>
          <p:nvPr/>
        </p:nvSpPr>
        <p:spPr bwMode="ltGray">
          <a:xfrm>
            <a:off x="2840539" y="1478960"/>
            <a:ext cx="14805" cy="26100"/>
          </a:xfrm>
          <a:custGeom>
            <a:avLst/>
            <a:gdLst/>
            <a:ahLst/>
            <a:cxnLst>
              <a:cxn ang="0">
                <a:pos x="4" y="16"/>
              </a:cxn>
              <a:cxn ang="0">
                <a:pos x="10" y="12"/>
              </a:cxn>
              <a:cxn ang="0">
                <a:pos x="8" y="4"/>
              </a:cxn>
              <a:cxn ang="0">
                <a:pos x="4" y="0"/>
              </a:cxn>
              <a:cxn ang="0">
                <a:pos x="0" y="0"/>
              </a:cxn>
              <a:cxn ang="0">
                <a:pos x="0" y="4"/>
              </a:cxn>
              <a:cxn ang="0">
                <a:pos x="0" y="14"/>
              </a:cxn>
              <a:cxn ang="0">
                <a:pos x="4" y="16"/>
              </a:cxn>
            </a:cxnLst>
            <a:rect l="0" t="0" r="r" b="b"/>
            <a:pathLst>
              <a:path w="11" h="17">
                <a:moveTo>
                  <a:pt x="4" y="16"/>
                </a:moveTo>
                <a:lnTo>
                  <a:pt x="10" y="12"/>
                </a:lnTo>
                <a:lnTo>
                  <a:pt x="8" y="4"/>
                </a:lnTo>
                <a:lnTo>
                  <a:pt x="4" y="0"/>
                </a:lnTo>
                <a:lnTo>
                  <a:pt x="0" y="0"/>
                </a:lnTo>
                <a:lnTo>
                  <a:pt x="0" y="4"/>
                </a:lnTo>
                <a:lnTo>
                  <a:pt x="0" y="14"/>
                </a:lnTo>
                <a:lnTo>
                  <a:pt x="4" y="1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49" name="Freeform 46"/>
          <p:cNvSpPr>
            <a:spLocks/>
          </p:cNvSpPr>
          <p:nvPr/>
        </p:nvSpPr>
        <p:spPr bwMode="ltGray">
          <a:xfrm>
            <a:off x="2601807" y="1482688"/>
            <a:ext cx="118441" cy="113721"/>
          </a:xfrm>
          <a:custGeom>
            <a:avLst/>
            <a:gdLst/>
            <a:ahLst/>
            <a:cxnLst>
              <a:cxn ang="0">
                <a:pos x="58" y="0"/>
              </a:cxn>
              <a:cxn ang="0">
                <a:pos x="44" y="0"/>
              </a:cxn>
              <a:cxn ang="0">
                <a:pos x="40" y="6"/>
              </a:cxn>
              <a:cxn ang="0">
                <a:pos x="40" y="18"/>
              </a:cxn>
              <a:cxn ang="0">
                <a:pos x="40" y="26"/>
              </a:cxn>
              <a:cxn ang="0">
                <a:pos x="38" y="22"/>
              </a:cxn>
              <a:cxn ang="0">
                <a:pos x="34" y="14"/>
              </a:cxn>
              <a:cxn ang="0">
                <a:pos x="32" y="2"/>
              </a:cxn>
              <a:cxn ang="0">
                <a:pos x="28" y="4"/>
              </a:cxn>
              <a:cxn ang="0">
                <a:pos x="26" y="18"/>
              </a:cxn>
              <a:cxn ang="0">
                <a:pos x="22" y="28"/>
              </a:cxn>
              <a:cxn ang="0">
                <a:pos x="20" y="38"/>
              </a:cxn>
              <a:cxn ang="0">
                <a:pos x="16" y="34"/>
              </a:cxn>
              <a:cxn ang="0">
                <a:pos x="10" y="36"/>
              </a:cxn>
              <a:cxn ang="0">
                <a:pos x="4" y="40"/>
              </a:cxn>
              <a:cxn ang="0">
                <a:pos x="0" y="44"/>
              </a:cxn>
              <a:cxn ang="0">
                <a:pos x="16" y="44"/>
              </a:cxn>
              <a:cxn ang="0">
                <a:pos x="36" y="44"/>
              </a:cxn>
              <a:cxn ang="0">
                <a:pos x="40" y="48"/>
              </a:cxn>
              <a:cxn ang="0">
                <a:pos x="32" y="48"/>
              </a:cxn>
              <a:cxn ang="0">
                <a:pos x="24" y="56"/>
              </a:cxn>
              <a:cxn ang="0">
                <a:pos x="20" y="54"/>
              </a:cxn>
              <a:cxn ang="0">
                <a:pos x="20" y="56"/>
              </a:cxn>
              <a:cxn ang="0">
                <a:pos x="20" y="62"/>
              </a:cxn>
              <a:cxn ang="0">
                <a:pos x="14" y="62"/>
              </a:cxn>
              <a:cxn ang="0">
                <a:pos x="14" y="70"/>
              </a:cxn>
              <a:cxn ang="0">
                <a:pos x="22" y="70"/>
              </a:cxn>
              <a:cxn ang="0">
                <a:pos x="30" y="70"/>
              </a:cxn>
              <a:cxn ang="0">
                <a:pos x="36" y="74"/>
              </a:cxn>
              <a:cxn ang="0">
                <a:pos x="40" y="68"/>
              </a:cxn>
              <a:cxn ang="0">
                <a:pos x="42" y="62"/>
              </a:cxn>
              <a:cxn ang="0">
                <a:pos x="48" y="56"/>
              </a:cxn>
              <a:cxn ang="0">
                <a:pos x="58" y="54"/>
              </a:cxn>
              <a:cxn ang="0">
                <a:pos x="58" y="46"/>
              </a:cxn>
              <a:cxn ang="0">
                <a:pos x="62" y="40"/>
              </a:cxn>
              <a:cxn ang="0">
                <a:pos x="68" y="34"/>
              </a:cxn>
              <a:cxn ang="0">
                <a:pos x="72" y="32"/>
              </a:cxn>
              <a:cxn ang="0">
                <a:pos x="72" y="28"/>
              </a:cxn>
              <a:cxn ang="0">
                <a:pos x="80" y="20"/>
              </a:cxn>
              <a:cxn ang="0">
                <a:pos x="80" y="16"/>
              </a:cxn>
              <a:cxn ang="0">
                <a:pos x="76" y="12"/>
              </a:cxn>
              <a:cxn ang="0">
                <a:pos x="74" y="6"/>
              </a:cxn>
              <a:cxn ang="0">
                <a:pos x="68" y="2"/>
              </a:cxn>
              <a:cxn ang="0">
                <a:pos x="68" y="6"/>
              </a:cxn>
              <a:cxn ang="0">
                <a:pos x="66" y="10"/>
              </a:cxn>
              <a:cxn ang="0">
                <a:pos x="62" y="12"/>
              </a:cxn>
              <a:cxn ang="0">
                <a:pos x="60" y="8"/>
              </a:cxn>
              <a:cxn ang="0">
                <a:pos x="58" y="0"/>
              </a:cxn>
            </a:cxnLst>
            <a:rect l="0" t="0" r="r" b="b"/>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0" name="Freeform 47"/>
          <p:cNvSpPr>
            <a:spLocks/>
          </p:cNvSpPr>
          <p:nvPr/>
        </p:nvSpPr>
        <p:spPr bwMode="ltGray">
          <a:xfrm>
            <a:off x="2601807" y="1510652"/>
            <a:ext cx="27759" cy="9321"/>
          </a:xfrm>
          <a:custGeom>
            <a:avLst/>
            <a:gdLst/>
            <a:ahLst/>
            <a:cxnLst>
              <a:cxn ang="0">
                <a:pos x="16" y="0"/>
              </a:cxn>
              <a:cxn ang="0">
                <a:pos x="0" y="0"/>
              </a:cxn>
              <a:cxn ang="0">
                <a:pos x="0" y="6"/>
              </a:cxn>
              <a:cxn ang="0">
                <a:pos x="18" y="6"/>
              </a:cxn>
              <a:cxn ang="0">
                <a:pos x="16" y="0"/>
              </a:cxn>
            </a:cxnLst>
            <a:rect l="0" t="0" r="r" b="b"/>
            <a:pathLst>
              <a:path w="19" h="7">
                <a:moveTo>
                  <a:pt x="16" y="0"/>
                </a:moveTo>
                <a:lnTo>
                  <a:pt x="0" y="0"/>
                </a:lnTo>
                <a:lnTo>
                  <a:pt x="0" y="6"/>
                </a:lnTo>
                <a:lnTo>
                  <a:pt x="18" y="6"/>
                </a:lnTo>
                <a:lnTo>
                  <a:pt x="16"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1" name="Freeform 48"/>
          <p:cNvSpPr>
            <a:spLocks/>
          </p:cNvSpPr>
          <p:nvPr/>
        </p:nvSpPr>
        <p:spPr bwMode="ltGray">
          <a:xfrm>
            <a:off x="2601807" y="1497603"/>
            <a:ext cx="29610" cy="11186"/>
          </a:xfrm>
          <a:custGeom>
            <a:avLst/>
            <a:gdLst/>
            <a:ahLst/>
            <a:cxnLst>
              <a:cxn ang="0">
                <a:pos x="4" y="0"/>
              </a:cxn>
              <a:cxn ang="0">
                <a:pos x="0" y="2"/>
              </a:cxn>
              <a:cxn ang="0">
                <a:pos x="2" y="4"/>
              </a:cxn>
              <a:cxn ang="0">
                <a:pos x="18" y="6"/>
              </a:cxn>
              <a:cxn ang="0">
                <a:pos x="20" y="2"/>
              </a:cxn>
              <a:cxn ang="0">
                <a:pos x="18" y="0"/>
              </a:cxn>
              <a:cxn ang="0">
                <a:pos x="4" y="0"/>
              </a:cxn>
            </a:cxnLst>
            <a:rect l="0" t="0" r="r" b="b"/>
            <a:pathLst>
              <a:path w="21" h="7">
                <a:moveTo>
                  <a:pt x="4" y="0"/>
                </a:moveTo>
                <a:lnTo>
                  <a:pt x="0" y="2"/>
                </a:lnTo>
                <a:lnTo>
                  <a:pt x="2" y="4"/>
                </a:lnTo>
                <a:lnTo>
                  <a:pt x="18" y="6"/>
                </a:lnTo>
                <a:lnTo>
                  <a:pt x="20" y="2"/>
                </a:lnTo>
                <a:lnTo>
                  <a:pt x="18" y="0"/>
                </a:lnTo>
                <a:lnTo>
                  <a:pt x="4"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2" name="Freeform 49"/>
          <p:cNvSpPr>
            <a:spLocks/>
          </p:cNvSpPr>
          <p:nvPr/>
        </p:nvSpPr>
        <p:spPr bwMode="ltGray">
          <a:xfrm>
            <a:off x="2607358" y="1462180"/>
            <a:ext cx="22208" cy="27964"/>
          </a:xfrm>
          <a:custGeom>
            <a:avLst/>
            <a:gdLst/>
            <a:ahLst/>
            <a:cxnLst>
              <a:cxn ang="0">
                <a:pos x="4" y="2"/>
              </a:cxn>
              <a:cxn ang="0">
                <a:pos x="4" y="10"/>
              </a:cxn>
              <a:cxn ang="0">
                <a:pos x="0" y="14"/>
              </a:cxn>
              <a:cxn ang="0">
                <a:pos x="0" y="18"/>
              </a:cxn>
              <a:cxn ang="0">
                <a:pos x="8" y="18"/>
              </a:cxn>
              <a:cxn ang="0">
                <a:pos x="14" y="18"/>
              </a:cxn>
              <a:cxn ang="0">
                <a:pos x="14" y="12"/>
              </a:cxn>
              <a:cxn ang="0">
                <a:pos x="10" y="4"/>
              </a:cxn>
              <a:cxn ang="0">
                <a:pos x="8" y="0"/>
              </a:cxn>
              <a:cxn ang="0">
                <a:pos x="4" y="2"/>
              </a:cxn>
            </a:cxnLst>
            <a:rect l="0" t="0" r="r" b="b"/>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3" name="Freeform 50"/>
          <p:cNvSpPr>
            <a:spLocks/>
          </p:cNvSpPr>
          <p:nvPr/>
        </p:nvSpPr>
        <p:spPr bwMode="ltGray">
          <a:xfrm>
            <a:off x="2685085" y="1574038"/>
            <a:ext cx="46266" cy="61521"/>
          </a:xfrm>
          <a:custGeom>
            <a:avLst/>
            <a:gdLst/>
            <a:ahLst/>
            <a:cxnLst>
              <a:cxn ang="0">
                <a:pos x="22" y="0"/>
              </a:cxn>
              <a:cxn ang="0">
                <a:pos x="16" y="2"/>
              </a:cxn>
              <a:cxn ang="0">
                <a:pos x="10" y="6"/>
              </a:cxn>
              <a:cxn ang="0">
                <a:pos x="8" y="14"/>
              </a:cxn>
              <a:cxn ang="0">
                <a:pos x="4" y="20"/>
              </a:cxn>
              <a:cxn ang="0">
                <a:pos x="0" y="24"/>
              </a:cxn>
              <a:cxn ang="0">
                <a:pos x="0" y="32"/>
              </a:cxn>
              <a:cxn ang="0">
                <a:pos x="10" y="38"/>
              </a:cxn>
              <a:cxn ang="0">
                <a:pos x="14" y="40"/>
              </a:cxn>
              <a:cxn ang="0">
                <a:pos x="22" y="40"/>
              </a:cxn>
              <a:cxn ang="0">
                <a:pos x="28" y="30"/>
              </a:cxn>
              <a:cxn ang="0">
                <a:pos x="30" y="22"/>
              </a:cxn>
              <a:cxn ang="0">
                <a:pos x="30" y="10"/>
              </a:cxn>
              <a:cxn ang="0">
                <a:pos x="22" y="0"/>
              </a:cxn>
            </a:cxnLst>
            <a:rect l="0" t="0" r="r" b="b"/>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4" name="Freeform 51"/>
          <p:cNvSpPr>
            <a:spLocks/>
          </p:cNvSpPr>
          <p:nvPr/>
        </p:nvSpPr>
        <p:spPr bwMode="ltGray">
          <a:xfrm>
            <a:off x="2735053" y="1478960"/>
            <a:ext cx="209123" cy="223715"/>
          </a:xfrm>
          <a:custGeom>
            <a:avLst/>
            <a:gdLst/>
            <a:ahLst/>
            <a:cxnLst>
              <a:cxn ang="0">
                <a:pos x="32" y="20"/>
              </a:cxn>
              <a:cxn ang="0">
                <a:pos x="24" y="10"/>
              </a:cxn>
              <a:cxn ang="0">
                <a:pos x="14" y="0"/>
              </a:cxn>
              <a:cxn ang="0">
                <a:pos x="0" y="10"/>
              </a:cxn>
              <a:cxn ang="0">
                <a:pos x="6" y="24"/>
              </a:cxn>
              <a:cxn ang="0">
                <a:pos x="20" y="40"/>
              </a:cxn>
              <a:cxn ang="0">
                <a:pos x="28" y="48"/>
              </a:cxn>
              <a:cxn ang="0">
                <a:pos x="26" y="68"/>
              </a:cxn>
              <a:cxn ang="0">
                <a:pos x="12" y="86"/>
              </a:cxn>
              <a:cxn ang="0">
                <a:pos x="14" y="110"/>
              </a:cxn>
              <a:cxn ang="0">
                <a:pos x="24" y="108"/>
              </a:cxn>
              <a:cxn ang="0">
                <a:pos x="26" y="116"/>
              </a:cxn>
              <a:cxn ang="0">
                <a:pos x="34" y="110"/>
              </a:cxn>
              <a:cxn ang="0">
                <a:pos x="44" y="112"/>
              </a:cxn>
              <a:cxn ang="0">
                <a:pos x="36" y="124"/>
              </a:cxn>
              <a:cxn ang="0">
                <a:pos x="50" y="134"/>
              </a:cxn>
              <a:cxn ang="0">
                <a:pos x="56" y="124"/>
              </a:cxn>
              <a:cxn ang="0">
                <a:pos x="60" y="134"/>
              </a:cxn>
              <a:cxn ang="0">
                <a:pos x="72" y="134"/>
              </a:cxn>
              <a:cxn ang="0">
                <a:pos x="78" y="130"/>
              </a:cxn>
              <a:cxn ang="0">
                <a:pos x="86" y="140"/>
              </a:cxn>
              <a:cxn ang="0">
                <a:pos x="96" y="132"/>
              </a:cxn>
              <a:cxn ang="0">
                <a:pos x="100" y="132"/>
              </a:cxn>
              <a:cxn ang="0">
                <a:pos x="110" y="146"/>
              </a:cxn>
              <a:cxn ang="0">
                <a:pos x="132" y="142"/>
              </a:cxn>
              <a:cxn ang="0">
                <a:pos x="132" y="130"/>
              </a:cxn>
              <a:cxn ang="0">
                <a:pos x="138" y="122"/>
              </a:cxn>
              <a:cxn ang="0">
                <a:pos x="144" y="116"/>
              </a:cxn>
              <a:cxn ang="0">
                <a:pos x="140" y="102"/>
              </a:cxn>
              <a:cxn ang="0">
                <a:pos x="132" y="100"/>
              </a:cxn>
              <a:cxn ang="0">
                <a:pos x="134" y="92"/>
              </a:cxn>
              <a:cxn ang="0">
                <a:pos x="122" y="94"/>
              </a:cxn>
              <a:cxn ang="0">
                <a:pos x="112" y="90"/>
              </a:cxn>
              <a:cxn ang="0">
                <a:pos x="80" y="90"/>
              </a:cxn>
              <a:cxn ang="0">
                <a:pos x="72" y="96"/>
              </a:cxn>
              <a:cxn ang="0">
                <a:pos x="66" y="84"/>
              </a:cxn>
              <a:cxn ang="0">
                <a:pos x="46" y="66"/>
              </a:cxn>
              <a:cxn ang="0">
                <a:pos x="40" y="58"/>
              </a:cxn>
              <a:cxn ang="0">
                <a:pos x="38" y="46"/>
              </a:cxn>
              <a:cxn ang="0">
                <a:pos x="48" y="54"/>
              </a:cxn>
              <a:cxn ang="0">
                <a:pos x="66" y="56"/>
              </a:cxn>
              <a:cxn ang="0">
                <a:pos x="54" y="40"/>
              </a:cxn>
              <a:cxn ang="0">
                <a:pos x="52" y="30"/>
              </a:cxn>
              <a:cxn ang="0">
                <a:pos x="38" y="30"/>
              </a:cxn>
              <a:cxn ang="0">
                <a:pos x="32" y="30"/>
              </a:cxn>
            </a:cxnLst>
            <a:rect l="0" t="0" r="r" b="b"/>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5" name="Freeform 52"/>
          <p:cNvSpPr>
            <a:spLocks/>
          </p:cNvSpPr>
          <p:nvPr/>
        </p:nvSpPr>
        <p:spPr bwMode="ltGray">
          <a:xfrm>
            <a:off x="2853495" y="1197451"/>
            <a:ext cx="136948" cy="247950"/>
          </a:xfrm>
          <a:custGeom>
            <a:avLst/>
            <a:gdLst/>
            <a:ahLst/>
            <a:cxnLst>
              <a:cxn ang="0">
                <a:pos x="72" y="2"/>
              </a:cxn>
              <a:cxn ang="0">
                <a:pos x="82" y="16"/>
              </a:cxn>
              <a:cxn ang="0">
                <a:pos x="78" y="38"/>
              </a:cxn>
              <a:cxn ang="0">
                <a:pos x="84" y="52"/>
              </a:cxn>
              <a:cxn ang="0">
                <a:pos x="86" y="62"/>
              </a:cxn>
              <a:cxn ang="0">
                <a:pos x="84" y="74"/>
              </a:cxn>
              <a:cxn ang="0">
                <a:pos x="94" y="78"/>
              </a:cxn>
              <a:cxn ang="0">
                <a:pos x="92" y="86"/>
              </a:cxn>
              <a:cxn ang="0">
                <a:pos x="76" y="98"/>
              </a:cxn>
              <a:cxn ang="0">
                <a:pos x="74" y="106"/>
              </a:cxn>
              <a:cxn ang="0">
                <a:pos x="76" y="100"/>
              </a:cxn>
              <a:cxn ang="0">
                <a:pos x="84" y="98"/>
              </a:cxn>
              <a:cxn ang="0">
                <a:pos x="88" y="108"/>
              </a:cxn>
              <a:cxn ang="0">
                <a:pos x="90" y="116"/>
              </a:cxn>
              <a:cxn ang="0">
                <a:pos x="84" y="128"/>
              </a:cxn>
              <a:cxn ang="0">
                <a:pos x="72" y="126"/>
              </a:cxn>
              <a:cxn ang="0">
                <a:pos x="64" y="126"/>
              </a:cxn>
              <a:cxn ang="0">
                <a:pos x="50" y="146"/>
              </a:cxn>
              <a:cxn ang="0">
                <a:pos x="58" y="128"/>
              </a:cxn>
              <a:cxn ang="0">
                <a:pos x="46" y="138"/>
              </a:cxn>
              <a:cxn ang="0">
                <a:pos x="42" y="154"/>
              </a:cxn>
              <a:cxn ang="0">
                <a:pos x="36" y="156"/>
              </a:cxn>
              <a:cxn ang="0">
                <a:pos x="26" y="152"/>
              </a:cxn>
              <a:cxn ang="0">
                <a:pos x="20" y="154"/>
              </a:cxn>
              <a:cxn ang="0">
                <a:pos x="14" y="160"/>
              </a:cxn>
              <a:cxn ang="0">
                <a:pos x="0" y="142"/>
              </a:cxn>
              <a:cxn ang="0">
                <a:pos x="8" y="140"/>
              </a:cxn>
              <a:cxn ang="0">
                <a:pos x="0" y="126"/>
              </a:cxn>
              <a:cxn ang="0">
                <a:pos x="6" y="116"/>
              </a:cxn>
              <a:cxn ang="0">
                <a:pos x="30" y="118"/>
              </a:cxn>
              <a:cxn ang="0">
                <a:pos x="40" y="114"/>
              </a:cxn>
              <a:cxn ang="0">
                <a:pos x="24" y="104"/>
              </a:cxn>
              <a:cxn ang="0">
                <a:pos x="6" y="98"/>
              </a:cxn>
              <a:cxn ang="0">
                <a:pos x="8" y="84"/>
              </a:cxn>
              <a:cxn ang="0">
                <a:pos x="22" y="80"/>
              </a:cxn>
              <a:cxn ang="0">
                <a:pos x="12" y="76"/>
              </a:cxn>
              <a:cxn ang="0">
                <a:pos x="18" y="62"/>
              </a:cxn>
              <a:cxn ang="0">
                <a:pos x="22" y="56"/>
              </a:cxn>
              <a:cxn ang="0">
                <a:pos x="38" y="68"/>
              </a:cxn>
              <a:cxn ang="0">
                <a:pos x="38" y="62"/>
              </a:cxn>
              <a:cxn ang="0">
                <a:pos x="26" y="52"/>
              </a:cxn>
              <a:cxn ang="0">
                <a:pos x="30" y="40"/>
              </a:cxn>
              <a:cxn ang="0">
                <a:pos x="36" y="36"/>
              </a:cxn>
              <a:cxn ang="0">
                <a:pos x="46" y="40"/>
              </a:cxn>
              <a:cxn ang="0">
                <a:pos x="44" y="28"/>
              </a:cxn>
              <a:cxn ang="0">
                <a:pos x="58" y="20"/>
              </a:cxn>
              <a:cxn ang="0">
                <a:pos x="72" y="16"/>
              </a:cxn>
              <a:cxn ang="0">
                <a:pos x="64" y="10"/>
              </a:cxn>
              <a:cxn ang="0">
                <a:pos x="60" y="6"/>
              </a:cxn>
            </a:cxnLst>
            <a:rect l="0" t="0" r="r" b="b"/>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6" name="Freeform 53"/>
          <p:cNvSpPr>
            <a:spLocks/>
          </p:cNvSpPr>
          <p:nvPr/>
        </p:nvSpPr>
        <p:spPr bwMode="ltGray">
          <a:xfrm>
            <a:off x="2981189" y="1292530"/>
            <a:ext cx="18506" cy="18643"/>
          </a:xfrm>
          <a:custGeom>
            <a:avLst/>
            <a:gdLst/>
            <a:ahLst/>
            <a:cxnLst>
              <a:cxn ang="0">
                <a:pos x="12" y="0"/>
              </a:cxn>
              <a:cxn ang="0">
                <a:pos x="8" y="8"/>
              </a:cxn>
              <a:cxn ang="0">
                <a:pos x="4" y="12"/>
              </a:cxn>
              <a:cxn ang="0">
                <a:pos x="0" y="6"/>
              </a:cxn>
              <a:cxn ang="0">
                <a:pos x="4" y="2"/>
              </a:cxn>
              <a:cxn ang="0">
                <a:pos x="12" y="0"/>
              </a:cxn>
            </a:cxnLst>
            <a:rect l="0" t="0" r="r" b="b"/>
            <a:pathLst>
              <a:path w="13" h="13">
                <a:moveTo>
                  <a:pt x="12" y="0"/>
                </a:moveTo>
                <a:lnTo>
                  <a:pt x="8" y="8"/>
                </a:lnTo>
                <a:lnTo>
                  <a:pt x="4" y="12"/>
                </a:lnTo>
                <a:lnTo>
                  <a:pt x="0" y="6"/>
                </a:lnTo>
                <a:lnTo>
                  <a:pt x="4" y="2"/>
                </a:lnTo>
                <a:lnTo>
                  <a:pt x="12"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7" name="Freeform 54"/>
          <p:cNvSpPr>
            <a:spLocks/>
          </p:cNvSpPr>
          <p:nvPr/>
        </p:nvSpPr>
        <p:spPr bwMode="ltGray">
          <a:xfrm>
            <a:off x="2681384" y="1719453"/>
            <a:ext cx="410844" cy="620809"/>
          </a:xfrm>
          <a:custGeom>
            <a:avLst/>
            <a:gdLst/>
            <a:ahLst/>
            <a:cxnLst>
              <a:cxn ang="0">
                <a:pos x="32" y="34"/>
              </a:cxn>
              <a:cxn ang="0">
                <a:pos x="82" y="0"/>
              </a:cxn>
              <a:cxn ang="0">
                <a:pos x="94" y="12"/>
              </a:cxn>
              <a:cxn ang="0">
                <a:pos x="64" y="52"/>
              </a:cxn>
              <a:cxn ang="0">
                <a:pos x="60" y="90"/>
              </a:cxn>
              <a:cxn ang="0">
                <a:pos x="70" y="86"/>
              </a:cxn>
              <a:cxn ang="0">
                <a:pos x="80" y="74"/>
              </a:cxn>
              <a:cxn ang="0">
                <a:pos x="96" y="24"/>
              </a:cxn>
              <a:cxn ang="0">
                <a:pos x="118" y="18"/>
              </a:cxn>
              <a:cxn ang="0">
                <a:pos x="138" y="20"/>
              </a:cxn>
              <a:cxn ang="0">
                <a:pos x="134" y="58"/>
              </a:cxn>
              <a:cxn ang="0">
                <a:pos x="120" y="70"/>
              </a:cxn>
              <a:cxn ang="0">
                <a:pos x="138" y="70"/>
              </a:cxn>
              <a:cxn ang="0">
                <a:pos x="160" y="84"/>
              </a:cxn>
              <a:cxn ang="0">
                <a:pos x="182" y="78"/>
              </a:cxn>
              <a:cxn ang="0">
                <a:pos x="180" y="106"/>
              </a:cxn>
              <a:cxn ang="0">
                <a:pos x="184" y="120"/>
              </a:cxn>
              <a:cxn ang="0">
                <a:pos x="212" y="110"/>
              </a:cxn>
              <a:cxn ang="0">
                <a:pos x="188" y="146"/>
              </a:cxn>
              <a:cxn ang="0">
                <a:pos x="246" y="178"/>
              </a:cxn>
              <a:cxn ang="0">
                <a:pos x="252" y="204"/>
              </a:cxn>
              <a:cxn ang="0">
                <a:pos x="216" y="214"/>
              </a:cxn>
              <a:cxn ang="0">
                <a:pos x="250" y="244"/>
              </a:cxn>
              <a:cxn ang="0">
                <a:pos x="270" y="268"/>
              </a:cxn>
              <a:cxn ang="0">
                <a:pos x="280" y="304"/>
              </a:cxn>
              <a:cxn ang="0">
                <a:pos x="262" y="310"/>
              </a:cxn>
              <a:cxn ang="0">
                <a:pos x="248" y="330"/>
              </a:cxn>
              <a:cxn ang="0">
                <a:pos x="232" y="304"/>
              </a:cxn>
              <a:cxn ang="0">
                <a:pos x="216" y="282"/>
              </a:cxn>
              <a:cxn ang="0">
                <a:pos x="200" y="288"/>
              </a:cxn>
              <a:cxn ang="0">
                <a:pos x="214" y="330"/>
              </a:cxn>
              <a:cxn ang="0">
                <a:pos x="218" y="368"/>
              </a:cxn>
              <a:cxn ang="0">
                <a:pos x="184" y="362"/>
              </a:cxn>
              <a:cxn ang="0">
                <a:pos x="192" y="396"/>
              </a:cxn>
              <a:cxn ang="0">
                <a:pos x="136" y="364"/>
              </a:cxn>
              <a:cxn ang="0">
                <a:pos x="128" y="340"/>
              </a:cxn>
              <a:cxn ang="0">
                <a:pos x="76" y="328"/>
              </a:cxn>
              <a:cxn ang="0">
                <a:pos x="64" y="314"/>
              </a:cxn>
              <a:cxn ang="0">
                <a:pos x="78" y="298"/>
              </a:cxn>
              <a:cxn ang="0">
                <a:pos x="116" y="298"/>
              </a:cxn>
              <a:cxn ang="0">
                <a:pos x="142" y="266"/>
              </a:cxn>
              <a:cxn ang="0">
                <a:pos x="158" y="224"/>
              </a:cxn>
              <a:cxn ang="0">
                <a:pos x="138" y="188"/>
              </a:cxn>
              <a:cxn ang="0">
                <a:pos x="132" y="142"/>
              </a:cxn>
              <a:cxn ang="0">
                <a:pos x="110" y="134"/>
              </a:cxn>
              <a:cxn ang="0">
                <a:pos x="102" y="156"/>
              </a:cxn>
              <a:cxn ang="0">
                <a:pos x="60" y="144"/>
              </a:cxn>
              <a:cxn ang="0">
                <a:pos x="28" y="128"/>
              </a:cxn>
              <a:cxn ang="0">
                <a:pos x="12" y="120"/>
              </a:cxn>
              <a:cxn ang="0">
                <a:pos x="4" y="102"/>
              </a:cxn>
              <a:cxn ang="0">
                <a:pos x="28" y="100"/>
              </a:cxn>
            </a:cxnLst>
            <a:rect l="0" t="0" r="r" b="b"/>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8" name="Freeform 55"/>
          <p:cNvSpPr>
            <a:spLocks/>
          </p:cNvSpPr>
          <p:nvPr/>
        </p:nvSpPr>
        <p:spPr bwMode="ltGray">
          <a:xfrm>
            <a:off x="2881254" y="1749282"/>
            <a:ext cx="62922" cy="68978"/>
          </a:xfrm>
          <a:custGeom>
            <a:avLst/>
            <a:gdLst/>
            <a:ahLst/>
            <a:cxnLst>
              <a:cxn ang="0">
                <a:pos x="8" y="0"/>
              </a:cxn>
              <a:cxn ang="0">
                <a:pos x="2" y="12"/>
              </a:cxn>
              <a:cxn ang="0">
                <a:pos x="4" y="22"/>
              </a:cxn>
              <a:cxn ang="0">
                <a:pos x="0" y="30"/>
              </a:cxn>
              <a:cxn ang="0">
                <a:pos x="8" y="40"/>
              </a:cxn>
              <a:cxn ang="0">
                <a:pos x="20" y="36"/>
              </a:cxn>
              <a:cxn ang="0">
                <a:pos x="42" y="44"/>
              </a:cxn>
              <a:cxn ang="0">
                <a:pos x="40" y="18"/>
              </a:cxn>
              <a:cxn ang="0">
                <a:pos x="34" y="10"/>
              </a:cxn>
              <a:cxn ang="0">
                <a:pos x="18" y="6"/>
              </a:cxn>
              <a:cxn ang="0">
                <a:pos x="8" y="0"/>
              </a:cxn>
            </a:cxnLst>
            <a:rect l="0" t="0" r="r" b="b"/>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59" name="Freeform 56"/>
          <p:cNvSpPr>
            <a:spLocks/>
          </p:cNvSpPr>
          <p:nvPr/>
        </p:nvSpPr>
        <p:spPr bwMode="ltGray">
          <a:xfrm>
            <a:off x="2840539" y="2034519"/>
            <a:ext cx="40714" cy="50335"/>
          </a:xfrm>
          <a:custGeom>
            <a:avLst/>
            <a:gdLst/>
            <a:ahLst/>
            <a:cxnLst>
              <a:cxn ang="0">
                <a:pos x="28" y="8"/>
              </a:cxn>
              <a:cxn ang="0">
                <a:pos x="22" y="2"/>
              </a:cxn>
              <a:cxn ang="0">
                <a:pos x="16" y="0"/>
              </a:cxn>
              <a:cxn ang="0">
                <a:pos x="12" y="2"/>
              </a:cxn>
              <a:cxn ang="0">
                <a:pos x="0" y="18"/>
              </a:cxn>
              <a:cxn ang="0">
                <a:pos x="0" y="30"/>
              </a:cxn>
              <a:cxn ang="0">
                <a:pos x="14" y="32"/>
              </a:cxn>
              <a:cxn ang="0">
                <a:pos x="22" y="22"/>
              </a:cxn>
              <a:cxn ang="0">
                <a:pos x="28" y="8"/>
              </a:cxn>
            </a:cxnLst>
            <a:rect l="0" t="0" r="r" b="b"/>
            <a:pathLst>
              <a:path w="29" h="33">
                <a:moveTo>
                  <a:pt x="28" y="8"/>
                </a:moveTo>
                <a:lnTo>
                  <a:pt x="22" y="2"/>
                </a:lnTo>
                <a:lnTo>
                  <a:pt x="16" y="0"/>
                </a:lnTo>
                <a:lnTo>
                  <a:pt x="12" y="2"/>
                </a:lnTo>
                <a:lnTo>
                  <a:pt x="0" y="18"/>
                </a:lnTo>
                <a:lnTo>
                  <a:pt x="0" y="30"/>
                </a:lnTo>
                <a:lnTo>
                  <a:pt x="14" y="32"/>
                </a:lnTo>
                <a:lnTo>
                  <a:pt x="22" y="22"/>
                </a:lnTo>
                <a:lnTo>
                  <a:pt x="28" y="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0" name="Freeform 57"/>
          <p:cNvSpPr>
            <a:spLocks/>
          </p:cNvSpPr>
          <p:nvPr/>
        </p:nvSpPr>
        <p:spPr bwMode="ltGray">
          <a:xfrm>
            <a:off x="2810929" y="1984182"/>
            <a:ext cx="31460" cy="22372"/>
          </a:xfrm>
          <a:custGeom>
            <a:avLst/>
            <a:gdLst/>
            <a:ahLst/>
            <a:cxnLst>
              <a:cxn ang="0">
                <a:pos x="22" y="0"/>
              </a:cxn>
              <a:cxn ang="0">
                <a:pos x="6" y="8"/>
              </a:cxn>
              <a:cxn ang="0">
                <a:pos x="0" y="14"/>
              </a:cxn>
              <a:cxn ang="0">
                <a:pos x="12" y="10"/>
              </a:cxn>
              <a:cxn ang="0">
                <a:pos x="22" y="0"/>
              </a:cxn>
            </a:cxnLst>
            <a:rect l="0" t="0" r="r" b="b"/>
            <a:pathLst>
              <a:path w="23" h="15">
                <a:moveTo>
                  <a:pt x="22" y="0"/>
                </a:moveTo>
                <a:lnTo>
                  <a:pt x="6" y="8"/>
                </a:lnTo>
                <a:lnTo>
                  <a:pt x="0" y="14"/>
                </a:lnTo>
                <a:lnTo>
                  <a:pt x="12" y="10"/>
                </a:lnTo>
                <a:lnTo>
                  <a:pt x="22"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1" name="Freeform 58"/>
          <p:cNvSpPr>
            <a:spLocks/>
          </p:cNvSpPr>
          <p:nvPr/>
        </p:nvSpPr>
        <p:spPr bwMode="ltGray">
          <a:xfrm>
            <a:off x="2627716" y="1667253"/>
            <a:ext cx="107338" cy="121178"/>
          </a:xfrm>
          <a:custGeom>
            <a:avLst/>
            <a:gdLst/>
            <a:ahLst/>
            <a:cxnLst>
              <a:cxn ang="0">
                <a:pos x="2" y="78"/>
              </a:cxn>
              <a:cxn ang="0">
                <a:pos x="16" y="66"/>
              </a:cxn>
              <a:cxn ang="0">
                <a:pos x="16" y="58"/>
              </a:cxn>
              <a:cxn ang="0">
                <a:pos x="10" y="50"/>
              </a:cxn>
              <a:cxn ang="0">
                <a:pos x="24" y="54"/>
              </a:cxn>
              <a:cxn ang="0">
                <a:pos x="36" y="60"/>
              </a:cxn>
              <a:cxn ang="0">
                <a:pos x="56" y="44"/>
              </a:cxn>
              <a:cxn ang="0">
                <a:pos x="74" y="26"/>
              </a:cxn>
              <a:cxn ang="0">
                <a:pos x="74" y="14"/>
              </a:cxn>
              <a:cxn ang="0">
                <a:pos x="60" y="12"/>
              </a:cxn>
              <a:cxn ang="0">
                <a:pos x="46" y="0"/>
              </a:cxn>
              <a:cxn ang="0">
                <a:pos x="28" y="0"/>
              </a:cxn>
              <a:cxn ang="0">
                <a:pos x="26" y="14"/>
              </a:cxn>
              <a:cxn ang="0">
                <a:pos x="16" y="12"/>
              </a:cxn>
              <a:cxn ang="0">
                <a:pos x="12" y="34"/>
              </a:cxn>
              <a:cxn ang="0">
                <a:pos x="2" y="50"/>
              </a:cxn>
              <a:cxn ang="0">
                <a:pos x="0" y="62"/>
              </a:cxn>
              <a:cxn ang="0">
                <a:pos x="2" y="78"/>
              </a:cxn>
            </a:cxnLst>
            <a:rect l="0" t="0" r="r" b="b"/>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2" name="Freeform 59"/>
          <p:cNvSpPr>
            <a:spLocks/>
          </p:cNvSpPr>
          <p:nvPr/>
        </p:nvSpPr>
        <p:spPr bwMode="ltGray">
          <a:xfrm>
            <a:off x="2514826" y="1656067"/>
            <a:ext cx="116590" cy="158464"/>
          </a:xfrm>
          <a:custGeom>
            <a:avLst/>
            <a:gdLst/>
            <a:ahLst/>
            <a:cxnLst>
              <a:cxn ang="0">
                <a:pos x="78" y="10"/>
              </a:cxn>
              <a:cxn ang="0">
                <a:pos x="74" y="10"/>
              </a:cxn>
              <a:cxn ang="0">
                <a:pos x="58" y="10"/>
              </a:cxn>
              <a:cxn ang="0">
                <a:pos x="54" y="4"/>
              </a:cxn>
              <a:cxn ang="0">
                <a:pos x="38" y="0"/>
              </a:cxn>
              <a:cxn ang="0">
                <a:pos x="36" y="32"/>
              </a:cxn>
              <a:cxn ang="0">
                <a:pos x="26" y="50"/>
              </a:cxn>
              <a:cxn ang="0">
                <a:pos x="20" y="42"/>
              </a:cxn>
              <a:cxn ang="0">
                <a:pos x="16" y="30"/>
              </a:cxn>
              <a:cxn ang="0">
                <a:pos x="6" y="30"/>
              </a:cxn>
              <a:cxn ang="0">
                <a:pos x="0" y="42"/>
              </a:cxn>
              <a:cxn ang="0">
                <a:pos x="0" y="52"/>
              </a:cxn>
              <a:cxn ang="0">
                <a:pos x="6" y="58"/>
              </a:cxn>
              <a:cxn ang="0">
                <a:pos x="16" y="76"/>
              </a:cxn>
              <a:cxn ang="0">
                <a:pos x="16" y="92"/>
              </a:cxn>
              <a:cxn ang="0">
                <a:pos x="20" y="104"/>
              </a:cxn>
              <a:cxn ang="0">
                <a:pos x="30" y="98"/>
              </a:cxn>
              <a:cxn ang="0">
                <a:pos x="28" y="88"/>
              </a:cxn>
              <a:cxn ang="0">
                <a:pos x="32" y="84"/>
              </a:cxn>
              <a:cxn ang="0">
                <a:pos x="36" y="94"/>
              </a:cxn>
              <a:cxn ang="0">
                <a:pos x="48" y="92"/>
              </a:cxn>
              <a:cxn ang="0">
                <a:pos x="58" y="88"/>
              </a:cxn>
              <a:cxn ang="0">
                <a:pos x="60" y="74"/>
              </a:cxn>
              <a:cxn ang="0">
                <a:pos x="68" y="68"/>
              </a:cxn>
              <a:cxn ang="0">
                <a:pos x="70" y="48"/>
              </a:cxn>
              <a:cxn ang="0">
                <a:pos x="64" y="42"/>
              </a:cxn>
              <a:cxn ang="0">
                <a:pos x="48" y="38"/>
              </a:cxn>
              <a:cxn ang="0">
                <a:pos x="64" y="32"/>
              </a:cxn>
              <a:cxn ang="0">
                <a:pos x="74" y="28"/>
              </a:cxn>
              <a:cxn ang="0">
                <a:pos x="74" y="20"/>
              </a:cxn>
              <a:cxn ang="0">
                <a:pos x="80" y="20"/>
              </a:cxn>
              <a:cxn ang="0">
                <a:pos x="78" y="10"/>
              </a:cxn>
            </a:cxnLst>
            <a:rect l="0" t="0" r="r" b="b"/>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3" name="Freeform 60"/>
          <p:cNvSpPr>
            <a:spLocks/>
          </p:cNvSpPr>
          <p:nvPr/>
        </p:nvSpPr>
        <p:spPr bwMode="ltGray">
          <a:xfrm>
            <a:off x="2592553" y="2125869"/>
            <a:ext cx="127694" cy="111858"/>
          </a:xfrm>
          <a:custGeom>
            <a:avLst/>
            <a:gdLst/>
            <a:ahLst/>
            <a:cxnLst>
              <a:cxn ang="0">
                <a:pos x="46" y="0"/>
              </a:cxn>
              <a:cxn ang="0">
                <a:pos x="46" y="10"/>
              </a:cxn>
              <a:cxn ang="0">
                <a:pos x="52" y="14"/>
              </a:cxn>
              <a:cxn ang="0">
                <a:pos x="62" y="24"/>
              </a:cxn>
              <a:cxn ang="0">
                <a:pos x="70" y="32"/>
              </a:cxn>
              <a:cxn ang="0">
                <a:pos x="74" y="44"/>
              </a:cxn>
              <a:cxn ang="0">
                <a:pos x="72" y="56"/>
              </a:cxn>
              <a:cxn ang="0">
                <a:pos x="86" y="56"/>
              </a:cxn>
              <a:cxn ang="0">
                <a:pos x="78" y="72"/>
              </a:cxn>
              <a:cxn ang="0">
                <a:pos x="68" y="68"/>
              </a:cxn>
              <a:cxn ang="0">
                <a:pos x="58" y="68"/>
              </a:cxn>
              <a:cxn ang="0">
                <a:pos x="62" y="60"/>
              </a:cxn>
              <a:cxn ang="0">
                <a:pos x="56" y="60"/>
              </a:cxn>
              <a:cxn ang="0">
                <a:pos x="56" y="54"/>
              </a:cxn>
              <a:cxn ang="0">
                <a:pos x="50" y="52"/>
              </a:cxn>
              <a:cxn ang="0">
                <a:pos x="42" y="66"/>
              </a:cxn>
              <a:cxn ang="0">
                <a:pos x="34" y="62"/>
              </a:cxn>
              <a:cxn ang="0">
                <a:pos x="34" y="66"/>
              </a:cxn>
              <a:cxn ang="0">
                <a:pos x="32" y="70"/>
              </a:cxn>
              <a:cxn ang="0">
                <a:pos x="28" y="72"/>
              </a:cxn>
              <a:cxn ang="0">
                <a:pos x="20" y="66"/>
              </a:cxn>
              <a:cxn ang="0">
                <a:pos x="16" y="60"/>
              </a:cxn>
              <a:cxn ang="0">
                <a:pos x="8" y="60"/>
              </a:cxn>
              <a:cxn ang="0">
                <a:pos x="6" y="62"/>
              </a:cxn>
              <a:cxn ang="0">
                <a:pos x="0" y="62"/>
              </a:cxn>
              <a:cxn ang="0">
                <a:pos x="0" y="56"/>
              </a:cxn>
              <a:cxn ang="0">
                <a:pos x="2" y="54"/>
              </a:cxn>
              <a:cxn ang="0">
                <a:pos x="8" y="50"/>
              </a:cxn>
              <a:cxn ang="0">
                <a:pos x="20" y="40"/>
              </a:cxn>
              <a:cxn ang="0">
                <a:pos x="24" y="32"/>
              </a:cxn>
              <a:cxn ang="0">
                <a:pos x="30" y="16"/>
              </a:cxn>
              <a:cxn ang="0">
                <a:pos x="46" y="0"/>
              </a:cxn>
            </a:cxnLst>
            <a:rect l="0" t="0" r="r" b="b"/>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4" name="Freeform 61"/>
          <p:cNvSpPr>
            <a:spLocks/>
          </p:cNvSpPr>
          <p:nvPr/>
        </p:nvSpPr>
        <p:spPr bwMode="ltGray">
          <a:xfrm>
            <a:off x="2640670" y="2254506"/>
            <a:ext cx="35162" cy="31692"/>
          </a:xfrm>
          <a:custGeom>
            <a:avLst/>
            <a:gdLst/>
            <a:ahLst/>
            <a:cxnLst>
              <a:cxn ang="0">
                <a:pos x="24" y="2"/>
              </a:cxn>
              <a:cxn ang="0">
                <a:pos x="10" y="0"/>
              </a:cxn>
              <a:cxn ang="0">
                <a:pos x="4" y="6"/>
              </a:cxn>
              <a:cxn ang="0">
                <a:pos x="0" y="14"/>
              </a:cxn>
              <a:cxn ang="0">
                <a:pos x="4" y="20"/>
              </a:cxn>
              <a:cxn ang="0">
                <a:pos x="14" y="18"/>
              </a:cxn>
              <a:cxn ang="0">
                <a:pos x="24" y="2"/>
              </a:cxn>
            </a:cxnLst>
            <a:rect l="0" t="0" r="r" b="b"/>
            <a:pathLst>
              <a:path w="25" h="21">
                <a:moveTo>
                  <a:pt x="24" y="2"/>
                </a:moveTo>
                <a:lnTo>
                  <a:pt x="10" y="0"/>
                </a:lnTo>
                <a:lnTo>
                  <a:pt x="4" y="6"/>
                </a:lnTo>
                <a:lnTo>
                  <a:pt x="0" y="14"/>
                </a:lnTo>
                <a:lnTo>
                  <a:pt x="4" y="20"/>
                </a:lnTo>
                <a:lnTo>
                  <a:pt x="14" y="18"/>
                </a:lnTo>
                <a:lnTo>
                  <a:pt x="24" y="2"/>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5" name="Freeform 62"/>
          <p:cNvSpPr>
            <a:spLocks/>
          </p:cNvSpPr>
          <p:nvPr/>
        </p:nvSpPr>
        <p:spPr bwMode="ltGray">
          <a:xfrm>
            <a:off x="2549988" y="1792161"/>
            <a:ext cx="88831" cy="136093"/>
          </a:xfrm>
          <a:custGeom>
            <a:avLst/>
            <a:gdLst/>
            <a:ahLst/>
            <a:cxnLst>
              <a:cxn ang="0">
                <a:pos x="30" y="88"/>
              </a:cxn>
              <a:cxn ang="0">
                <a:pos x="50" y="74"/>
              </a:cxn>
              <a:cxn ang="0">
                <a:pos x="50" y="64"/>
              </a:cxn>
              <a:cxn ang="0">
                <a:pos x="56" y="66"/>
              </a:cxn>
              <a:cxn ang="0">
                <a:pos x="50" y="42"/>
              </a:cxn>
              <a:cxn ang="0">
                <a:pos x="60" y="36"/>
              </a:cxn>
              <a:cxn ang="0">
                <a:pos x="58" y="10"/>
              </a:cxn>
              <a:cxn ang="0">
                <a:pos x="52" y="0"/>
              </a:cxn>
              <a:cxn ang="0">
                <a:pos x="30" y="6"/>
              </a:cxn>
              <a:cxn ang="0">
                <a:pos x="36" y="8"/>
              </a:cxn>
              <a:cxn ang="0">
                <a:pos x="30" y="22"/>
              </a:cxn>
              <a:cxn ang="0">
                <a:pos x="26" y="14"/>
              </a:cxn>
              <a:cxn ang="0">
                <a:pos x="22" y="16"/>
              </a:cxn>
              <a:cxn ang="0">
                <a:pos x="14" y="26"/>
              </a:cxn>
              <a:cxn ang="0">
                <a:pos x="10" y="38"/>
              </a:cxn>
              <a:cxn ang="0">
                <a:pos x="12" y="42"/>
              </a:cxn>
              <a:cxn ang="0">
                <a:pos x="2" y="52"/>
              </a:cxn>
              <a:cxn ang="0">
                <a:pos x="0" y="68"/>
              </a:cxn>
              <a:cxn ang="0">
                <a:pos x="12" y="82"/>
              </a:cxn>
              <a:cxn ang="0">
                <a:pos x="30" y="88"/>
              </a:cxn>
            </a:cxnLst>
            <a:rect l="0" t="0" r="r" b="b"/>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6" name="Freeform 63"/>
          <p:cNvSpPr>
            <a:spLocks/>
          </p:cNvSpPr>
          <p:nvPr/>
        </p:nvSpPr>
        <p:spPr bwMode="ltGray">
          <a:xfrm>
            <a:off x="2472261" y="1883511"/>
            <a:ext cx="68473" cy="83893"/>
          </a:xfrm>
          <a:custGeom>
            <a:avLst/>
            <a:gdLst/>
            <a:ahLst/>
            <a:cxnLst>
              <a:cxn ang="0">
                <a:pos x="34" y="54"/>
              </a:cxn>
              <a:cxn ang="0">
                <a:pos x="44" y="40"/>
              </a:cxn>
              <a:cxn ang="0">
                <a:pos x="46" y="26"/>
              </a:cxn>
              <a:cxn ang="0">
                <a:pos x="38" y="14"/>
              </a:cxn>
              <a:cxn ang="0">
                <a:pos x="36" y="0"/>
              </a:cxn>
              <a:cxn ang="0">
                <a:pos x="26" y="6"/>
              </a:cxn>
              <a:cxn ang="0">
                <a:pos x="26" y="18"/>
              </a:cxn>
              <a:cxn ang="0">
                <a:pos x="10" y="28"/>
              </a:cxn>
              <a:cxn ang="0">
                <a:pos x="0" y="28"/>
              </a:cxn>
              <a:cxn ang="0">
                <a:pos x="2" y="34"/>
              </a:cxn>
              <a:cxn ang="0">
                <a:pos x="16" y="48"/>
              </a:cxn>
              <a:cxn ang="0">
                <a:pos x="34" y="54"/>
              </a:cxn>
            </a:cxnLst>
            <a:rect l="0" t="0" r="r" b="b"/>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7" name="Freeform 64"/>
          <p:cNvSpPr>
            <a:spLocks/>
          </p:cNvSpPr>
          <p:nvPr/>
        </p:nvSpPr>
        <p:spPr bwMode="ltGray">
          <a:xfrm>
            <a:off x="2189112" y="1618781"/>
            <a:ext cx="281298" cy="302015"/>
          </a:xfrm>
          <a:custGeom>
            <a:avLst/>
            <a:gdLst/>
            <a:ahLst/>
            <a:cxnLst>
              <a:cxn ang="0">
                <a:pos x="178" y="98"/>
              </a:cxn>
              <a:cxn ang="0">
                <a:pos x="194" y="50"/>
              </a:cxn>
              <a:cxn ang="0">
                <a:pos x="172" y="20"/>
              </a:cxn>
              <a:cxn ang="0">
                <a:pos x="164" y="36"/>
              </a:cxn>
              <a:cxn ang="0">
                <a:pos x="154" y="86"/>
              </a:cxn>
              <a:cxn ang="0">
                <a:pos x="140" y="88"/>
              </a:cxn>
              <a:cxn ang="0">
                <a:pos x="148" y="48"/>
              </a:cxn>
              <a:cxn ang="0">
                <a:pos x="134" y="54"/>
              </a:cxn>
              <a:cxn ang="0">
                <a:pos x="118" y="46"/>
              </a:cxn>
              <a:cxn ang="0">
                <a:pos x="122" y="34"/>
              </a:cxn>
              <a:cxn ang="0">
                <a:pos x="112" y="16"/>
              </a:cxn>
              <a:cxn ang="0">
                <a:pos x="96" y="32"/>
              </a:cxn>
              <a:cxn ang="0">
                <a:pos x="100" y="12"/>
              </a:cxn>
              <a:cxn ang="0">
                <a:pos x="88" y="4"/>
              </a:cxn>
              <a:cxn ang="0">
                <a:pos x="38" y="24"/>
              </a:cxn>
              <a:cxn ang="0">
                <a:pos x="10" y="46"/>
              </a:cxn>
              <a:cxn ang="0">
                <a:pos x="24" y="64"/>
              </a:cxn>
              <a:cxn ang="0">
                <a:pos x="16" y="72"/>
              </a:cxn>
              <a:cxn ang="0">
                <a:pos x="8" y="86"/>
              </a:cxn>
              <a:cxn ang="0">
                <a:pos x="12" y="96"/>
              </a:cxn>
              <a:cxn ang="0">
                <a:pos x="60" y="106"/>
              </a:cxn>
              <a:cxn ang="0">
                <a:pos x="74" y="128"/>
              </a:cxn>
              <a:cxn ang="0">
                <a:pos x="36" y="110"/>
              </a:cxn>
              <a:cxn ang="0">
                <a:pos x="2" y="122"/>
              </a:cxn>
              <a:cxn ang="0">
                <a:pos x="2" y="140"/>
              </a:cxn>
              <a:cxn ang="0">
                <a:pos x="18" y="150"/>
              </a:cxn>
              <a:cxn ang="0">
                <a:pos x="28" y="156"/>
              </a:cxn>
              <a:cxn ang="0">
                <a:pos x="20" y="168"/>
              </a:cxn>
              <a:cxn ang="0">
                <a:pos x="22" y="186"/>
              </a:cxn>
              <a:cxn ang="0">
                <a:pos x="56" y="192"/>
              </a:cxn>
              <a:cxn ang="0">
                <a:pos x="96" y="180"/>
              </a:cxn>
              <a:cxn ang="0">
                <a:pos x="116" y="178"/>
              </a:cxn>
              <a:cxn ang="0">
                <a:pos x="126" y="192"/>
              </a:cxn>
              <a:cxn ang="0">
                <a:pos x="140" y="198"/>
              </a:cxn>
              <a:cxn ang="0">
                <a:pos x="166" y="192"/>
              </a:cxn>
              <a:cxn ang="0">
                <a:pos x="170" y="178"/>
              </a:cxn>
              <a:cxn ang="0">
                <a:pos x="158" y="170"/>
              </a:cxn>
              <a:cxn ang="0">
                <a:pos x="180" y="176"/>
              </a:cxn>
              <a:cxn ang="0">
                <a:pos x="194" y="170"/>
              </a:cxn>
              <a:cxn ang="0">
                <a:pos x="184" y="150"/>
              </a:cxn>
              <a:cxn ang="0">
                <a:pos x="174" y="132"/>
              </a:cxn>
              <a:cxn ang="0">
                <a:pos x="180" y="104"/>
              </a:cxn>
            </a:cxnLst>
            <a:rect l="0" t="0" r="r" b="b"/>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8" name="Freeform 65"/>
          <p:cNvSpPr>
            <a:spLocks/>
          </p:cNvSpPr>
          <p:nvPr/>
        </p:nvSpPr>
        <p:spPr bwMode="ltGray">
          <a:xfrm>
            <a:off x="965835" y="1492009"/>
            <a:ext cx="2122692" cy="1476520"/>
          </a:xfrm>
          <a:custGeom>
            <a:avLst/>
            <a:gdLst/>
            <a:ahLst/>
            <a:cxnLst>
              <a:cxn ang="0">
                <a:pos x="252" y="118"/>
              </a:cxn>
              <a:cxn ang="0">
                <a:pos x="246" y="180"/>
              </a:cxn>
              <a:cxn ang="0">
                <a:pos x="156" y="178"/>
              </a:cxn>
              <a:cxn ang="0">
                <a:pos x="162" y="224"/>
              </a:cxn>
              <a:cxn ang="0">
                <a:pos x="212" y="264"/>
              </a:cxn>
              <a:cxn ang="0">
                <a:pos x="118" y="300"/>
              </a:cxn>
              <a:cxn ang="0">
                <a:pos x="108" y="386"/>
              </a:cxn>
              <a:cxn ang="0">
                <a:pos x="134" y="432"/>
              </a:cxn>
              <a:cxn ang="0">
                <a:pos x="142" y="474"/>
              </a:cxn>
              <a:cxn ang="0">
                <a:pos x="40" y="534"/>
              </a:cxn>
              <a:cxn ang="0">
                <a:pos x="64" y="530"/>
              </a:cxn>
              <a:cxn ang="0">
                <a:pos x="154" y="490"/>
              </a:cxn>
              <a:cxn ang="0">
                <a:pos x="240" y="420"/>
              </a:cxn>
              <a:cxn ang="0">
                <a:pos x="240" y="442"/>
              </a:cxn>
              <a:cxn ang="0">
                <a:pos x="322" y="398"/>
              </a:cxn>
              <a:cxn ang="0">
                <a:pos x="376" y="448"/>
              </a:cxn>
              <a:cxn ang="0">
                <a:pos x="420" y="508"/>
              </a:cxn>
              <a:cxn ang="0">
                <a:pos x="450" y="462"/>
              </a:cxn>
              <a:cxn ang="0">
                <a:pos x="462" y="616"/>
              </a:cxn>
              <a:cxn ang="0">
                <a:pos x="460" y="750"/>
              </a:cxn>
              <a:cxn ang="0">
                <a:pos x="554" y="790"/>
              </a:cxn>
              <a:cxn ang="0">
                <a:pos x="976" y="856"/>
              </a:cxn>
              <a:cxn ang="0">
                <a:pos x="1120" y="970"/>
              </a:cxn>
              <a:cxn ang="0">
                <a:pos x="1258" y="888"/>
              </a:cxn>
              <a:cxn ang="0">
                <a:pos x="1284" y="946"/>
              </a:cxn>
              <a:cxn ang="0">
                <a:pos x="1302" y="972"/>
              </a:cxn>
              <a:cxn ang="0">
                <a:pos x="1368" y="914"/>
              </a:cxn>
              <a:cxn ang="0">
                <a:pos x="1322" y="896"/>
              </a:cxn>
              <a:cxn ang="0">
                <a:pos x="1416" y="830"/>
              </a:cxn>
              <a:cxn ang="0">
                <a:pos x="1470" y="772"/>
              </a:cxn>
              <a:cxn ang="0">
                <a:pos x="1420" y="710"/>
              </a:cxn>
              <a:cxn ang="0">
                <a:pos x="1392" y="614"/>
              </a:cxn>
              <a:cxn ang="0">
                <a:pos x="1324" y="626"/>
              </a:cxn>
              <a:cxn ang="0">
                <a:pos x="1312" y="572"/>
              </a:cxn>
              <a:cxn ang="0">
                <a:pos x="1254" y="528"/>
              </a:cxn>
              <a:cxn ang="0">
                <a:pos x="1208" y="606"/>
              </a:cxn>
              <a:cxn ang="0">
                <a:pos x="1174" y="706"/>
              </a:cxn>
              <a:cxn ang="0">
                <a:pos x="1132" y="784"/>
              </a:cxn>
              <a:cxn ang="0">
                <a:pos x="1116" y="728"/>
              </a:cxn>
              <a:cxn ang="0">
                <a:pos x="1044" y="656"/>
              </a:cxn>
              <a:cxn ang="0">
                <a:pos x="992" y="598"/>
              </a:cxn>
              <a:cxn ang="0">
                <a:pos x="1056" y="496"/>
              </a:cxn>
              <a:cxn ang="0">
                <a:pos x="1078" y="468"/>
              </a:cxn>
              <a:cxn ang="0">
                <a:pos x="1152" y="432"/>
              </a:cxn>
              <a:cxn ang="0">
                <a:pos x="1138" y="426"/>
              </a:cxn>
              <a:cxn ang="0">
                <a:pos x="1190" y="402"/>
              </a:cxn>
              <a:cxn ang="0">
                <a:pos x="1238" y="364"/>
              </a:cxn>
              <a:cxn ang="0">
                <a:pos x="1246" y="304"/>
              </a:cxn>
              <a:cxn ang="0">
                <a:pos x="1180" y="358"/>
              </a:cxn>
              <a:cxn ang="0">
                <a:pos x="1174" y="312"/>
              </a:cxn>
              <a:cxn ang="0">
                <a:pos x="1142" y="290"/>
              </a:cxn>
              <a:cxn ang="0">
                <a:pos x="1096" y="330"/>
              </a:cxn>
              <a:cxn ang="0">
                <a:pos x="1074" y="324"/>
              </a:cxn>
              <a:cxn ang="0">
                <a:pos x="982" y="310"/>
              </a:cxn>
              <a:cxn ang="0">
                <a:pos x="908" y="308"/>
              </a:cxn>
              <a:cxn ang="0">
                <a:pos x="844" y="268"/>
              </a:cxn>
              <a:cxn ang="0">
                <a:pos x="840" y="250"/>
              </a:cxn>
              <a:cxn ang="0">
                <a:pos x="742" y="194"/>
              </a:cxn>
              <a:cxn ang="0">
                <a:pos x="642" y="186"/>
              </a:cxn>
              <a:cxn ang="0">
                <a:pos x="646" y="160"/>
              </a:cxn>
              <a:cxn ang="0">
                <a:pos x="552" y="102"/>
              </a:cxn>
              <a:cxn ang="0">
                <a:pos x="448" y="30"/>
              </a:cxn>
              <a:cxn ang="0">
                <a:pos x="374" y="24"/>
              </a:cxn>
            </a:cxnLst>
            <a:rect l="0" t="0" r="r" b="b"/>
            <a:pathLst>
              <a:path w="1471" h="973">
                <a:moveTo>
                  <a:pt x="306" y="54"/>
                </a:moveTo>
                <a:lnTo>
                  <a:pt x="288" y="60"/>
                </a:lnTo>
                <a:lnTo>
                  <a:pt x="272" y="68"/>
                </a:lnTo>
                <a:lnTo>
                  <a:pt x="262" y="82"/>
                </a:lnTo>
                <a:lnTo>
                  <a:pt x="254" y="102"/>
                </a:lnTo>
                <a:lnTo>
                  <a:pt x="254" y="108"/>
                </a:lnTo>
                <a:lnTo>
                  <a:pt x="252" y="118"/>
                </a:lnTo>
                <a:lnTo>
                  <a:pt x="246" y="134"/>
                </a:lnTo>
                <a:lnTo>
                  <a:pt x="258" y="142"/>
                </a:lnTo>
                <a:lnTo>
                  <a:pt x="264" y="162"/>
                </a:lnTo>
                <a:lnTo>
                  <a:pt x="282" y="166"/>
                </a:lnTo>
                <a:lnTo>
                  <a:pt x="280" y="172"/>
                </a:lnTo>
                <a:lnTo>
                  <a:pt x="260" y="170"/>
                </a:lnTo>
                <a:lnTo>
                  <a:pt x="246" y="180"/>
                </a:lnTo>
                <a:lnTo>
                  <a:pt x="222" y="170"/>
                </a:lnTo>
                <a:lnTo>
                  <a:pt x="232" y="158"/>
                </a:lnTo>
                <a:lnTo>
                  <a:pt x="232" y="150"/>
                </a:lnTo>
                <a:lnTo>
                  <a:pt x="220" y="150"/>
                </a:lnTo>
                <a:lnTo>
                  <a:pt x="206" y="152"/>
                </a:lnTo>
                <a:lnTo>
                  <a:pt x="186" y="160"/>
                </a:lnTo>
                <a:lnTo>
                  <a:pt x="156" y="178"/>
                </a:lnTo>
                <a:lnTo>
                  <a:pt x="150" y="184"/>
                </a:lnTo>
                <a:lnTo>
                  <a:pt x="162" y="182"/>
                </a:lnTo>
                <a:lnTo>
                  <a:pt x="180" y="200"/>
                </a:lnTo>
                <a:lnTo>
                  <a:pt x="160" y="196"/>
                </a:lnTo>
                <a:lnTo>
                  <a:pt x="154" y="208"/>
                </a:lnTo>
                <a:lnTo>
                  <a:pt x="154" y="218"/>
                </a:lnTo>
                <a:lnTo>
                  <a:pt x="162" y="224"/>
                </a:lnTo>
                <a:lnTo>
                  <a:pt x="188" y="230"/>
                </a:lnTo>
                <a:lnTo>
                  <a:pt x="202" y="232"/>
                </a:lnTo>
                <a:lnTo>
                  <a:pt x="232" y="222"/>
                </a:lnTo>
                <a:lnTo>
                  <a:pt x="226" y="234"/>
                </a:lnTo>
                <a:lnTo>
                  <a:pt x="218" y="234"/>
                </a:lnTo>
                <a:lnTo>
                  <a:pt x="216" y="252"/>
                </a:lnTo>
                <a:lnTo>
                  <a:pt x="212" y="264"/>
                </a:lnTo>
                <a:lnTo>
                  <a:pt x="204" y="272"/>
                </a:lnTo>
                <a:lnTo>
                  <a:pt x="176" y="276"/>
                </a:lnTo>
                <a:lnTo>
                  <a:pt x="160" y="274"/>
                </a:lnTo>
                <a:lnTo>
                  <a:pt x="156" y="270"/>
                </a:lnTo>
                <a:lnTo>
                  <a:pt x="138" y="280"/>
                </a:lnTo>
                <a:lnTo>
                  <a:pt x="138" y="288"/>
                </a:lnTo>
                <a:lnTo>
                  <a:pt x="118" y="300"/>
                </a:lnTo>
                <a:lnTo>
                  <a:pt x="106" y="310"/>
                </a:lnTo>
                <a:lnTo>
                  <a:pt x="94" y="324"/>
                </a:lnTo>
                <a:lnTo>
                  <a:pt x="100" y="344"/>
                </a:lnTo>
                <a:lnTo>
                  <a:pt x="92" y="358"/>
                </a:lnTo>
                <a:lnTo>
                  <a:pt x="92" y="376"/>
                </a:lnTo>
                <a:lnTo>
                  <a:pt x="102" y="394"/>
                </a:lnTo>
                <a:lnTo>
                  <a:pt x="108" y="386"/>
                </a:lnTo>
                <a:lnTo>
                  <a:pt x="122" y="384"/>
                </a:lnTo>
                <a:lnTo>
                  <a:pt x="122" y="396"/>
                </a:lnTo>
                <a:lnTo>
                  <a:pt x="134" y="406"/>
                </a:lnTo>
                <a:lnTo>
                  <a:pt x="118" y="406"/>
                </a:lnTo>
                <a:lnTo>
                  <a:pt x="112" y="424"/>
                </a:lnTo>
                <a:lnTo>
                  <a:pt x="124" y="426"/>
                </a:lnTo>
                <a:lnTo>
                  <a:pt x="134" y="432"/>
                </a:lnTo>
                <a:lnTo>
                  <a:pt x="140" y="454"/>
                </a:lnTo>
                <a:lnTo>
                  <a:pt x="150" y="438"/>
                </a:lnTo>
                <a:lnTo>
                  <a:pt x="156" y="442"/>
                </a:lnTo>
                <a:lnTo>
                  <a:pt x="170" y="438"/>
                </a:lnTo>
                <a:lnTo>
                  <a:pt x="154" y="454"/>
                </a:lnTo>
                <a:lnTo>
                  <a:pt x="148" y="464"/>
                </a:lnTo>
                <a:lnTo>
                  <a:pt x="142" y="474"/>
                </a:lnTo>
                <a:lnTo>
                  <a:pt x="130" y="484"/>
                </a:lnTo>
                <a:lnTo>
                  <a:pt x="80" y="510"/>
                </a:lnTo>
                <a:lnTo>
                  <a:pt x="76" y="520"/>
                </a:lnTo>
                <a:lnTo>
                  <a:pt x="56" y="516"/>
                </a:lnTo>
                <a:lnTo>
                  <a:pt x="54" y="524"/>
                </a:lnTo>
                <a:lnTo>
                  <a:pt x="48" y="530"/>
                </a:lnTo>
                <a:lnTo>
                  <a:pt x="40" y="534"/>
                </a:lnTo>
                <a:lnTo>
                  <a:pt x="8" y="540"/>
                </a:lnTo>
                <a:lnTo>
                  <a:pt x="0" y="550"/>
                </a:lnTo>
                <a:lnTo>
                  <a:pt x="2" y="552"/>
                </a:lnTo>
                <a:lnTo>
                  <a:pt x="16" y="552"/>
                </a:lnTo>
                <a:lnTo>
                  <a:pt x="34" y="544"/>
                </a:lnTo>
                <a:lnTo>
                  <a:pt x="46" y="540"/>
                </a:lnTo>
                <a:lnTo>
                  <a:pt x="64" y="530"/>
                </a:lnTo>
                <a:lnTo>
                  <a:pt x="78" y="532"/>
                </a:lnTo>
                <a:lnTo>
                  <a:pt x="84" y="526"/>
                </a:lnTo>
                <a:lnTo>
                  <a:pt x="108" y="524"/>
                </a:lnTo>
                <a:lnTo>
                  <a:pt x="110" y="520"/>
                </a:lnTo>
                <a:lnTo>
                  <a:pt x="134" y="502"/>
                </a:lnTo>
                <a:lnTo>
                  <a:pt x="154" y="494"/>
                </a:lnTo>
                <a:lnTo>
                  <a:pt x="154" y="490"/>
                </a:lnTo>
                <a:lnTo>
                  <a:pt x="170" y="480"/>
                </a:lnTo>
                <a:lnTo>
                  <a:pt x="200" y="472"/>
                </a:lnTo>
                <a:lnTo>
                  <a:pt x="208" y="460"/>
                </a:lnTo>
                <a:lnTo>
                  <a:pt x="214" y="456"/>
                </a:lnTo>
                <a:lnTo>
                  <a:pt x="218" y="444"/>
                </a:lnTo>
                <a:lnTo>
                  <a:pt x="214" y="432"/>
                </a:lnTo>
                <a:lnTo>
                  <a:pt x="240" y="420"/>
                </a:lnTo>
                <a:lnTo>
                  <a:pt x="246" y="410"/>
                </a:lnTo>
                <a:lnTo>
                  <a:pt x="284" y="386"/>
                </a:lnTo>
                <a:lnTo>
                  <a:pt x="276" y="400"/>
                </a:lnTo>
                <a:lnTo>
                  <a:pt x="262" y="420"/>
                </a:lnTo>
                <a:lnTo>
                  <a:pt x="250" y="428"/>
                </a:lnTo>
                <a:lnTo>
                  <a:pt x="242" y="436"/>
                </a:lnTo>
                <a:lnTo>
                  <a:pt x="240" y="442"/>
                </a:lnTo>
                <a:lnTo>
                  <a:pt x="246" y="446"/>
                </a:lnTo>
                <a:lnTo>
                  <a:pt x="254" y="446"/>
                </a:lnTo>
                <a:lnTo>
                  <a:pt x="264" y="442"/>
                </a:lnTo>
                <a:lnTo>
                  <a:pt x="286" y="430"/>
                </a:lnTo>
                <a:lnTo>
                  <a:pt x="306" y="430"/>
                </a:lnTo>
                <a:lnTo>
                  <a:pt x="314" y="412"/>
                </a:lnTo>
                <a:lnTo>
                  <a:pt x="322" y="398"/>
                </a:lnTo>
                <a:lnTo>
                  <a:pt x="338" y="412"/>
                </a:lnTo>
                <a:lnTo>
                  <a:pt x="326" y="416"/>
                </a:lnTo>
                <a:lnTo>
                  <a:pt x="322" y="420"/>
                </a:lnTo>
                <a:lnTo>
                  <a:pt x="322" y="428"/>
                </a:lnTo>
                <a:lnTo>
                  <a:pt x="336" y="440"/>
                </a:lnTo>
                <a:lnTo>
                  <a:pt x="342" y="444"/>
                </a:lnTo>
                <a:lnTo>
                  <a:pt x="376" y="448"/>
                </a:lnTo>
                <a:lnTo>
                  <a:pt x="390" y="458"/>
                </a:lnTo>
                <a:lnTo>
                  <a:pt x="396" y="464"/>
                </a:lnTo>
                <a:lnTo>
                  <a:pt x="408" y="468"/>
                </a:lnTo>
                <a:lnTo>
                  <a:pt x="412" y="468"/>
                </a:lnTo>
                <a:lnTo>
                  <a:pt x="414" y="474"/>
                </a:lnTo>
                <a:lnTo>
                  <a:pt x="416" y="490"/>
                </a:lnTo>
                <a:lnTo>
                  <a:pt x="420" y="508"/>
                </a:lnTo>
                <a:lnTo>
                  <a:pt x="426" y="514"/>
                </a:lnTo>
                <a:lnTo>
                  <a:pt x="434" y="516"/>
                </a:lnTo>
                <a:lnTo>
                  <a:pt x="434" y="492"/>
                </a:lnTo>
                <a:lnTo>
                  <a:pt x="428" y="474"/>
                </a:lnTo>
                <a:lnTo>
                  <a:pt x="432" y="458"/>
                </a:lnTo>
                <a:lnTo>
                  <a:pt x="446" y="438"/>
                </a:lnTo>
                <a:lnTo>
                  <a:pt x="450" y="462"/>
                </a:lnTo>
                <a:lnTo>
                  <a:pt x="448" y="484"/>
                </a:lnTo>
                <a:lnTo>
                  <a:pt x="448" y="516"/>
                </a:lnTo>
                <a:lnTo>
                  <a:pt x="458" y="526"/>
                </a:lnTo>
                <a:lnTo>
                  <a:pt x="448" y="558"/>
                </a:lnTo>
                <a:lnTo>
                  <a:pt x="450" y="584"/>
                </a:lnTo>
                <a:lnTo>
                  <a:pt x="458" y="590"/>
                </a:lnTo>
                <a:lnTo>
                  <a:pt x="462" y="616"/>
                </a:lnTo>
                <a:lnTo>
                  <a:pt x="460" y="656"/>
                </a:lnTo>
                <a:lnTo>
                  <a:pt x="468" y="672"/>
                </a:lnTo>
                <a:lnTo>
                  <a:pt x="480" y="684"/>
                </a:lnTo>
                <a:lnTo>
                  <a:pt x="474" y="700"/>
                </a:lnTo>
                <a:lnTo>
                  <a:pt x="468" y="726"/>
                </a:lnTo>
                <a:lnTo>
                  <a:pt x="458" y="730"/>
                </a:lnTo>
                <a:lnTo>
                  <a:pt x="460" y="750"/>
                </a:lnTo>
                <a:lnTo>
                  <a:pt x="472" y="760"/>
                </a:lnTo>
                <a:lnTo>
                  <a:pt x="490" y="794"/>
                </a:lnTo>
                <a:lnTo>
                  <a:pt x="506" y="804"/>
                </a:lnTo>
                <a:lnTo>
                  <a:pt x="518" y="804"/>
                </a:lnTo>
                <a:lnTo>
                  <a:pt x="520" y="784"/>
                </a:lnTo>
                <a:lnTo>
                  <a:pt x="542" y="784"/>
                </a:lnTo>
                <a:lnTo>
                  <a:pt x="554" y="790"/>
                </a:lnTo>
                <a:lnTo>
                  <a:pt x="746" y="810"/>
                </a:lnTo>
                <a:lnTo>
                  <a:pt x="910" y="826"/>
                </a:lnTo>
                <a:lnTo>
                  <a:pt x="922" y="838"/>
                </a:lnTo>
                <a:lnTo>
                  <a:pt x="930" y="836"/>
                </a:lnTo>
                <a:lnTo>
                  <a:pt x="938" y="842"/>
                </a:lnTo>
                <a:lnTo>
                  <a:pt x="964" y="850"/>
                </a:lnTo>
                <a:lnTo>
                  <a:pt x="976" y="856"/>
                </a:lnTo>
                <a:lnTo>
                  <a:pt x="1038" y="892"/>
                </a:lnTo>
                <a:lnTo>
                  <a:pt x="1044" y="904"/>
                </a:lnTo>
                <a:lnTo>
                  <a:pt x="1054" y="910"/>
                </a:lnTo>
                <a:lnTo>
                  <a:pt x="1070" y="918"/>
                </a:lnTo>
                <a:lnTo>
                  <a:pt x="1106" y="944"/>
                </a:lnTo>
                <a:lnTo>
                  <a:pt x="1108" y="964"/>
                </a:lnTo>
                <a:lnTo>
                  <a:pt x="1120" y="970"/>
                </a:lnTo>
                <a:lnTo>
                  <a:pt x="1136" y="960"/>
                </a:lnTo>
                <a:lnTo>
                  <a:pt x="1168" y="934"/>
                </a:lnTo>
                <a:lnTo>
                  <a:pt x="1174" y="936"/>
                </a:lnTo>
                <a:lnTo>
                  <a:pt x="1230" y="930"/>
                </a:lnTo>
                <a:lnTo>
                  <a:pt x="1238" y="912"/>
                </a:lnTo>
                <a:lnTo>
                  <a:pt x="1244" y="902"/>
                </a:lnTo>
                <a:lnTo>
                  <a:pt x="1258" y="888"/>
                </a:lnTo>
                <a:lnTo>
                  <a:pt x="1264" y="890"/>
                </a:lnTo>
                <a:lnTo>
                  <a:pt x="1268" y="884"/>
                </a:lnTo>
                <a:lnTo>
                  <a:pt x="1276" y="894"/>
                </a:lnTo>
                <a:lnTo>
                  <a:pt x="1274" y="920"/>
                </a:lnTo>
                <a:lnTo>
                  <a:pt x="1278" y="930"/>
                </a:lnTo>
                <a:lnTo>
                  <a:pt x="1274" y="910"/>
                </a:lnTo>
                <a:lnTo>
                  <a:pt x="1284" y="946"/>
                </a:lnTo>
                <a:lnTo>
                  <a:pt x="1294" y="940"/>
                </a:lnTo>
                <a:lnTo>
                  <a:pt x="1310" y="930"/>
                </a:lnTo>
                <a:lnTo>
                  <a:pt x="1324" y="938"/>
                </a:lnTo>
                <a:lnTo>
                  <a:pt x="1308" y="940"/>
                </a:lnTo>
                <a:lnTo>
                  <a:pt x="1292" y="952"/>
                </a:lnTo>
                <a:lnTo>
                  <a:pt x="1298" y="966"/>
                </a:lnTo>
                <a:lnTo>
                  <a:pt x="1302" y="972"/>
                </a:lnTo>
                <a:lnTo>
                  <a:pt x="1328" y="950"/>
                </a:lnTo>
                <a:lnTo>
                  <a:pt x="1340" y="950"/>
                </a:lnTo>
                <a:lnTo>
                  <a:pt x="1362" y="940"/>
                </a:lnTo>
                <a:lnTo>
                  <a:pt x="1376" y="930"/>
                </a:lnTo>
                <a:lnTo>
                  <a:pt x="1380" y="918"/>
                </a:lnTo>
                <a:lnTo>
                  <a:pt x="1378" y="902"/>
                </a:lnTo>
                <a:lnTo>
                  <a:pt x="1368" y="914"/>
                </a:lnTo>
                <a:lnTo>
                  <a:pt x="1356" y="924"/>
                </a:lnTo>
                <a:lnTo>
                  <a:pt x="1346" y="930"/>
                </a:lnTo>
                <a:lnTo>
                  <a:pt x="1336" y="924"/>
                </a:lnTo>
                <a:lnTo>
                  <a:pt x="1330" y="918"/>
                </a:lnTo>
                <a:lnTo>
                  <a:pt x="1326" y="916"/>
                </a:lnTo>
                <a:lnTo>
                  <a:pt x="1320" y="912"/>
                </a:lnTo>
                <a:lnTo>
                  <a:pt x="1322" y="896"/>
                </a:lnTo>
                <a:lnTo>
                  <a:pt x="1334" y="876"/>
                </a:lnTo>
                <a:lnTo>
                  <a:pt x="1334" y="862"/>
                </a:lnTo>
                <a:lnTo>
                  <a:pt x="1350" y="856"/>
                </a:lnTo>
                <a:lnTo>
                  <a:pt x="1372" y="862"/>
                </a:lnTo>
                <a:lnTo>
                  <a:pt x="1366" y="850"/>
                </a:lnTo>
                <a:lnTo>
                  <a:pt x="1400" y="840"/>
                </a:lnTo>
                <a:lnTo>
                  <a:pt x="1416" y="830"/>
                </a:lnTo>
                <a:lnTo>
                  <a:pt x="1420" y="820"/>
                </a:lnTo>
                <a:lnTo>
                  <a:pt x="1436" y="814"/>
                </a:lnTo>
                <a:lnTo>
                  <a:pt x="1450" y="812"/>
                </a:lnTo>
                <a:lnTo>
                  <a:pt x="1464" y="802"/>
                </a:lnTo>
                <a:lnTo>
                  <a:pt x="1464" y="794"/>
                </a:lnTo>
                <a:lnTo>
                  <a:pt x="1470" y="780"/>
                </a:lnTo>
                <a:lnTo>
                  <a:pt x="1470" y="772"/>
                </a:lnTo>
                <a:lnTo>
                  <a:pt x="1460" y="766"/>
                </a:lnTo>
                <a:lnTo>
                  <a:pt x="1448" y="750"/>
                </a:lnTo>
                <a:lnTo>
                  <a:pt x="1446" y="742"/>
                </a:lnTo>
                <a:lnTo>
                  <a:pt x="1438" y="734"/>
                </a:lnTo>
                <a:lnTo>
                  <a:pt x="1430" y="726"/>
                </a:lnTo>
                <a:lnTo>
                  <a:pt x="1424" y="726"/>
                </a:lnTo>
                <a:lnTo>
                  <a:pt x="1420" y="710"/>
                </a:lnTo>
                <a:lnTo>
                  <a:pt x="1408" y="704"/>
                </a:lnTo>
                <a:lnTo>
                  <a:pt x="1404" y="694"/>
                </a:lnTo>
                <a:lnTo>
                  <a:pt x="1416" y="684"/>
                </a:lnTo>
                <a:lnTo>
                  <a:pt x="1414" y="668"/>
                </a:lnTo>
                <a:lnTo>
                  <a:pt x="1412" y="662"/>
                </a:lnTo>
                <a:lnTo>
                  <a:pt x="1398" y="630"/>
                </a:lnTo>
                <a:lnTo>
                  <a:pt x="1392" y="614"/>
                </a:lnTo>
                <a:lnTo>
                  <a:pt x="1388" y="590"/>
                </a:lnTo>
                <a:lnTo>
                  <a:pt x="1378" y="616"/>
                </a:lnTo>
                <a:lnTo>
                  <a:pt x="1362" y="632"/>
                </a:lnTo>
                <a:lnTo>
                  <a:pt x="1342" y="642"/>
                </a:lnTo>
                <a:lnTo>
                  <a:pt x="1332" y="646"/>
                </a:lnTo>
                <a:lnTo>
                  <a:pt x="1328" y="636"/>
                </a:lnTo>
                <a:lnTo>
                  <a:pt x="1324" y="626"/>
                </a:lnTo>
                <a:lnTo>
                  <a:pt x="1320" y="612"/>
                </a:lnTo>
                <a:lnTo>
                  <a:pt x="1324" y="600"/>
                </a:lnTo>
                <a:lnTo>
                  <a:pt x="1328" y="596"/>
                </a:lnTo>
                <a:lnTo>
                  <a:pt x="1328" y="584"/>
                </a:lnTo>
                <a:lnTo>
                  <a:pt x="1334" y="574"/>
                </a:lnTo>
                <a:lnTo>
                  <a:pt x="1316" y="570"/>
                </a:lnTo>
                <a:lnTo>
                  <a:pt x="1312" y="572"/>
                </a:lnTo>
                <a:lnTo>
                  <a:pt x="1308" y="570"/>
                </a:lnTo>
                <a:lnTo>
                  <a:pt x="1304" y="562"/>
                </a:lnTo>
                <a:lnTo>
                  <a:pt x="1300" y="548"/>
                </a:lnTo>
                <a:lnTo>
                  <a:pt x="1300" y="544"/>
                </a:lnTo>
                <a:lnTo>
                  <a:pt x="1284" y="532"/>
                </a:lnTo>
                <a:lnTo>
                  <a:pt x="1270" y="534"/>
                </a:lnTo>
                <a:lnTo>
                  <a:pt x="1254" y="528"/>
                </a:lnTo>
                <a:lnTo>
                  <a:pt x="1238" y="524"/>
                </a:lnTo>
                <a:lnTo>
                  <a:pt x="1230" y="526"/>
                </a:lnTo>
                <a:lnTo>
                  <a:pt x="1228" y="542"/>
                </a:lnTo>
                <a:lnTo>
                  <a:pt x="1232" y="552"/>
                </a:lnTo>
                <a:lnTo>
                  <a:pt x="1222" y="564"/>
                </a:lnTo>
                <a:lnTo>
                  <a:pt x="1224" y="588"/>
                </a:lnTo>
                <a:lnTo>
                  <a:pt x="1208" y="606"/>
                </a:lnTo>
                <a:lnTo>
                  <a:pt x="1190" y="626"/>
                </a:lnTo>
                <a:lnTo>
                  <a:pt x="1200" y="634"/>
                </a:lnTo>
                <a:lnTo>
                  <a:pt x="1206" y="654"/>
                </a:lnTo>
                <a:lnTo>
                  <a:pt x="1208" y="670"/>
                </a:lnTo>
                <a:lnTo>
                  <a:pt x="1204" y="686"/>
                </a:lnTo>
                <a:lnTo>
                  <a:pt x="1190" y="698"/>
                </a:lnTo>
                <a:lnTo>
                  <a:pt x="1174" y="706"/>
                </a:lnTo>
                <a:lnTo>
                  <a:pt x="1154" y="714"/>
                </a:lnTo>
                <a:lnTo>
                  <a:pt x="1154" y="740"/>
                </a:lnTo>
                <a:lnTo>
                  <a:pt x="1150" y="758"/>
                </a:lnTo>
                <a:lnTo>
                  <a:pt x="1154" y="776"/>
                </a:lnTo>
                <a:lnTo>
                  <a:pt x="1142" y="802"/>
                </a:lnTo>
                <a:lnTo>
                  <a:pt x="1138" y="788"/>
                </a:lnTo>
                <a:lnTo>
                  <a:pt x="1132" y="784"/>
                </a:lnTo>
                <a:lnTo>
                  <a:pt x="1128" y="796"/>
                </a:lnTo>
                <a:lnTo>
                  <a:pt x="1120" y="792"/>
                </a:lnTo>
                <a:lnTo>
                  <a:pt x="1120" y="782"/>
                </a:lnTo>
                <a:lnTo>
                  <a:pt x="1116" y="780"/>
                </a:lnTo>
                <a:lnTo>
                  <a:pt x="1114" y="762"/>
                </a:lnTo>
                <a:lnTo>
                  <a:pt x="1116" y="738"/>
                </a:lnTo>
                <a:lnTo>
                  <a:pt x="1116" y="728"/>
                </a:lnTo>
                <a:lnTo>
                  <a:pt x="1118" y="702"/>
                </a:lnTo>
                <a:lnTo>
                  <a:pt x="1100" y="698"/>
                </a:lnTo>
                <a:lnTo>
                  <a:pt x="1086" y="698"/>
                </a:lnTo>
                <a:lnTo>
                  <a:pt x="1082" y="692"/>
                </a:lnTo>
                <a:lnTo>
                  <a:pt x="1070" y="682"/>
                </a:lnTo>
                <a:lnTo>
                  <a:pt x="1058" y="670"/>
                </a:lnTo>
                <a:lnTo>
                  <a:pt x="1044" y="656"/>
                </a:lnTo>
                <a:lnTo>
                  <a:pt x="1026" y="642"/>
                </a:lnTo>
                <a:lnTo>
                  <a:pt x="1018" y="638"/>
                </a:lnTo>
                <a:lnTo>
                  <a:pt x="1002" y="642"/>
                </a:lnTo>
                <a:lnTo>
                  <a:pt x="1002" y="616"/>
                </a:lnTo>
                <a:lnTo>
                  <a:pt x="1006" y="598"/>
                </a:lnTo>
                <a:lnTo>
                  <a:pt x="996" y="586"/>
                </a:lnTo>
                <a:lnTo>
                  <a:pt x="992" y="598"/>
                </a:lnTo>
                <a:lnTo>
                  <a:pt x="986" y="584"/>
                </a:lnTo>
                <a:lnTo>
                  <a:pt x="990" y="574"/>
                </a:lnTo>
                <a:lnTo>
                  <a:pt x="996" y="558"/>
                </a:lnTo>
                <a:lnTo>
                  <a:pt x="1014" y="532"/>
                </a:lnTo>
                <a:lnTo>
                  <a:pt x="1030" y="510"/>
                </a:lnTo>
                <a:lnTo>
                  <a:pt x="1044" y="502"/>
                </a:lnTo>
                <a:lnTo>
                  <a:pt x="1056" y="496"/>
                </a:lnTo>
                <a:lnTo>
                  <a:pt x="1074" y="486"/>
                </a:lnTo>
                <a:lnTo>
                  <a:pt x="1074" y="472"/>
                </a:lnTo>
                <a:lnTo>
                  <a:pt x="1064" y="464"/>
                </a:lnTo>
                <a:lnTo>
                  <a:pt x="1028" y="444"/>
                </a:lnTo>
                <a:lnTo>
                  <a:pt x="1032" y="438"/>
                </a:lnTo>
                <a:lnTo>
                  <a:pt x="1060" y="454"/>
                </a:lnTo>
                <a:lnTo>
                  <a:pt x="1078" y="468"/>
                </a:lnTo>
                <a:lnTo>
                  <a:pt x="1092" y="466"/>
                </a:lnTo>
                <a:lnTo>
                  <a:pt x="1090" y="456"/>
                </a:lnTo>
                <a:lnTo>
                  <a:pt x="1098" y="454"/>
                </a:lnTo>
                <a:lnTo>
                  <a:pt x="1106" y="460"/>
                </a:lnTo>
                <a:lnTo>
                  <a:pt x="1116" y="460"/>
                </a:lnTo>
                <a:lnTo>
                  <a:pt x="1130" y="448"/>
                </a:lnTo>
                <a:lnTo>
                  <a:pt x="1152" y="432"/>
                </a:lnTo>
                <a:lnTo>
                  <a:pt x="1130" y="428"/>
                </a:lnTo>
                <a:lnTo>
                  <a:pt x="1122" y="422"/>
                </a:lnTo>
                <a:lnTo>
                  <a:pt x="1116" y="412"/>
                </a:lnTo>
                <a:lnTo>
                  <a:pt x="1106" y="404"/>
                </a:lnTo>
                <a:lnTo>
                  <a:pt x="1124" y="406"/>
                </a:lnTo>
                <a:lnTo>
                  <a:pt x="1134" y="416"/>
                </a:lnTo>
                <a:lnTo>
                  <a:pt x="1138" y="426"/>
                </a:lnTo>
                <a:lnTo>
                  <a:pt x="1148" y="426"/>
                </a:lnTo>
                <a:lnTo>
                  <a:pt x="1156" y="416"/>
                </a:lnTo>
                <a:lnTo>
                  <a:pt x="1168" y="410"/>
                </a:lnTo>
                <a:lnTo>
                  <a:pt x="1168" y="394"/>
                </a:lnTo>
                <a:lnTo>
                  <a:pt x="1178" y="396"/>
                </a:lnTo>
                <a:lnTo>
                  <a:pt x="1184" y="406"/>
                </a:lnTo>
                <a:lnTo>
                  <a:pt x="1190" y="402"/>
                </a:lnTo>
                <a:lnTo>
                  <a:pt x="1198" y="406"/>
                </a:lnTo>
                <a:lnTo>
                  <a:pt x="1208" y="402"/>
                </a:lnTo>
                <a:lnTo>
                  <a:pt x="1226" y="390"/>
                </a:lnTo>
                <a:lnTo>
                  <a:pt x="1236" y="390"/>
                </a:lnTo>
                <a:lnTo>
                  <a:pt x="1240" y="384"/>
                </a:lnTo>
                <a:lnTo>
                  <a:pt x="1242" y="374"/>
                </a:lnTo>
                <a:lnTo>
                  <a:pt x="1238" y="364"/>
                </a:lnTo>
                <a:lnTo>
                  <a:pt x="1236" y="354"/>
                </a:lnTo>
                <a:lnTo>
                  <a:pt x="1236" y="348"/>
                </a:lnTo>
                <a:lnTo>
                  <a:pt x="1240" y="344"/>
                </a:lnTo>
                <a:lnTo>
                  <a:pt x="1254" y="344"/>
                </a:lnTo>
                <a:lnTo>
                  <a:pt x="1264" y="332"/>
                </a:lnTo>
                <a:lnTo>
                  <a:pt x="1254" y="320"/>
                </a:lnTo>
                <a:lnTo>
                  <a:pt x="1246" y="304"/>
                </a:lnTo>
                <a:lnTo>
                  <a:pt x="1236" y="298"/>
                </a:lnTo>
                <a:lnTo>
                  <a:pt x="1222" y="302"/>
                </a:lnTo>
                <a:lnTo>
                  <a:pt x="1218" y="316"/>
                </a:lnTo>
                <a:lnTo>
                  <a:pt x="1216" y="324"/>
                </a:lnTo>
                <a:lnTo>
                  <a:pt x="1210" y="330"/>
                </a:lnTo>
                <a:lnTo>
                  <a:pt x="1192" y="348"/>
                </a:lnTo>
                <a:lnTo>
                  <a:pt x="1180" y="358"/>
                </a:lnTo>
                <a:lnTo>
                  <a:pt x="1172" y="370"/>
                </a:lnTo>
                <a:lnTo>
                  <a:pt x="1166" y="366"/>
                </a:lnTo>
                <a:lnTo>
                  <a:pt x="1162" y="358"/>
                </a:lnTo>
                <a:lnTo>
                  <a:pt x="1162" y="348"/>
                </a:lnTo>
                <a:lnTo>
                  <a:pt x="1168" y="330"/>
                </a:lnTo>
                <a:lnTo>
                  <a:pt x="1172" y="328"/>
                </a:lnTo>
                <a:lnTo>
                  <a:pt x="1174" y="312"/>
                </a:lnTo>
                <a:lnTo>
                  <a:pt x="1170" y="302"/>
                </a:lnTo>
                <a:lnTo>
                  <a:pt x="1154" y="312"/>
                </a:lnTo>
                <a:lnTo>
                  <a:pt x="1142" y="332"/>
                </a:lnTo>
                <a:lnTo>
                  <a:pt x="1146" y="322"/>
                </a:lnTo>
                <a:lnTo>
                  <a:pt x="1148" y="314"/>
                </a:lnTo>
                <a:lnTo>
                  <a:pt x="1148" y="304"/>
                </a:lnTo>
                <a:lnTo>
                  <a:pt x="1142" y="290"/>
                </a:lnTo>
                <a:lnTo>
                  <a:pt x="1140" y="286"/>
                </a:lnTo>
                <a:lnTo>
                  <a:pt x="1124" y="294"/>
                </a:lnTo>
                <a:lnTo>
                  <a:pt x="1114" y="292"/>
                </a:lnTo>
                <a:lnTo>
                  <a:pt x="1110" y="306"/>
                </a:lnTo>
                <a:lnTo>
                  <a:pt x="1108" y="316"/>
                </a:lnTo>
                <a:lnTo>
                  <a:pt x="1102" y="324"/>
                </a:lnTo>
                <a:lnTo>
                  <a:pt x="1096" y="330"/>
                </a:lnTo>
                <a:lnTo>
                  <a:pt x="1082" y="334"/>
                </a:lnTo>
                <a:lnTo>
                  <a:pt x="1078" y="332"/>
                </a:lnTo>
                <a:lnTo>
                  <a:pt x="1072" y="340"/>
                </a:lnTo>
                <a:lnTo>
                  <a:pt x="1070" y="354"/>
                </a:lnTo>
                <a:lnTo>
                  <a:pt x="1060" y="348"/>
                </a:lnTo>
                <a:lnTo>
                  <a:pt x="1064" y="334"/>
                </a:lnTo>
                <a:lnTo>
                  <a:pt x="1074" y="324"/>
                </a:lnTo>
                <a:lnTo>
                  <a:pt x="1060" y="312"/>
                </a:lnTo>
                <a:lnTo>
                  <a:pt x="1046" y="310"/>
                </a:lnTo>
                <a:lnTo>
                  <a:pt x="1044" y="318"/>
                </a:lnTo>
                <a:lnTo>
                  <a:pt x="1048" y="332"/>
                </a:lnTo>
                <a:lnTo>
                  <a:pt x="1022" y="328"/>
                </a:lnTo>
                <a:lnTo>
                  <a:pt x="1000" y="328"/>
                </a:lnTo>
                <a:lnTo>
                  <a:pt x="982" y="310"/>
                </a:lnTo>
                <a:lnTo>
                  <a:pt x="974" y="306"/>
                </a:lnTo>
                <a:lnTo>
                  <a:pt x="964" y="290"/>
                </a:lnTo>
                <a:lnTo>
                  <a:pt x="938" y="294"/>
                </a:lnTo>
                <a:lnTo>
                  <a:pt x="924" y="298"/>
                </a:lnTo>
                <a:lnTo>
                  <a:pt x="924" y="304"/>
                </a:lnTo>
                <a:lnTo>
                  <a:pt x="918" y="328"/>
                </a:lnTo>
                <a:lnTo>
                  <a:pt x="908" y="308"/>
                </a:lnTo>
                <a:lnTo>
                  <a:pt x="900" y="292"/>
                </a:lnTo>
                <a:lnTo>
                  <a:pt x="892" y="294"/>
                </a:lnTo>
                <a:lnTo>
                  <a:pt x="866" y="294"/>
                </a:lnTo>
                <a:lnTo>
                  <a:pt x="842" y="286"/>
                </a:lnTo>
                <a:lnTo>
                  <a:pt x="834" y="282"/>
                </a:lnTo>
                <a:lnTo>
                  <a:pt x="840" y="274"/>
                </a:lnTo>
                <a:lnTo>
                  <a:pt x="844" y="268"/>
                </a:lnTo>
                <a:lnTo>
                  <a:pt x="854" y="276"/>
                </a:lnTo>
                <a:lnTo>
                  <a:pt x="860" y="270"/>
                </a:lnTo>
                <a:lnTo>
                  <a:pt x="862" y="264"/>
                </a:lnTo>
                <a:lnTo>
                  <a:pt x="858" y="254"/>
                </a:lnTo>
                <a:lnTo>
                  <a:pt x="848" y="240"/>
                </a:lnTo>
                <a:lnTo>
                  <a:pt x="844" y="240"/>
                </a:lnTo>
                <a:lnTo>
                  <a:pt x="840" y="250"/>
                </a:lnTo>
                <a:lnTo>
                  <a:pt x="802" y="214"/>
                </a:lnTo>
                <a:lnTo>
                  <a:pt x="796" y="196"/>
                </a:lnTo>
                <a:lnTo>
                  <a:pt x="786" y="192"/>
                </a:lnTo>
                <a:lnTo>
                  <a:pt x="762" y="202"/>
                </a:lnTo>
                <a:lnTo>
                  <a:pt x="770" y="192"/>
                </a:lnTo>
                <a:lnTo>
                  <a:pt x="766" y="176"/>
                </a:lnTo>
                <a:lnTo>
                  <a:pt x="742" y="194"/>
                </a:lnTo>
                <a:lnTo>
                  <a:pt x="740" y="176"/>
                </a:lnTo>
                <a:lnTo>
                  <a:pt x="740" y="166"/>
                </a:lnTo>
                <a:lnTo>
                  <a:pt x="740" y="138"/>
                </a:lnTo>
                <a:lnTo>
                  <a:pt x="734" y="162"/>
                </a:lnTo>
                <a:lnTo>
                  <a:pt x="708" y="166"/>
                </a:lnTo>
                <a:lnTo>
                  <a:pt x="684" y="176"/>
                </a:lnTo>
                <a:lnTo>
                  <a:pt x="642" y="186"/>
                </a:lnTo>
                <a:lnTo>
                  <a:pt x="670" y="170"/>
                </a:lnTo>
                <a:lnTo>
                  <a:pt x="688" y="168"/>
                </a:lnTo>
                <a:lnTo>
                  <a:pt x="708" y="156"/>
                </a:lnTo>
                <a:lnTo>
                  <a:pt x="682" y="160"/>
                </a:lnTo>
                <a:lnTo>
                  <a:pt x="662" y="160"/>
                </a:lnTo>
                <a:lnTo>
                  <a:pt x="636" y="170"/>
                </a:lnTo>
                <a:lnTo>
                  <a:pt x="646" y="160"/>
                </a:lnTo>
                <a:lnTo>
                  <a:pt x="642" y="154"/>
                </a:lnTo>
                <a:lnTo>
                  <a:pt x="620" y="164"/>
                </a:lnTo>
                <a:lnTo>
                  <a:pt x="614" y="182"/>
                </a:lnTo>
                <a:lnTo>
                  <a:pt x="598" y="166"/>
                </a:lnTo>
                <a:lnTo>
                  <a:pt x="590" y="144"/>
                </a:lnTo>
                <a:lnTo>
                  <a:pt x="562" y="120"/>
                </a:lnTo>
                <a:lnTo>
                  <a:pt x="552" y="102"/>
                </a:lnTo>
                <a:lnTo>
                  <a:pt x="522" y="100"/>
                </a:lnTo>
                <a:lnTo>
                  <a:pt x="508" y="82"/>
                </a:lnTo>
                <a:lnTo>
                  <a:pt x="484" y="58"/>
                </a:lnTo>
                <a:lnTo>
                  <a:pt x="468" y="72"/>
                </a:lnTo>
                <a:lnTo>
                  <a:pt x="468" y="52"/>
                </a:lnTo>
                <a:lnTo>
                  <a:pt x="468" y="36"/>
                </a:lnTo>
                <a:lnTo>
                  <a:pt x="448" y="30"/>
                </a:lnTo>
                <a:lnTo>
                  <a:pt x="448" y="22"/>
                </a:lnTo>
                <a:lnTo>
                  <a:pt x="448" y="14"/>
                </a:lnTo>
                <a:lnTo>
                  <a:pt x="438" y="0"/>
                </a:lnTo>
                <a:lnTo>
                  <a:pt x="410" y="14"/>
                </a:lnTo>
                <a:lnTo>
                  <a:pt x="390" y="8"/>
                </a:lnTo>
                <a:lnTo>
                  <a:pt x="380" y="8"/>
                </a:lnTo>
                <a:lnTo>
                  <a:pt x="374" y="24"/>
                </a:lnTo>
                <a:lnTo>
                  <a:pt x="360" y="26"/>
                </a:lnTo>
                <a:lnTo>
                  <a:pt x="346" y="24"/>
                </a:lnTo>
                <a:lnTo>
                  <a:pt x="306" y="5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69" name="Freeform 66"/>
          <p:cNvSpPr>
            <a:spLocks/>
          </p:cNvSpPr>
          <p:nvPr/>
        </p:nvSpPr>
        <p:spPr bwMode="ltGray">
          <a:xfrm>
            <a:off x="2992292" y="2724307"/>
            <a:ext cx="120291" cy="152872"/>
          </a:xfrm>
          <a:custGeom>
            <a:avLst/>
            <a:gdLst/>
            <a:ahLst/>
            <a:cxnLst>
              <a:cxn ang="0">
                <a:pos x="52" y="0"/>
              </a:cxn>
              <a:cxn ang="0">
                <a:pos x="40" y="4"/>
              </a:cxn>
              <a:cxn ang="0">
                <a:pos x="36" y="16"/>
              </a:cxn>
              <a:cxn ang="0">
                <a:pos x="28" y="24"/>
              </a:cxn>
              <a:cxn ang="0">
                <a:pos x="24" y="36"/>
              </a:cxn>
              <a:cxn ang="0">
                <a:pos x="18" y="42"/>
              </a:cxn>
              <a:cxn ang="0">
                <a:pos x="20" y="48"/>
              </a:cxn>
              <a:cxn ang="0">
                <a:pos x="26" y="50"/>
              </a:cxn>
              <a:cxn ang="0">
                <a:pos x="22" y="56"/>
              </a:cxn>
              <a:cxn ang="0">
                <a:pos x="16" y="56"/>
              </a:cxn>
              <a:cxn ang="0">
                <a:pos x="0" y="76"/>
              </a:cxn>
              <a:cxn ang="0">
                <a:pos x="6" y="76"/>
              </a:cxn>
              <a:cxn ang="0">
                <a:pos x="8" y="72"/>
              </a:cxn>
              <a:cxn ang="0">
                <a:pos x="14" y="76"/>
              </a:cxn>
              <a:cxn ang="0">
                <a:pos x="32" y="76"/>
              </a:cxn>
              <a:cxn ang="0">
                <a:pos x="34" y="76"/>
              </a:cxn>
              <a:cxn ang="0">
                <a:pos x="40" y="72"/>
              </a:cxn>
              <a:cxn ang="0">
                <a:pos x="42" y="80"/>
              </a:cxn>
              <a:cxn ang="0">
                <a:pos x="46" y="80"/>
              </a:cxn>
              <a:cxn ang="0">
                <a:pos x="50" y="76"/>
              </a:cxn>
              <a:cxn ang="0">
                <a:pos x="54" y="80"/>
              </a:cxn>
              <a:cxn ang="0">
                <a:pos x="42" y="90"/>
              </a:cxn>
              <a:cxn ang="0">
                <a:pos x="44" y="94"/>
              </a:cxn>
              <a:cxn ang="0">
                <a:pos x="50" y="90"/>
              </a:cxn>
              <a:cxn ang="0">
                <a:pos x="64" y="80"/>
              </a:cxn>
              <a:cxn ang="0">
                <a:pos x="68" y="80"/>
              </a:cxn>
              <a:cxn ang="0">
                <a:pos x="68" y="86"/>
              </a:cxn>
              <a:cxn ang="0">
                <a:pos x="66" y="92"/>
              </a:cxn>
              <a:cxn ang="0">
                <a:pos x="68" y="96"/>
              </a:cxn>
              <a:cxn ang="0">
                <a:pos x="72" y="90"/>
              </a:cxn>
              <a:cxn ang="0">
                <a:pos x="72" y="98"/>
              </a:cxn>
              <a:cxn ang="0">
                <a:pos x="80" y="100"/>
              </a:cxn>
              <a:cxn ang="0">
                <a:pos x="82" y="94"/>
              </a:cxn>
              <a:cxn ang="0">
                <a:pos x="82" y="84"/>
              </a:cxn>
              <a:cxn ang="0">
                <a:pos x="82" y="78"/>
              </a:cxn>
              <a:cxn ang="0">
                <a:pos x="82" y="74"/>
              </a:cxn>
              <a:cxn ang="0">
                <a:pos x="74" y="76"/>
              </a:cxn>
              <a:cxn ang="0">
                <a:pos x="76" y="82"/>
              </a:cxn>
              <a:cxn ang="0">
                <a:pos x="68" y="74"/>
              </a:cxn>
              <a:cxn ang="0">
                <a:pos x="70" y="68"/>
              </a:cxn>
              <a:cxn ang="0">
                <a:pos x="72" y="56"/>
              </a:cxn>
              <a:cxn ang="0">
                <a:pos x="80" y="48"/>
              </a:cxn>
              <a:cxn ang="0">
                <a:pos x="78" y="40"/>
              </a:cxn>
              <a:cxn ang="0">
                <a:pos x="68" y="42"/>
              </a:cxn>
              <a:cxn ang="0">
                <a:pos x="64" y="48"/>
              </a:cxn>
              <a:cxn ang="0">
                <a:pos x="60" y="50"/>
              </a:cxn>
              <a:cxn ang="0">
                <a:pos x="52" y="48"/>
              </a:cxn>
              <a:cxn ang="0">
                <a:pos x="46" y="38"/>
              </a:cxn>
              <a:cxn ang="0">
                <a:pos x="56" y="30"/>
              </a:cxn>
              <a:cxn ang="0">
                <a:pos x="46" y="26"/>
              </a:cxn>
              <a:cxn ang="0">
                <a:pos x="38" y="34"/>
              </a:cxn>
              <a:cxn ang="0">
                <a:pos x="38" y="30"/>
              </a:cxn>
              <a:cxn ang="0">
                <a:pos x="48" y="16"/>
              </a:cxn>
              <a:cxn ang="0">
                <a:pos x="46" y="10"/>
              </a:cxn>
              <a:cxn ang="0">
                <a:pos x="48" y="8"/>
              </a:cxn>
              <a:cxn ang="0">
                <a:pos x="54" y="10"/>
              </a:cxn>
              <a:cxn ang="0">
                <a:pos x="56" y="8"/>
              </a:cxn>
              <a:cxn ang="0">
                <a:pos x="52" y="0"/>
              </a:cxn>
            </a:cxnLst>
            <a:rect l="0" t="0" r="r" b="b"/>
            <a:pathLst>
              <a:path w="83" h="101">
                <a:moveTo>
                  <a:pt x="52" y="0"/>
                </a:moveTo>
                <a:lnTo>
                  <a:pt x="40" y="4"/>
                </a:lnTo>
                <a:lnTo>
                  <a:pt x="36" y="16"/>
                </a:lnTo>
                <a:lnTo>
                  <a:pt x="28" y="24"/>
                </a:lnTo>
                <a:lnTo>
                  <a:pt x="24" y="36"/>
                </a:lnTo>
                <a:lnTo>
                  <a:pt x="18" y="42"/>
                </a:lnTo>
                <a:lnTo>
                  <a:pt x="20" y="48"/>
                </a:lnTo>
                <a:lnTo>
                  <a:pt x="26" y="50"/>
                </a:lnTo>
                <a:lnTo>
                  <a:pt x="22" y="56"/>
                </a:lnTo>
                <a:lnTo>
                  <a:pt x="16" y="56"/>
                </a:lnTo>
                <a:lnTo>
                  <a:pt x="0" y="76"/>
                </a:lnTo>
                <a:lnTo>
                  <a:pt x="6" y="76"/>
                </a:lnTo>
                <a:lnTo>
                  <a:pt x="8" y="72"/>
                </a:lnTo>
                <a:lnTo>
                  <a:pt x="14" y="76"/>
                </a:lnTo>
                <a:lnTo>
                  <a:pt x="32" y="76"/>
                </a:lnTo>
                <a:lnTo>
                  <a:pt x="34" y="76"/>
                </a:lnTo>
                <a:lnTo>
                  <a:pt x="40" y="72"/>
                </a:lnTo>
                <a:lnTo>
                  <a:pt x="42" y="80"/>
                </a:lnTo>
                <a:lnTo>
                  <a:pt x="46" y="80"/>
                </a:lnTo>
                <a:lnTo>
                  <a:pt x="50" y="76"/>
                </a:lnTo>
                <a:lnTo>
                  <a:pt x="54" y="80"/>
                </a:lnTo>
                <a:lnTo>
                  <a:pt x="42" y="90"/>
                </a:lnTo>
                <a:lnTo>
                  <a:pt x="44" y="94"/>
                </a:lnTo>
                <a:lnTo>
                  <a:pt x="50" y="90"/>
                </a:lnTo>
                <a:lnTo>
                  <a:pt x="64" y="80"/>
                </a:lnTo>
                <a:lnTo>
                  <a:pt x="68" y="80"/>
                </a:lnTo>
                <a:lnTo>
                  <a:pt x="68" y="86"/>
                </a:lnTo>
                <a:lnTo>
                  <a:pt x="66" y="92"/>
                </a:lnTo>
                <a:lnTo>
                  <a:pt x="68" y="96"/>
                </a:lnTo>
                <a:lnTo>
                  <a:pt x="72" y="90"/>
                </a:lnTo>
                <a:lnTo>
                  <a:pt x="72" y="98"/>
                </a:lnTo>
                <a:lnTo>
                  <a:pt x="80" y="100"/>
                </a:lnTo>
                <a:lnTo>
                  <a:pt x="82" y="94"/>
                </a:lnTo>
                <a:lnTo>
                  <a:pt x="82" y="84"/>
                </a:lnTo>
                <a:lnTo>
                  <a:pt x="82" y="78"/>
                </a:lnTo>
                <a:lnTo>
                  <a:pt x="82" y="74"/>
                </a:lnTo>
                <a:lnTo>
                  <a:pt x="74" y="76"/>
                </a:lnTo>
                <a:lnTo>
                  <a:pt x="76" y="82"/>
                </a:lnTo>
                <a:lnTo>
                  <a:pt x="68" y="74"/>
                </a:lnTo>
                <a:lnTo>
                  <a:pt x="70" y="68"/>
                </a:lnTo>
                <a:lnTo>
                  <a:pt x="72" y="56"/>
                </a:lnTo>
                <a:lnTo>
                  <a:pt x="80" y="48"/>
                </a:lnTo>
                <a:lnTo>
                  <a:pt x="78" y="40"/>
                </a:lnTo>
                <a:lnTo>
                  <a:pt x="68" y="42"/>
                </a:lnTo>
                <a:lnTo>
                  <a:pt x="64" y="48"/>
                </a:lnTo>
                <a:lnTo>
                  <a:pt x="60" y="50"/>
                </a:lnTo>
                <a:lnTo>
                  <a:pt x="52" y="48"/>
                </a:lnTo>
                <a:lnTo>
                  <a:pt x="46" y="38"/>
                </a:lnTo>
                <a:lnTo>
                  <a:pt x="56" y="30"/>
                </a:lnTo>
                <a:lnTo>
                  <a:pt x="46" y="26"/>
                </a:lnTo>
                <a:lnTo>
                  <a:pt x="38" y="34"/>
                </a:lnTo>
                <a:lnTo>
                  <a:pt x="38" y="30"/>
                </a:lnTo>
                <a:lnTo>
                  <a:pt x="48" y="16"/>
                </a:lnTo>
                <a:lnTo>
                  <a:pt x="46" y="10"/>
                </a:lnTo>
                <a:lnTo>
                  <a:pt x="48" y="8"/>
                </a:lnTo>
                <a:lnTo>
                  <a:pt x="54" y="10"/>
                </a:lnTo>
                <a:lnTo>
                  <a:pt x="56" y="8"/>
                </a:lnTo>
                <a:lnTo>
                  <a:pt x="52"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470" name="Freeform 67"/>
          <p:cNvSpPr>
            <a:spLocks/>
          </p:cNvSpPr>
          <p:nvPr/>
        </p:nvSpPr>
        <p:spPr bwMode="ltGray">
          <a:xfrm>
            <a:off x="1054666" y="1829447"/>
            <a:ext cx="53668" cy="52200"/>
          </a:xfrm>
          <a:custGeom>
            <a:avLst/>
            <a:gdLst/>
            <a:ahLst/>
            <a:cxnLst>
              <a:cxn ang="0">
                <a:pos x="0" y="16"/>
              </a:cxn>
              <a:cxn ang="0">
                <a:pos x="14" y="16"/>
              </a:cxn>
              <a:cxn ang="0">
                <a:pos x="20" y="34"/>
              </a:cxn>
              <a:cxn ang="0">
                <a:pos x="36" y="30"/>
              </a:cxn>
              <a:cxn ang="0">
                <a:pos x="28" y="20"/>
              </a:cxn>
              <a:cxn ang="0">
                <a:pos x="26" y="8"/>
              </a:cxn>
              <a:cxn ang="0">
                <a:pos x="16" y="8"/>
              </a:cxn>
              <a:cxn ang="0">
                <a:pos x="8" y="0"/>
              </a:cxn>
              <a:cxn ang="0">
                <a:pos x="0" y="12"/>
              </a:cxn>
              <a:cxn ang="0">
                <a:pos x="0" y="16"/>
              </a:cxn>
            </a:cxnLst>
            <a:rect l="0" t="0" r="r" b="b"/>
            <a:pathLst>
              <a:path w="37" h="35">
                <a:moveTo>
                  <a:pt x="0" y="16"/>
                </a:moveTo>
                <a:lnTo>
                  <a:pt x="14" y="16"/>
                </a:lnTo>
                <a:lnTo>
                  <a:pt x="20" y="34"/>
                </a:lnTo>
                <a:lnTo>
                  <a:pt x="36" y="30"/>
                </a:lnTo>
                <a:lnTo>
                  <a:pt x="28" y="20"/>
                </a:lnTo>
                <a:lnTo>
                  <a:pt x="26" y="8"/>
                </a:lnTo>
                <a:lnTo>
                  <a:pt x="16" y="8"/>
                </a:lnTo>
                <a:lnTo>
                  <a:pt x="8" y="0"/>
                </a:lnTo>
                <a:lnTo>
                  <a:pt x="0" y="12"/>
                </a:lnTo>
                <a:lnTo>
                  <a:pt x="0" y="16"/>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GB"/>
          </a:p>
        </p:txBody>
      </p:sp>
      <p:sp>
        <p:nvSpPr>
          <p:cNvPr id="471" name="Freeform 68"/>
          <p:cNvSpPr>
            <a:spLocks/>
          </p:cNvSpPr>
          <p:nvPr/>
        </p:nvSpPr>
        <p:spPr bwMode="ltGray">
          <a:xfrm>
            <a:off x="2836838" y="1124744"/>
            <a:ext cx="581103" cy="480988"/>
          </a:xfrm>
          <a:custGeom>
            <a:avLst/>
            <a:gdLst/>
            <a:ahLst/>
            <a:cxnLst>
              <a:cxn ang="0">
                <a:pos x="140" y="32"/>
              </a:cxn>
              <a:cxn ang="0">
                <a:pos x="158" y="26"/>
              </a:cxn>
              <a:cxn ang="0">
                <a:pos x="176" y="40"/>
              </a:cxn>
              <a:cxn ang="0">
                <a:pos x="180" y="14"/>
              </a:cxn>
              <a:cxn ang="0">
                <a:pos x="210" y="28"/>
              </a:cxn>
              <a:cxn ang="0">
                <a:pos x="220" y="6"/>
              </a:cxn>
              <a:cxn ang="0">
                <a:pos x="238" y="8"/>
              </a:cxn>
              <a:cxn ang="0">
                <a:pos x="272" y="6"/>
              </a:cxn>
              <a:cxn ang="0">
                <a:pos x="292" y="0"/>
              </a:cxn>
              <a:cxn ang="0">
                <a:pos x="308" y="16"/>
              </a:cxn>
              <a:cxn ang="0">
                <a:pos x="350" y="18"/>
              </a:cxn>
              <a:cxn ang="0">
                <a:pos x="376" y="40"/>
              </a:cxn>
              <a:cxn ang="0">
                <a:pos x="392" y="68"/>
              </a:cxn>
              <a:cxn ang="0">
                <a:pos x="402" y="86"/>
              </a:cxn>
              <a:cxn ang="0">
                <a:pos x="322" y="120"/>
              </a:cxn>
              <a:cxn ang="0">
                <a:pos x="314" y="138"/>
              </a:cxn>
              <a:cxn ang="0">
                <a:pos x="250" y="180"/>
              </a:cxn>
              <a:cxn ang="0">
                <a:pos x="224" y="190"/>
              </a:cxn>
              <a:cxn ang="0">
                <a:pos x="214" y="200"/>
              </a:cxn>
              <a:cxn ang="0">
                <a:pos x="192" y="220"/>
              </a:cxn>
              <a:cxn ang="0">
                <a:pos x="156" y="252"/>
              </a:cxn>
              <a:cxn ang="0">
                <a:pos x="138" y="266"/>
              </a:cxn>
              <a:cxn ang="0">
                <a:pos x="102" y="266"/>
              </a:cxn>
              <a:cxn ang="0">
                <a:pos x="100" y="272"/>
              </a:cxn>
              <a:cxn ang="0">
                <a:pos x="120" y="294"/>
              </a:cxn>
              <a:cxn ang="0">
                <a:pos x="110" y="312"/>
              </a:cxn>
              <a:cxn ang="0">
                <a:pos x="72" y="304"/>
              </a:cxn>
              <a:cxn ang="0">
                <a:pos x="38" y="300"/>
              </a:cxn>
              <a:cxn ang="0">
                <a:pos x="20" y="296"/>
              </a:cxn>
              <a:cxn ang="0">
                <a:pos x="4" y="270"/>
              </a:cxn>
              <a:cxn ang="0">
                <a:pos x="38" y="260"/>
              </a:cxn>
              <a:cxn ang="0">
                <a:pos x="40" y="234"/>
              </a:cxn>
              <a:cxn ang="0">
                <a:pos x="58" y="232"/>
              </a:cxn>
              <a:cxn ang="0">
                <a:pos x="68" y="246"/>
              </a:cxn>
              <a:cxn ang="0">
                <a:pos x="72" y="226"/>
              </a:cxn>
              <a:cxn ang="0">
                <a:pos x="68" y="204"/>
              </a:cxn>
              <a:cxn ang="0">
                <a:pos x="114" y="206"/>
              </a:cxn>
              <a:cxn ang="0">
                <a:pos x="108" y="178"/>
              </a:cxn>
              <a:cxn ang="0">
                <a:pos x="108" y="144"/>
              </a:cxn>
              <a:cxn ang="0">
                <a:pos x="126" y="116"/>
              </a:cxn>
              <a:cxn ang="0">
                <a:pos x="142" y="130"/>
              </a:cxn>
              <a:cxn ang="0">
                <a:pos x="148" y="156"/>
              </a:cxn>
              <a:cxn ang="0">
                <a:pos x="150" y="130"/>
              </a:cxn>
              <a:cxn ang="0">
                <a:pos x="216" y="110"/>
              </a:cxn>
              <a:cxn ang="0">
                <a:pos x="162" y="120"/>
              </a:cxn>
              <a:cxn ang="0">
                <a:pos x="156" y="116"/>
              </a:cxn>
              <a:cxn ang="0">
                <a:pos x="130" y="108"/>
              </a:cxn>
              <a:cxn ang="0">
                <a:pos x="114" y="94"/>
              </a:cxn>
              <a:cxn ang="0">
                <a:pos x="124" y="52"/>
              </a:cxn>
            </a:cxnLst>
            <a:rect l="0" t="0" r="r" b="b"/>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72" name="Freeform 69"/>
          <p:cNvSpPr>
            <a:spLocks/>
          </p:cNvSpPr>
          <p:nvPr/>
        </p:nvSpPr>
        <p:spPr bwMode="ltGray">
          <a:xfrm>
            <a:off x="3116286" y="1193722"/>
            <a:ext cx="919771" cy="1267719"/>
          </a:xfrm>
          <a:custGeom>
            <a:avLst/>
            <a:gdLst/>
            <a:ahLst/>
            <a:cxnLst>
              <a:cxn ang="0">
                <a:pos x="118" y="388"/>
              </a:cxn>
              <a:cxn ang="0">
                <a:pos x="114" y="336"/>
              </a:cxn>
              <a:cxn ang="0">
                <a:pos x="24" y="314"/>
              </a:cxn>
              <a:cxn ang="0">
                <a:pos x="10" y="274"/>
              </a:cxn>
              <a:cxn ang="0">
                <a:pos x="36" y="252"/>
              </a:cxn>
              <a:cxn ang="0">
                <a:pos x="38" y="236"/>
              </a:cxn>
              <a:cxn ang="0">
                <a:pos x="14" y="192"/>
              </a:cxn>
              <a:cxn ang="0">
                <a:pos x="68" y="178"/>
              </a:cxn>
              <a:cxn ang="0">
                <a:pos x="112" y="162"/>
              </a:cxn>
              <a:cxn ang="0">
                <a:pos x="104" y="126"/>
              </a:cxn>
              <a:cxn ang="0">
                <a:pos x="140" y="98"/>
              </a:cxn>
              <a:cxn ang="0">
                <a:pos x="162" y="100"/>
              </a:cxn>
              <a:cxn ang="0">
                <a:pos x="182" y="62"/>
              </a:cxn>
              <a:cxn ang="0">
                <a:pos x="212" y="52"/>
              </a:cxn>
              <a:cxn ang="0">
                <a:pos x="276" y="80"/>
              </a:cxn>
              <a:cxn ang="0">
                <a:pos x="298" y="56"/>
              </a:cxn>
              <a:cxn ang="0">
                <a:pos x="314" y="64"/>
              </a:cxn>
              <a:cxn ang="0">
                <a:pos x="344" y="104"/>
              </a:cxn>
              <a:cxn ang="0">
                <a:pos x="350" y="48"/>
              </a:cxn>
              <a:cxn ang="0">
                <a:pos x="358" y="22"/>
              </a:cxn>
              <a:cxn ang="0">
                <a:pos x="404" y="26"/>
              </a:cxn>
              <a:cxn ang="0">
                <a:pos x="440" y="0"/>
              </a:cxn>
              <a:cxn ang="0">
                <a:pos x="494" y="12"/>
              </a:cxn>
              <a:cxn ang="0">
                <a:pos x="504" y="34"/>
              </a:cxn>
              <a:cxn ang="0">
                <a:pos x="526" y="54"/>
              </a:cxn>
              <a:cxn ang="0">
                <a:pos x="558" y="86"/>
              </a:cxn>
              <a:cxn ang="0">
                <a:pos x="496" y="88"/>
              </a:cxn>
              <a:cxn ang="0">
                <a:pos x="438" y="110"/>
              </a:cxn>
              <a:cxn ang="0">
                <a:pos x="480" y="98"/>
              </a:cxn>
              <a:cxn ang="0">
                <a:pos x="518" y="102"/>
              </a:cxn>
              <a:cxn ang="0">
                <a:pos x="500" y="124"/>
              </a:cxn>
              <a:cxn ang="0">
                <a:pos x="552" y="106"/>
              </a:cxn>
              <a:cxn ang="0">
                <a:pos x="506" y="168"/>
              </a:cxn>
              <a:cxn ang="0">
                <a:pos x="578" y="138"/>
              </a:cxn>
              <a:cxn ang="0">
                <a:pos x="608" y="118"/>
              </a:cxn>
              <a:cxn ang="0">
                <a:pos x="636" y="148"/>
              </a:cxn>
              <a:cxn ang="0">
                <a:pos x="610" y="162"/>
              </a:cxn>
              <a:cxn ang="0">
                <a:pos x="580" y="180"/>
              </a:cxn>
              <a:cxn ang="0">
                <a:pos x="580" y="210"/>
              </a:cxn>
              <a:cxn ang="0">
                <a:pos x="550" y="260"/>
              </a:cxn>
              <a:cxn ang="0">
                <a:pos x="548" y="350"/>
              </a:cxn>
              <a:cxn ang="0">
                <a:pos x="512" y="360"/>
              </a:cxn>
              <a:cxn ang="0">
                <a:pos x="532" y="400"/>
              </a:cxn>
              <a:cxn ang="0">
                <a:pos x="510" y="456"/>
              </a:cxn>
              <a:cxn ang="0">
                <a:pos x="490" y="488"/>
              </a:cxn>
              <a:cxn ang="0">
                <a:pos x="488" y="570"/>
              </a:cxn>
              <a:cxn ang="0">
                <a:pos x="444" y="564"/>
              </a:cxn>
              <a:cxn ang="0">
                <a:pos x="422" y="616"/>
              </a:cxn>
              <a:cxn ang="0">
                <a:pos x="364" y="630"/>
              </a:cxn>
              <a:cxn ang="0">
                <a:pos x="312" y="678"/>
              </a:cxn>
              <a:cxn ang="0">
                <a:pos x="240" y="696"/>
              </a:cxn>
              <a:cxn ang="0">
                <a:pos x="212" y="746"/>
              </a:cxn>
              <a:cxn ang="0">
                <a:pos x="182" y="812"/>
              </a:cxn>
              <a:cxn ang="0">
                <a:pos x="144" y="820"/>
              </a:cxn>
              <a:cxn ang="0">
                <a:pos x="100" y="766"/>
              </a:cxn>
              <a:cxn ang="0">
                <a:pos x="82" y="626"/>
              </a:cxn>
              <a:cxn ang="0">
                <a:pos x="134" y="576"/>
              </a:cxn>
              <a:cxn ang="0">
                <a:pos x="102" y="522"/>
              </a:cxn>
              <a:cxn ang="0">
                <a:pos x="124" y="488"/>
              </a:cxn>
              <a:cxn ang="0">
                <a:pos x="116" y="460"/>
              </a:cxn>
            </a:cxnLst>
            <a:rect l="0" t="0" r="r" b="b"/>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3" name="Freeform 70"/>
          <p:cNvSpPr>
            <a:spLocks/>
          </p:cNvSpPr>
          <p:nvPr/>
        </p:nvSpPr>
        <p:spPr bwMode="ltGray">
          <a:xfrm>
            <a:off x="3249533" y="2004690"/>
            <a:ext cx="42564" cy="50335"/>
          </a:xfrm>
          <a:custGeom>
            <a:avLst/>
            <a:gdLst/>
            <a:ahLst/>
            <a:cxnLst>
              <a:cxn ang="0">
                <a:pos x="6" y="0"/>
              </a:cxn>
              <a:cxn ang="0">
                <a:pos x="16" y="12"/>
              </a:cxn>
              <a:cxn ang="0">
                <a:pos x="28" y="24"/>
              </a:cxn>
              <a:cxn ang="0">
                <a:pos x="20" y="32"/>
              </a:cxn>
              <a:cxn ang="0">
                <a:pos x="6" y="28"/>
              </a:cxn>
              <a:cxn ang="0">
                <a:pos x="0" y="14"/>
              </a:cxn>
              <a:cxn ang="0">
                <a:pos x="6" y="0"/>
              </a:cxn>
            </a:cxnLst>
            <a:rect l="0" t="0" r="r" b="b"/>
            <a:pathLst>
              <a:path w="29" h="33">
                <a:moveTo>
                  <a:pt x="6" y="0"/>
                </a:moveTo>
                <a:lnTo>
                  <a:pt x="16" y="12"/>
                </a:lnTo>
                <a:lnTo>
                  <a:pt x="28" y="24"/>
                </a:lnTo>
                <a:lnTo>
                  <a:pt x="20" y="32"/>
                </a:lnTo>
                <a:lnTo>
                  <a:pt x="6" y="28"/>
                </a:lnTo>
                <a:lnTo>
                  <a:pt x="0" y="14"/>
                </a:lnTo>
                <a:lnTo>
                  <a:pt x="6" y="0"/>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474" name="Freeform 71"/>
          <p:cNvSpPr>
            <a:spLocks/>
          </p:cNvSpPr>
          <p:nvPr/>
        </p:nvSpPr>
        <p:spPr bwMode="ltGray">
          <a:xfrm>
            <a:off x="2503722" y="3436467"/>
            <a:ext cx="38863" cy="29829"/>
          </a:xfrm>
          <a:custGeom>
            <a:avLst/>
            <a:gdLst/>
            <a:ahLst/>
            <a:cxnLst>
              <a:cxn ang="0">
                <a:pos x="14" y="0"/>
              </a:cxn>
              <a:cxn ang="0">
                <a:pos x="26" y="8"/>
              </a:cxn>
              <a:cxn ang="0">
                <a:pos x="24" y="14"/>
              </a:cxn>
              <a:cxn ang="0">
                <a:pos x="12" y="18"/>
              </a:cxn>
              <a:cxn ang="0">
                <a:pos x="2" y="16"/>
              </a:cxn>
              <a:cxn ang="0">
                <a:pos x="0" y="8"/>
              </a:cxn>
              <a:cxn ang="0">
                <a:pos x="14" y="0"/>
              </a:cxn>
            </a:cxnLst>
            <a:rect l="0" t="0" r="r" b="b"/>
            <a:pathLst>
              <a:path w="27" h="19">
                <a:moveTo>
                  <a:pt x="14" y="0"/>
                </a:moveTo>
                <a:lnTo>
                  <a:pt x="26" y="8"/>
                </a:lnTo>
                <a:lnTo>
                  <a:pt x="24" y="14"/>
                </a:lnTo>
                <a:lnTo>
                  <a:pt x="12" y="18"/>
                </a:lnTo>
                <a:lnTo>
                  <a:pt x="2" y="16"/>
                </a:lnTo>
                <a:lnTo>
                  <a:pt x="0" y="8"/>
                </a:lnTo>
                <a:lnTo>
                  <a:pt x="1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5" name="Freeform 72"/>
          <p:cNvSpPr>
            <a:spLocks/>
          </p:cNvSpPr>
          <p:nvPr/>
        </p:nvSpPr>
        <p:spPr bwMode="ltGray">
          <a:xfrm>
            <a:off x="2527781" y="3479345"/>
            <a:ext cx="24058" cy="29829"/>
          </a:xfrm>
          <a:custGeom>
            <a:avLst/>
            <a:gdLst/>
            <a:ahLst/>
            <a:cxnLst>
              <a:cxn ang="0">
                <a:pos x="8" y="0"/>
              </a:cxn>
              <a:cxn ang="0">
                <a:pos x="16" y="6"/>
              </a:cxn>
              <a:cxn ang="0">
                <a:pos x="16" y="14"/>
              </a:cxn>
              <a:cxn ang="0">
                <a:pos x="0" y="18"/>
              </a:cxn>
              <a:cxn ang="0">
                <a:pos x="2" y="4"/>
              </a:cxn>
              <a:cxn ang="0">
                <a:pos x="8" y="0"/>
              </a:cxn>
            </a:cxnLst>
            <a:rect l="0" t="0" r="r" b="b"/>
            <a:pathLst>
              <a:path w="17" h="19">
                <a:moveTo>
                  <a:pt x="8" y="0"/>
                </a:moveTo>
                <a:lnTo>
                  <a:pt x="16" y="6"/>
                </a:lnTo>
                <a:lnTo>
                  <a:pt x="16" y="14"/>
                </a:lnTo>
                <a:lnTo>
                  <a:pt x="0" y="18"/>
                </a:lnTo>
                <a:lnTo>
                  <a:pt x="2" y="4"/>
                </a:lnTo>
                <a:lnTo>
                  <a:pt x="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6" name="Freeform 73"/>
          <p:cNvSpPr>
            <a:spLocks/>
          </p:cNvSpPr>
          <p:nvPr/>
        </p:nvSpPr>
        <p:spPr bwMode="ltGray">
          <a:xfrm>
            <a:off x="2503722" y="3484939"/>
            <a:ext cx="16655" cy="24235"/>
          </a:xfrm>
          <a:custGeom>
            <a:avLst/>
            <a:gdLst/>
            <a:ahLst/>
            <a:cxnLst>
              <a:cxn ang="0">
                <a:pos x="6" y="0"/>
              </a:cxn>
              <a:cxn ang="0">
                <a:pos x="10" y="14"/>
              </a:cxn>
              <a:cxn ang="0">
                <a:pos x="0" y="12"/>
              </a:cxn>
              <a:cxn ang="0">
                <a:pos x="6" y="0"/>
              </a:cxn>
            </a:cxnLst>
            <a:rect l="0" t="0" r="r" b="b"/>
            <a:pathLst>
              <a:path w="11" h="15">
                <a:moveTo>
                  <a:pt x="6" y="0"/>
                </a:moveTo>
                <a:lnTo>
                  <a:pt x="10" y="14"/>
                </a:lnTo>
                <a:lnTo>
                  <a:pt x="0" y="12"/>
                </a:lnTo>
                <a:lnTo>
                  <a:pt x="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7" name="Freeform 74"/>
          <p:cNvSpPr>
            <a:spLocks/>
          </p:cNvSpPr>
          <p:nvPr/>
        </p:nvSpPr>
        <p:spPr bwMode="ltGray">
          <a:xfrm>
            <a:off x="2588851" y="3604254"/>
            <a:ext cx="157304" cy="61521"/>
          </a:xfrm>
          <a:custGeom>
            <a:avLst/>
            <a:gdLst/>
            <a:ahLst/>
            <a:cxnLst>
              <a:cxn ang="0">
                <a:pos x="18" y="4"/>
              </a:cxn>
              <a:cxn ang="0">
                <a:pos x="30" y="0"/>
              </a:cxn>
              <a:cxn ang="0">
                <a:pos x="42" y="6"/>
              </a:cxn>
              <a:cxn ang="0">
                <a:pos x="56" y="2"/>
              </a:cxn>
              <a:cxn ang="0">
                <a:pos x="72" y="2"/>
              </a:cxn>
              <a:cxn ang="0">
                <a:pos x="78" y="12"/>
              </a:cxn>
              <a:cxn ang="0">
                <a:pos x="88" y="22"/>
              </a:cxn>
              <a:cxn ang="0">
                <a:pos x="108" y="24"/>
              </a:cxn>
              <a:cxn ang="0">
                <a:pos x="92" y="28"/>
              </a:cxn>
              <a:cxn ang="0">
                <a:pos x="70" y="28"/>
              </a:cxn>
              <a:cxn ang="0">
                <a:pos x="64" y="34"/>
              </a:cxn>
              <a:cxn ang="0">
                <a:pos x="52" y="34"/>
              </a:cxn>
              <a:cxn ang="0">
                <a:pos x="42" y="40"/>
              </a:cxn>
              <a:cxn ang="0">
                <a:pos x="32" y="32"/>
              </a:cxn>
              <a:cxn ang="0">
                <a:pos x="10" y="34"/>
              </a:cxn>
              <a:cxn ang="0">
                <a:pos x="4" y="34"/>
              </a:cxn>
              <a:cxn ang="0">
                <a:pos x="0" y="28"/>
              </a:cxn>
              <a:cxn ang="0">
                <a:pos x="20" y="22"/>
              </a:cxn>
              <a:cxn ang="0">
                <a:pos x="28" y="22"/>
              </a:cxn>
              <a:cxn ang="0">
                <a:pos x="26" y="16"/>
              </a:cxn>
              <a:cxn ang="0">
                <a:pos x="26" y="10"/>
              </a:cxn>
              <a:cxn ang="0">
                <a:pos x="18" y="4"/>
              </a:cxn>
            </a:cxnLst>
            <a:rect l="0" t="0" r="r" b="b"/>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8" name="Freeform 75"/>
          <p:cNvSpPr>
            <a:spLocks/>
          </p:cNvSpPr>
          <p:nvPr/>
        </p:nvSpPr>
        <p:spPr bwMode="ltGray">
          <a:xfrm>
            <a:off x="2353820" y="3527817"/>
            <a:ext cx="240584" cy="87621"/>
          </a:xfrm>
          <a:custGeom>
            <a:avLst/>
            <a:gdLst/>
            <a:ahLst/>
            <a:cxnLst>
              <a:cxn ang="0">
                <a:pos x="82" y="6"/>
              </a:cxn>
              <a:cxn ang="0">
                <a:pos x="70" y="4"/>
              </a:cxn>
              <a:cxn ang="0">
                <a:pos x="52" y="2"/>
              </a:cxn>
              <a:cxn ang="0">
                <a:pos x="38" y="0"/>
              </a:cxn>
              <a:cxn ang="0">
                <a:pos x="20" y="8"/>
              </a:cxn>
              <a:cxn ang="0">
                <a:pos x="10" y="16"/>
              </a:cxn>
              <a:cxn ang="0">
                <a:pos x="0" y="26"/>
              </a:cxn>
              <a:cxn ang="0">
                <a:pos x="12" y="24"/>
              </a:cxn>
              <a:cxn ang="0">
                <a:pos x="24" y="20"/>
              </a:cxn>
              <a:cxn ang="0">
                <a:pos x="36" y="12"/>
              </a:cxn>
              <a:cxn ang="0">
                <a:pos x="46" y="12"/>
              </a:cxn>
              <a:cxn ang="0">
                <a:pos x="42" y="16"/>
              </a:cxn>
              <a:cxn ang="0">
                <a:pos x="36" y="20"/>
              </a:cxn>
              <a:cxn ang="0">
                <a:pos x="46" y="20"/>
              </a:cxn>
              <a:cxn ang="0">
                <a:pos x="58" y="20"/>
              </a:cxn>
              <a:cxn ang="0">
                <a:pos x="74" y="16"/>
              </a:cxn>
              <a:cxn ang="0">
                <a:pos x="74" y="20"/>
              </a:cxn>
              <a:cxn ang="0">
                <a:pos x="78" y="24"/>
              </a:cxn>
              <a:cxn ang="0">
                <a:pos x="98" y="26"/>
              </a:cxn>
              <a:cxn ang="0">
                <a:pos x="100" y="32"/>
              </a:cxn>
              <a:cxn ang="0">
                <a:pos x="102" y="38"/>
              </a:cxn>
              <a:cxn ang="0">
                <a:pos x="106" y="40"/>
              </a:cxn>
              <a:cxn ang="0">
                <a:pos x="120" y="44"/>
              </a:cxn>
              <a:cxn ang="0">
                <a:pos x="122" y="48"/>
              </a:cxn>
              <a:cxn ang="0">
                <a:pos x="112" y="54"/>
              </a:cxn>
              <a:cxn ang="0">
                <a:pos x="136" y="56"/>
              </a:cxn>
              <a:cxn ang="0">
                <a:pos x="150" y="56"/>
              </a:cxn>
              <a:cxn ang="0">
                <a:pos x="154" y="52"/>
              </a:cxn>
              <a:cxn ang="0">
                <a:pos x="164" y="52"/>
              </a:cxn>
              <a:cxn ang="0">
                <a:pos x="166" y="48"/>
              </a:cxn>
              <a:cxn ang="0">
                <a:pos x="162" y="48"/>
              </a:cxn>
              <a:cxn ang="0">
                <a:pos x="156" y="38"/>
              </a:cxn>
              <a:cxn ang="0">
                <a:pos x="146" y="38"/>
              </a:cxn>
              <a:cxn ang="0">
                <a:pos x="144" y="34"/>
              </a:cxn>
              <a:cxn ang="0">
                <a:pos x="136" y="30"/>
              </a:cxn>
              <a:cxn ang="0">
                <a:pos x="120" y="26"/>
              </a:cxn>
              <a:cxn ang="0">
                <a:pos x="114" y="18"/>
              </a:cxn>
              <a:cxn ang="0">
                <a:pos x="102" y="8"/>
              </a:cxn>
              <a:cxn ang="0">
                <a:pos x="104" y="18"/>
              </a:cxn>
              <a:cxn ang="0">
                <a:pos x="96" y="16"/>
              </a:cxn>
              <a:cxn ang="0">
                <a:pos x="88" y="12"/>
              </a:cxn>
              <a:cxn ang="0">
                <a:pos x="82" y="6"/>
              </a:cxn>
            </a:cxnLst>
            <a:rect l="0" t="0" r="r" b="b"/>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79" name="Freeform 76"/>
          <p:cNvSpPr>
            <a:spLocks/>
          </p:cNvSpPr>
          <p:nvPr/>
        </p:nvSpPr>
        <p:spPr bwMode="ltGray">
          <a:xfrm>
            <a:off x="2501872" y="3647132"/>
            <a:ext cx="46266" cy="22372"/>
          </a:xfrm>
          <a:custGeom>
            <a:avLst/>
            <a:gdLst/>
            <a:ahLst/>
            <a:cxnLst>
              <a:cxn ang="0">
                <a:pos x="32" y="10"/>
              </a:cxn>
              <a:cxn ang="0">
                <a:pos x="28" y="6"/>
              </a:cxn>
              <a:cxn ang="0">
                <a:pos x="24" y="0"/>
              </a:cxn>
              <a:cxn ang="0">
                <a:pos x="12" y="0"/>
              </a:cxn>
              <a:cxn ang="0">
                <a:pos x="4" y="2"/>
              </a:cxn>
              <a:cxn ang="0">
                <a:pos x="0" y="8"/>
              </a:cxn>
              <a:cxn ang="0">
                <a:pos x="6" y="8"/>
              </a:cxn>
              <a:cxn ang="0">
                <a:pos x="10" y="12"/>
              </a:cxn>
              <a:cxn ang="0">
                <a:pos x="24" y="14"/>
              </a:cxn>
              <a:cxn ang="0">
                <a:pos x="32" y="10"/>
              </a:cxn>
            </a:cxnLst>
            <a:rect l="0" t="0" r="r" b="b"/>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0" name="Freeform 77"/>
          <p:cNvSpPr>
            <a:spLocks/>
          </p:cNvSpPr>
          <p:nvPr/>
        </p:nvSpPr>
        <p:spPr bwMode="ltGray">
          <a:xfrm>
            <a:off x="2744306" y="3639675"/>
            <a:ext cx="38863" cy="16778"/>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1" name="Freeform 78"/>
          <p:cNvSpPr>
            <a:spLocks/>
          </p:cNvSpPr>
          <p:nvPr/>
        </p:nvSpPr>
        <p:spPr bwMode="ltGray">
          <a:xfrm>
            <a:off x="2548137" y="3971519"/>
            <a:ext cx="1028960" cy="1053325"/>
          </a:xfrm>
          <a:custGeom>
            <a:avLst/>
            <a:gdLst/>
            <a:ahLst/>
            <a:cxnLst>
              <a:cxn ang="0">
                <a:pos x="420" y="686"/>
              </a:cxn>
              <a:cxn ang="0">
                <a:pos x="408" y="664"/>
              </a:cxn>
              <a:cxn ang="0">
                <a:pos x="400" y="656"/>
              </a:cxn>
              <a:cxn ang="0">
                <a:pos x="382" y="644"/>
              </a:cxn>
              <a:cxn ang="0">
                <a:pos x="364" y="634"/>
              </a:cxn>
              <a:cxn ang="0">
                <a:pos x="358" y="628"/>
              </a:cxn>
              <a:cxn ang="0">
                <a:pos x="360" y="610"/>
              </a:cxn>
              <a:cxn ang="0">
                <a:pos x="368" y="596"/>
              </a:cxn>
              <a:cxn ang="0">
                <a:pos x="376" y="590"/>
              </a:cxn>
              <a:cxn ang="0">
                <a:pos x="406" y="574"/>
              </a:cxn>
              <a:cxn ang="0">
                <a:pos x="380" y="538"/>
              </a:cxn>
              <a:cxn ang="0">
                <a:pos x="202" y="338"/>
              </a:cxn>
              <a:cxn ang="0">
                <a:pos x="0" y="218"/>
              </a:cxn>
              <a:cxn ang="0">
                <a:pos x="218" y="0"/>
              </a:cxn>
              <a:cxn ang="0">
                <a:pos x="428" y="30"/>
              </a:cxn>
              <a:cxn ang="0">
                <a:pos x="434" y="56"/>
              </a:cxn>
              <a:cxn ang="0">
                <a:pos x="448" y="70"/>
              </a:cxn>
              <a:cxn ang="0">
                <a:pos x="464" y="102"/>
              </a:cxn>
              <a:cxn ang="0">
                <a:pos x="476" y="114"/>
              </a:cxn>
              <a:cxn ang="0">
                <a:pos x="502" y="114"/>
              </a:cxn>
              <a:cxn ang="0">
                <a:pos x="534" y="124"/>
              </a:cxn>
              <a:cxn ang="0">
                <a:pos x="548" y="144"/>
              </a:cxn>
              <a:cxn ang="0">
                <a:pos x="582" y="146"/>
              </a:cxn>
              <a:cxn ang="0">
                <a:pos x="644" y="160"/>
              </a:cxn>
              <a:cxn ang="0">
                <a:pos x="680" y="186"/>
              </a:cxn>
              <a:cxn ang="0">
                <a:pos x="694" y="186"/>
              </a:cxn>
              <a:cxn ang="0">
                <a:pos x="706" y="208"/>
              </a:cxn>
              <a:cxn ang="0">
                <a:pos x="712" y="238"/>
              </a:cxn>
              <a:cxn ang="0">
                <a:pos x="698" y="260"/>
              </a:cxn>
              <a:cxn ang="0">
                <a:pos x="668" y="296"/>
              </a:cxn>
              <a:cxn ang="0">
                <a:pos x="648" y="320"/>
              </a:cxn>
              <a:cxn ang="0">
                <a:pos x="642" y="342"/>
              </a:cxn>
              <a:cxn ang="0">
                <a:pos x="644" y="366"/>
              </a:cxn>
              <a:cxn ang="0">
                <a:pos x="640" y="402"/>
              </a:cxn>
              <a:cxn ang="0">
                <a:pos x="630" y="426"/>
              </a:cxn>
              <a:cxn ang="0">
                <a:pos x="618" y="462"/>
              </a:cxn>
              <a:cxn ang="0">
                <a:pos x="598" y="496"/>
              </a:cxn>
              <a:cxn ang="0">
                <a:pos x="556" y="496"/>
              </a:cxn>
              <a:cxn ang="0">
                <a:pos x="554" y="500"/>
              </a:cxn>
              <a:cxn ang="0">
                <a:pos x="528" y="510"/>
              </a:cxn>
              <a:cxn ang="0">
                <a:pos x="492" y="544"/>
              </a:cxn>
              <a:cxn ang="0">
                <a:pos x="486" y="556"/>
              </a:cxn>
              <a:cxn ang="0">
                <a:pos x="490" y="596"/>
              </a:cxn>
              <a:cxn ang="0">
                <a:pos x="462" y="628"/>
              </a:cxn>
              <a:cxn ang="0">
                <a:pos x="452" y="636"/>
              </a:cxn>
              <a:cxn ang="0">
                <a:pos x="448" y="654"/>
              </a:cxn>
              <a:cxn ang="0">
                <a:pos x="436" y="658"/>
              </a:cxn>
              <a:cxn ang="0">
                <a:pos x="434" y="686"/>
              </a:cxn>
            </a:cxnLst>
            <a:rect l="0" t="0" r="r" b="b"/>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482" name="Freeform 79"/>
          <p:cNvSpPr>
            <a:spLocks/>
          </p:cNvSpPr>
          <p:nvPr/>
        </p:nvSpPr>
        <p:spPr bwMode="ltGray">
          <a:xfrm>
            <a:off x="2888656" y="4609107"/>
            <a:ext cx="223928" cy="249815"/>
          </a:xfrm>
          <a:custGeom>
            <a:avLst/>
            <a:gdLst/>
            <a:ahLst/>
            <a:cxnLst>
              <a:cxn ang="0">
                <a:pos x="88" y="16"/>
              </a:cxn>
              <a:cxn ang="0">
                <a:pos x="88" y="32"/>
              </a:cxn>
              <a:cxn ang="0">
                <a:pos x="92" y="42"/>
              </a:cxn>
              <a:cxn ang="0">
                <a:pos x="92" y="64"/>
              </a:cxn>
              <a:cxn ang="0">
                <a:pos x="102" y="62"/>
              </a:cxn>
              <a:cxn ang="0">
                <a:pos x="114" y="66"/>
              </a:cxn>
              <a:cxn ang="0">
                <a:pos x="116" y="62"/>
              </a:cxn>
              <a:cxn ang="0">
                <a:pos x="120" y="62"/>
              </a:cxn>
              <a:cxn ang="0">
                <a:pos x="126" y="64"/>
              </a:cxn>
              <a:cxn ang="0">
                <a:pos x="130" y="68"/>
              </a:cxn>
              <a:cxn ang="0">
                <a:pos x="134" y="82"/>
              </a:cxn>
              <a:cxn ang="0">
                <a:pos x="136" y="92"/>
              </a:cxn>
              <a:cxn ang="0">
                <a:pos x="140" y="98"/>
              </a:cxn>
              <a:cxn ang="0">
                <a:pos x="144" y="98"/>
              </a:cxn>
              <a:cxn ang="0">
                <a:pos x="146" y="94"/>
              </a:cxn>
              <a:cxn ang="0">
                <a:pos x="150" y="92"/>
              </a:cxn>
              <a:cxn ang="0">
                <a:pos x="154" y="98"/>
              </a:cxn>
              <a:cxn ang="0">
                <a:pos x="154" y="102"/>
              </a:cxn>
              <a:cxn ang="0">
                <a:pos x="154" y="122"/>
              </a:cxn>
              <a:cxn ang="0">
                <a:pos x="150" y="142"/>
              </a:cxn>
              <a:cxn ang="0">
                <a:pos x="146" y="148"/>
              </a:cxn>
              <a:cxn ang="0">
                <a:pos x="140" y="152"/>
              </a:cxn>
              <a:cxn ang="0">
                <a:pos x="134" y="156"/>
              </a:cxn>
              <a:cxn ang="0">
                <a:pos x="126" y="162"/>
              </a:cxn>
              <a:cxn ang="0">
                <a:pos x="120" y="162"/>
              </a:cxn>
              <a:cxn ang="0">
                <a:pos x="116" y="164"/>
              </a:cxn>
              <a:cxn ang="0">
                <a:pos x="110" y="158"/>
              </a:cxn>
              <a:cxn ang="0">
                <a:pos x="98" y="156"/>
              </a:cxn>
              <a:cxn ang="0">
                <a:pos x="86" y="160"/>
              </a:cxn>
              <a:cxn ang="0">
                <a:pos x="92" y="144"/>
              </a:cxn>
              <a:cxn ang="0">
                <a:pos x="94" y="136"/>
              </a:cxn>
              <a:cxn ang="0">
                <a:pos x="98" y="130"/>
              </a:cxn>
              <a:cxn ang="0">
                <a:pos x="98" y="118"/>
              </a:cxn>
              <a:cxn ang="0">
                <a:pos x="92" y="114"/>
              </a:cxn>
              <a:cxn ang="0">
                <a:pos x="86" y="116"/>
              </a:cxn>
              <a:cxn ang="0">
                <a:pos x="74" y="114"/>
              </a:cxn>
              <a:cxn ang="0">
                <a:pos x="70" y="106"/>
              </a:cxn>
              <a:cxn ang="0">
                <a:pos x="62" y="100"/>
              </a:cxn>
              <a:cxn ang="0">
                <a:pos x="48" y="100"/>
              </a:cxn>
              <a:cxn ang="0">
                <a:pos x="44" y="94"/>
              </a:cxn>
              <a:cxn ang="0">
                <a:pos x="40" y="90"/>
              </a:cxn>
              <a:cxn ang="0">
                <a:pos x="32" y="88"/>
              </a:cxn>
              <a:cxn ang="0">
                <a:pos x="20" y="72"/>
              </a:cxn>
              <a:cxn ang="0">
                <a:pos x="12" y="64"/>
              </a:cxn>
              <a:cxn ang="0">
                <a:pos x="0" y="28"/>
              </a:cxn>
              <a:cxn ang="0">
                <a:pos x="40" y="0"/>
              </a:cxn>
              <a:cxn ang="0">
                <a:pos x="88" y="16"/>
              </a:cxn>
            </a:cxnLst>
            <a:rect l="0" t="0" r="r" b="b"/>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3" name="Freeform 80"/>
          <p:cNvSpPr>
            <a:spLocks/>
          </p:cNvSpPr>
          <p:nvPr/>
        </p:nvSpPr>
        <p:spPr bwMode="ltGray">
          <a:xfrm>
            <a:off x="2710994" y="4372342"/>
            <a:ext cx="314610" cy="359808"/>
          </a:xfrm>
          <a:custGeom>
            <a:avLst/>
            <a:gdLst/>
            <a:ahLst/>
            <a:cxnLst>
              <a:cxn ang="0">
                <a:pos x="16" y="26"/>
              </a:cxn>
              <a:cxn ang="0">
                <a:pos x="38" y="20"/>
              </a:cxn>
              <a:cxn ang="0">
                <a:pos x="44" y="14"/>
              </a:cxn>
              <a:cxn ang="0">
                <a:pos x="68" y="6"/>
              </a:cxn>
              <a:cxn ang="0">
                <a:pos x="76" y="16"/>
              </a:cxn>
              <a:cxn ang="0">
                <a:pos x="76" y="32"/>
              </a:cxn>
              <a:cxn ang="0">
                <a:pos x="82" y="42"/>
              </a:cxn>
              <a:cxn ang="0">
                <a:pos x="106" y="48"/>
              </a:cxn>
              <a:cxn ang="0">
                <a:pos x="116" y="54"/>
              </a:cxn>
              <a:cxn ang="0">
                <a:pos x="134" y="60"/>
              </a:cxn>
              <a:cxn ang="0">
                <a:pos x="156" y="70"/>
              </a:cxn>
              <a:cxn ang="0">
                <a:pos x="162" y="84"/>
              </a:cxn>
              <a:cxn ang="0">
                <a:pos x="160" y="94"/>
              </a:cxn>
              <a:cxn ang="0">
                <a:pos x="196" y="114"/>
              </a:cxn>
              <a:cxn ang="0">
                <a:pos x="206" y="132"/>
              </a:cxn>
              <a:cxn ang="0">
                <a:pos x="216" y="148"/>
              </a:cxn>
              <a:cxn ang="0">
                <a:pos x="210" y="168"/>
              </a:cxn>
              <a:cxn ang="0">
                <a:pos x="192" y="168"/>
              </a:cxn>
              <a:cxn ang="0">
                <a:pos x="144" y="178"/>
              </a:cxn>
              <a:cxn ang="0">
                <a:pos x="136" y="196"/>
              </a:cxn>
              <a:cxn ang="0">
                <a:pos x="138" y="206"/>
              </a:cxn>
              <a:cxn ang="0">
                <a:pos x="126" y="218"/>
              </a:cxn>
              <a:cxn ang="0">
                <a:pos x="112" y="218"/>
              </a:cxn>
              <a:cxn ang="0">
                <a:pos x="106" y="234"/>
              </a:cxn>
              <a:cxn ang="0">
                <a:pos x="102" y="224"/>
              </a:cxn>
              <a:cxn ang="0">
                <a:pos x="90" y="220"/>
              </a:cxn>
              <a:cxn ang="0">
                <a:pos x="78" y="216"/>
              </a:cxn>
              <a:cxn ang="0">
                <a:pos x="70" y="218"/>
              </a:cxn>
              <a:cxn ang="0">
                <a:pos x="52" y="236"/>
              </a:cxn>
              <a:cxn ang="0">
                <a:pos x="50" y="230"/>
              </a:cxn>
              <a:cxn ang="0">
                <a:pos x="30" y="192"/>
              </a:cxn>
              <a:cxn ang="0">
                <a:pos x="34" y="172"/>
              </a:cxn>
              <a:cxn ang="0">
                <a:pos x="26" y="166"/>
              </a:cxn>
              <a:cxn ang="0">
                <a:pos x="24" y="150"/>
              </a:cxn>
              <a:cxn ang="0">
                <a:pos x="6" y="72"/>
              </a:cxn>
            </a:cxnLst>
            <a:rect l="0" t="0" r="r" b="b"/>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4" name="Freeform 81"/>
          <p:cNvSpPr>
            <a:spLocks/>
          </p:cNvSpPr>
          <p:nvPr/>
        </p:nvSpPr>
        <p:spPr bwMode="ltGray">
          <a:xfrm>
            <a:off x="2420443" y="4113205"/>
            <a:ext cx="322013" cy="494037"/>
          </a:xfrm>
          <a:custGeom>
            <a:avLst/>
            <a:gdLst/>
            <a:ahLst/>
            <a:cxnLst>
              <a:cxn ang="0">
                <a:pos x="180" y="76"/>
              </a:cxn>
              <a:cxn ang="0">
                <a:pos x="162" y="82"/>
              </a:cxn>
              <a:cxn ang="0">
                <a:pos x="144" y="90"/>
              </a:cxn>
              <a:cxn ang="0">
                <a:pos x="138" y="108"/>
              </a:cxn>
              <a:cxn ang="0">
                <a:pos x="134" y="120"/>
              </a:cxn>
              <a:cxn ang="0">
                <a:pos x="126" y="136"/>
              </a:cxn>
              <a:cxn ang="0">
                <a:pos x="138" y="166"/>
              </a:cxn>
              <a:cxn ang="0">
                <a:pos x="162" y="180"/>
              </a:cxn>
              <a:cxn ang="0">
                <a:pos x="176" y="176"/>
              </a:cxn>
              <a:cxn ang="0">
                <a:pos x="190" y="166"/>
              </a:cxn>
              <a:cxn ang="0">
                <a:pos x="190" y="194"/>
              </a:cxn>
              <a:cxn ang="0">
                <a:pos x="208" y="194"/>
              </a:cxn>
              <a:cxn ang="0">
                <a:pos x="216" y="232"/>
              </a:cxn>
              <a:cxn ang="0">
                <a:pos x="218" y="250"/>
              </a:cxn>
              <a:cxn ang="0">
                <a:pos x="222" y="288"/>
              </a:cxn>
              <a:cxn ang="0">
                <a:pos x="214" y="298"/>
              </a:cxn>
              <a:cxn ang="0">
                <a:pos x="212" y="322"/>
              </a:cxn>
              <a:cxn ang="0">
                <a:pos x="188" y="314"/>
              </a:cxn>
              <a:cxn ang="0">
                <a:pos x="170" y="300"/>
              </a:cxn>
              <a:cxn ang="0">
                <a:pos x="158" y="290"/>
              </a:cxn>
              <a:cxn ang="0">
                <a:pos x="146" y="288"/>
              </a:cxn>
              <a:cxn ang="0">
                <a:pos x="128" y="278"/>
              </a:cxn>
              <a:cxn ang="0">
                <a:pos x="110" y="262"/>
              </a:cxn>
              <a:cxn ang="0">
                <a:pos x="94" y="240"/>
              </a:cxn>
              <a:cxn ang="0">
                <a:pos x="76" y="212"/>
              </a:cxn>
              <a:cxn ang="0">
                <a:pos x="66" y="198"/>
              </a:cxn>
              <a:cxn ang="0">
                <a:pos x="58" y="176"/>
              </a:cxn>
              <a:cxn ang="0">
                <a:pos x="42" y="152"/>
              </a:cxn>
              <a:cxn ang="0">
                <a:pos x="24" y="124"/>
              </a:cxn>
              <a:cxn ang="0">
                <a:pos x="6" y="106"/>
              </a:cxn>
              <a:cxn ang="0">
                <a:pos x="0" y="90"/>
              </a:cxn>
              <a:cxn ang="0">
                <a:pos x="2" y="74"/>
              </a:cxn>
              <a:cxn ang="0">
                <a:pos x="28" y="62"/>
              </a:cxn>
              <a:cxn ang="0">
                <a:pos x="164" y="28"/>
              </a:cxn>
              <a:cxn ang="0">
                <a:pos x="188" y="70"/>
              </a:cxn>
            </a:cxnLst>
            <a:rect l="0" t="0" r="r" b="b"/>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5" name="Freeform 82"/>
          <p:cNvSpPr>
            <a:spLocks/>
          </p:cNvSpPr>
          <p:nvPr/>
        </p:nvSpPr>
        <p:spPr bwMode="ltGray">
          <a:xfrm>
            <a:off x="2424144" y="4083376"/>
            <a:ext cx="144350" cy="165921"/>
          </a:xfrm>
          <a:custGeom>
            <a:avLst/>
            <a:gdLst/>
            <a:ahLst/>
            <a:cxnLst>
              <a:cxn ang="0">
                <a:pos x="42" y="0"/>
              </a:cxn>
              <a:cxn ang="0">
                <a:pos x="14" y="12"/>
              </a:cxn>
              <a:cxn ang="0">
                <a:pos x="20" y="24"/>
              </a:cxn>
              <a:cxn ang="0">
                <a:pos x="8" y="34"/>
              </a:cxn>
              <a:cxn ang="0">
                <a:pos x="10" y="42"/>
              </a:cxn>
              <a:cxn ang="0">
                <a:pos x="6" y="40"/>
              </a:cxn>
              <a:cxn ang="0">
                <a:pos x="2" y="60"/>
              </a:cxn>
              <a:cxn ang="0">
                <a:pos x="0" y="62"/>
              </a:cxn>
              <a:cxn ang="0">
                <a:pos x="12" y="74"/>
              </a:cxn>
              <a:cxn ang="0">
                <a:pos x="18" y="80"/>
              </a:cxn>
              <a:cxn ang="0">
                <a:pos x="20" y="84"/>
              </a:cxn>
              <a:cxn ang="0">
                <a:pos x="14" y="94"/>
              </a:cxn>
              <a:cxn ang="0">
                <a:pos x="14" y="98"/>
              </a:cxn>
              <a:cxn ang="0">
                <a:pos x="14" y="100"/>
              </a:cxn>
              <a:cxn ang="0">
                <a:pos x="16" y="100"/>
              </a:cxn>
              <a:cxn ang="0">
                <a:pos x="28" y="98"/>
              </a:cxn>
              <a:cxn ang="0">
                <a:pos x="38" y="108"/>
              </a:cxn>
              <a:cxn ang="0">
                <a:pos x="56" y="76"/>
              </a:cxn>
              <a:cxn ang="0">
                <a:pos x="68" y="72"/>
              </a:cxn>
              <a:cxn ang="0">
                <a:pos x="80" y="70"/>
              </a:cxn>
              <a:cxn ang="0">
                <a:pos x="88" y="64"/>
              </a:cxn>
              <a:cxn ang="0">
                <a:pos x="92" y="60"/>
              </a:cxn>
              <a:cxn ang="0">
                <a:pos x="94" y="56"/>
              </a:cxn>
              <a:cxn ang="0">
                <a:pos x="100" y="32"/>
              </a:cxn>
              <a:cxn ang="0">
                <a:pos x="100" y="18"/>
              </a:cxn>
              <a:cxn ang="0">
                <a:pos x="72" y="0"/>
              </a:cxn>
              <a:cxn ang="0">
                <a:pos x="42" y="0"/>
              </a:cxn>
            </a:cxnLst>
            <a:rect l="0" t="0" r="r" b="b"/>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6" name="Freeform 83"/>
          <p:cNvSpPr>
            <a:spLocks/>
          </p:cNvSpPr>
          <p:nvPr/>
        </p:nvSpPr>
        <p:spPr bwMode="ltGray">
          <a:xfrm>
            <a:off x="3081124" y="3971519"/>
            <a:ext cx="77727" cy="108129"/>
          </a:xfrm>
          <a:custGeom>
            <a:avLst/>
            <a:gdLst/>
            <a:ahLst/>
            <a:cxnLst>
              <a:cxn ang="0">
                <a:pos x="8" y="0"/>
              </a:cxn>
              <a:cxn ang="0">
                <a:pos x="28" y="8"/>
              </a:cxn>
              <a:cxn ang="0">
                <a:pos x="48" y="22"/>
              </a:cxn>
              <a:cxn ang="0">
                <a:pos x="52" y="26"/>
              </a:cxn>
              <a:cxn ang="0">
                <a:pos x="48" y="36"/>
              </a:cxn>
              <a:cxn ang="0">
                <a:pos x="42" y="38"/>
              </a:cxn>
              <a:cxn ang="0">
                <a:pos x="36" y="50"/>
              </a:cxn>
              <a:cxn ang="0">
                <a:pos x="34" y="62"/>
              </a:cxn>
              <a:cxn ang="0">
                <a:pos x="28" y="62"/>
              </a:cxn>
              <a:cxn ang="0">
                <a:pos x="26" y="70"/>
              </a:cxn>
              <a:cxn ang="0">
                <a:pos x="18" y="70"/>
              </a:cxn>
              <a:cxn ang="0">
                <a:pos x="14" y="60"/>
              </a:cxn>
              <a:cxn ang="0">
                <a:pos x="10" y="68"/>
              </a:cxn>
              <a:cxn ang="0">
                <a:pos x="4" y="60"/>
              </a:cxn>
              <a:cxn ang="0">
                <a:pos x="0" y="28"/>
              </a:cxn>
              <a:cxn ang="0">
                <a:pos x="2" y="4"/>
              </a:cxn>
              <a:cxn ang="0">
                <a:pos x="8" y="0"/>
              </a:cxn>
            </a:cxnLst>
            <a:rect l="0" t="0" r="r" b="b"/>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7" name="Freeform 84"/>
          <p:cNvSpPr>
            <a:spLocks/>
          </p:cNvSpPr>
          <p:nvPr/>
        </p:nvSpPr>
        <p:spPr bwMode="ltGray">
          <a:xfrm>
            <a:off x="2988591" y="3962198"/>
            <a:ext cx="111039" cy="113721"/>
          </a:xfrm>
          <a:custGeom>
            <a:avLst/>
            <a:gdLst/>
            <a:ahLst/>
            <a:cxnLst>
              <a:cxn ang="0">
                <a:pos x="18" y="2"/>
              </a:cxn>
              <a:cxn ang="0">
                <a:pos x="34" y="2"/>
              </a:cxn>
              <a:cxn ang="0">
                <a:pos x="46" y="2"/>
              </a:cxn>
              <a:cxn ang="0">
                <a:pos x="48" y="0"/>
              </a:cxn>
              <a:cxn ang="0">
                <a:pos x="60" y="2"/>
              </a:cxn>
              <a:cxn ang="0">
                <a:pos x="76" y="6"/>
              </a:cxn>
              <a:cxn ang="0">
                <a:pos x="68" y="16"/>
              </a:cxn>
              <a:cxn ang="0">
                <a:pos x="68" y="32"/>
              </a:cxn>
              <a:cxn ang="0">
                <a:pos x="74" y="38"/>
              </a:cxn>
              <a:cxn ang="0">
                <a:pos x="76" y="50"/>
              </a:cxn>
              <a:cxn ang="0">
                <a:pos x="72" y="54"/>
              </a:cxn>
              <a:cxn ang="0">
                <a:pos x="72" y="60"/>
              </a:cxn>
              <a:cxn ang="0">
                <a:pos x="68" y="68"/>
              </a:cxn>
              <a:cxn ang="0">
                <a:pos x="62" y="64"/>
              </a:cxn>
              <a:cxn ang="0">
                <a:pos x="40" y="62"/>
              </a:cxn>
              <a:cxn ang="0">
                <a:pos x="38" y="68"/>
              </a:cxn>
              <a:cxn ang="0">
                <a:pos x="42" y="74"/>
              </a:cxn>
              <a:cxn ang="0">
                <a:pos x="22" y="66"/>
              </a:cxn>
              <a:cxn ang="0">
                <a:pos x="0" y="38"/>
              </a:cxn>
              <a:cxn ang="0">
                <a:pos x="2" y="14"/>
              </a:cxn>
              <a:cxn ang="0">
                <a:pos x="18" y="2"/>
              </a:cxn>
            </a:cxnLst>
            <a:rect l="0" t="0" r="r" b="b"/>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8" name="Freeform 85"/>
          <p:cNvSpPr>
            <a:spLocks/>
          </p:cNvSpPr>
          <p:nvPr/>
        </p:nvSpPr>
        <p:spPr bwMode="ltGray">
          <a:xfrm>
            <a:off x="2903461" y="3900676"/>
            <a:ext cx="131395" cy="199479"/>
          </a:xfrm>
          <a:custGeom>
            <a:avLst/>
            <a:gdLst/>
            <a:ahLst/>
            <a:cxnLst>
              <a:cxn ang="0">
                <a:pos x="30" y="0"/>
              </a:cxn>
              <a:cxn ang="0">
                <a:pos x="40" y="2"/>
              </a:cxn>
              <a:cxn ang="0">
                <a:pos x="50" y="10"/>
              </a:cxn>
              <a:cxn ang="0">
                <a:pos x="56" y="16"/>
              </a:cxn>
              <a:cxn ang="0">
                <a:pos x="58" y="32"/>
              </a:cxn>
              <a:cxn ang="0">
                <a:pos x="62" y="28"/>
              </a:cxn>
              <a:cxn ang="0">
                <a:pos x="70" y="32"/>
              </a:cxn>
              <a:cxn ang="0">
                <a:pos x="76" y="38"/>
              </a:cxn>
              <a:cxn ang="0">
                <a:pos x="82" y="38"/>
              </a:cxn>
              <a:cxn ang="0">
                <a:pos x="82" y="46"/>
              </a:cxn>
              <a:cxn ang="0">
                <a:pos x="82" y="52"/>
              </a:cxn>
              <a:cxn ang="0">
                <a:pos x="80" y="54"/>
              </a:cxn>
              <a:cxn ang="0">
                <a:pos x="78" y="58"/>
              </a:cxn>
              <a:cxn ang="0">
                <a:pos x="70" y="62"/>
              </a:cxn>
              <a:cxn ang="0">
                <a:pos x="70" y="68"/>
              </a:cxn>
              <a:cxn ang="0">
                <a:pos x="68" y="72"/>
              </a:cxn>
              <a:cxn ang="0">
                <a:pos x="74" y="78"/>
              </a:cxn>
              <a:cxn ang="0">
                <a:pos x="82" y="88"/>
              </a:cxn>
              <a:cxn ang="0">
                <a:pos x="82" y="98"/>
              </a:cxn>
              <a:cxn ang="0">
                <a:pos x="90" y="110"/>
              </a:cxn>
              <a:cxn ang="0">
                <a:pos x="82" y="110"/>
              </a:cxn>
              <a:cxn ang="0">
                <a:pos x="76" y="120"/>
              </a:cxn>
              <a:cxn ang="0">
                <a:pos x="62" y="118"/>
              </a:cxn>
              <a:cxn ang="0">
                <a:pos x="62" y="122"/>
              </a:cxn>
              <a:cxn ang="0">
                <a:pos x="60" y="120"/>
              </a:cxn>
              <a:cxn ang="0">
                <a:pos x="54" y="122"/>
              </a:cxn>
              <a:cxn ang="0">
                <a:pos x="50" y="130"/>
              </a:cxn>
              <a:cxn ang="0">
                <a:pos x="40" y="118"/>
              </a:cxn>
              <a:cxn ang="0">
                <a:pos x="40" y="110"/>
              </a:cxn>
              <a:cxn ang="0">
                <a:pos x="36" y="108"/>
              </a:cxn>
              <a:cxn ang="0">
                <a:pos x="30" y="102"/>
              </a:cxn>
              <a:cxn ang="0">
                <a:pos x="36" y="86"/>
              </a:cxn>
              <a:cxn ang="0">
                <a:pos x="38" y="80"/>
              </a:cxn>
              <a:cxn ang="0">
                <a:pos x="38" y="72"/>
              </a:cxn>
              <a:cxn ang="0">
                <a:pos x="32" y="66"/>
              </a:cxn>
              <a:cxn ang="0">
                <a:pos x="30" y="56"/>
              </a:cxn>
              <a:cxn ang="0">
                <a:pos x="14" y="56"/>
              </a:cxn>
              <a:cxn ang="0">
                <a:pos x="0" y="36"/>
              </a:cxn>
              <a:cxn ang="0">
                <a:pos x="16" y="6"/>
              </a:cxn>
              <a:cxn ang="0">
                <a:pos x="30" y="0"/>
              </a:cxn>
            </a:cxnLst>
            <a:rect l="0" t="0" r="r" b="b"/>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89" name="Freeform 86"/>
          <p:cNvSpPr>
            <a:spLocks/>
          </p:cNvSpPr>
          <p:nvPr/>
        </p:nvSpPr>
        <p:spPr bwMode="ltGray">
          <a:xfrm>
            <a:off x="2607358" y="3801869"/>
            <a:ext cx="349772" cy="303879"/>
          </a:xfrm>
          <a:custGeom>
            <a:avLst/>
            <a:gdLst/>
            <a:ahLst/>
            <a:cxnLst>
              <a:cxn ang="0">
                <a:pos x="166" y="176"/>
              </a:cxn>
              <a:cxn ang="0">
                <a:pos x="152" y="186"/>
              </a:cxn>
              <a:cxn ang="0">
                <a:pos x="144" y="198"/>
              </a:cxn>
              <a:cxn ang="0">
                <a:pos x="122" y="194"/>
              </a:cxn>
              <a:cxn ang="0">
                <a:pos x="98" y="170"/>
              </a:cxn>
              <a:cxn ang="0">
                <a:pos x="22" y="92"/>
              </a:cxn>
              <a:cxn ang="0">
                <a:pos x="30" y="6"/>
              </a:cxn>
              <a:cxn ang="0">
                <a:pos x="38" y="22"/>
              </a:cxn>
              <a:cxn ang="0">
                <a:pos x="50" y="16"/>
              </a:cxn>
              <a:cxn ang="0">
                <a:pos x="72" y="0"/>
              </a:cxn>
              <a:cxn ang="0">
                <a:pos x="96" y="14"/>
              </a:cxn>
              <a:cxn ang="0">
                <a:pos x="100" y="28"/>
              </a:cxn>
              <a:cxn ang="0">
                <a:pos x="124" y="32"/>
              </a:cxn>
              <a:cxn ang="0">
                <a:pos x="150" y="42"/>
              </a:cxn>
              <a:cxn ang="0">
                <a:pos x="174" y="24"/>
              </a:cxn>
              <a:cxn ang="0">
                <a:pos x="206" y="28"/>
              </a:cxn>
              <a:cxn ang="0">
                <a:pos x="196" y="38"/>
              </a:cxn>
              <a:cxn ang="0">
                <a:pos x="212" y="48"/>
              </a:cxn>
              <a:cxn ang="0">
                <a:pos x="222" y="60"/>
              </a:cxn>
              <a:cxn ang="0">
                <a:pos x="240" y="66"/>
              </a:cxn>
              <a:cxn ang="0">
                <a:pos x="226" y="78"/>
              </a:cxn>
              <a:cxn ang="0">
                <a:pos x="224" y="82"/>
              </a:cxn>
              <a:cxn ang="0">
                <a:pos x="232" y="88"/>
              </a:cxn>
              <a:cxn ang="0">
                <a:pos x="218" y="96"/>
              </a:cxn>
              <a:cxn ang="0">
                <a:pos x="212" y="106"/>
              </a:cxn>
              <a:cxn ang="0">
                <a:pos x="222" y="128"/>
              </a:cxn>
              <a:cxn ang="0">
                <a:pos x="202" y="140"/>
              </a:cxn>
              <a:cxn ang="0">
                <a:pos x="188" y="142"/>
              </a:cxn>
              <a:cxn ang="0">
                <a:pos x="180" y="148"/>
              </a:cxn>
              <a:cxn ang="0">
                <a:pos x="172" y="142"/>
              </a:cxn>
              <a:cxn ang="0">
                <a:pos x="152" y="138"/>
              </a:cxn>
              <a:cxn ang="0">
                <a:pos x="160" y="156"/>
              </a:cxn>
              <a:cxn ang="0">
                <a:pos x="156" y="168"/>
              </a:cxn>
              <a:cxn ang="0">
                <a:pos x="176" y="170"/>
              </a:cxn>
            </a:cxnLst>
            <a:rect l="0" t="0" r="r" b="b"/>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0" name="Freeform 87"/>
          <p:cNvSpPr>
            <a:spLocks/>
          </p:cNvSpPr>
          <p:nvPr/>
        </p:nvSpPr>
        <p:spPr bwMode="ltGray">
          <a:xfrm>
            <a:off x="2477813" y="3798140"/>
            <a:ext cx="297954" cy="436245"/>
          </a:xfrm>
          <a:custGeom>
            <a:avLst/>
            <a:gdLst/>
            <a:ahLst/>
            <a:cxnLst>
              <a:cxn ang="0">
                <a:pos x="130" y="10"/>
              </a:cxn>
              <a:cxn ang="0">
                <a:pos x="106" y="30"/>
              </a:cxn>
              <a:cxn ang="0">
                <a:pos x="100" y="54"/>
              </a:cxn>
              <a:cxn ang="0">
                <a:pos x="116" y="68"/>
              </a:cxn>
              <a:cxn ang="0">
                <a:pos x="114" y="82"/>
              </a:cxn>
              <a:cxn ang="0">
                <a:pos x="140" y="90"/>
              </a:cxn>
              <a:cxn ang="0">
                <a:pos x="166" y="106"/>
              </a:cxn>
              <a:cxn ang="0">
                <a:pos x="182" y="108"/>
              </a:cxn>
              <a:cxn ang="0">
                <a:pos x="202" y="102"/>
              </a:cxn>
              <a:cxn ang="0">
                <a:pos x="190" y="126"/>
              </a:cxn>
              <a:cxn ang="0">
                <a:pos x="194" y="156"/>
              </a:cxn>
              <a:cxn ang="0">
                <a:pos x="198" y="170"/>
              </a:cxn>
              <a:cxn ang="0">
                <a:pos x="206" y="192"/>
              </a:cxn>
              <a:cxn ang="0">
                <a:pos x="196" y="182"/>
              </a:cxn>
              <a:cxn ang="0">
                <a:pos x="188" y="182"/>
              </a:cxn>
              <a:cxn ang="0">
                <a:pos x="178" y="186"/>
              </a:cxn>
              <a:cxn ang="0">
                <a:pos x="158" y="192"/>
              </a:cxn>
              <a:cxn ang="0">
                <a:pos x="168" y="196"/>
              </a:cxn>
              <a:cxn ang="0">
                <a:pos x="158" y="204"/>
              </a:cxn>
              <a:cxn ang="0">
                <a:pos x="150" y="210"/>
              </a:cxn>
              <a:cxn ang="0">
                <a:pos x="162" y="224"/>
              </a:cxn>
              <a:cxn ang="0">
                <a:pos x="166" y="238"/>
              </a:cxn>
              <a:cxn ang="0">
                <a:pos x="142" y="280"/>
              </a:cxn>
              <a:cxn ang="0">
                <a:pos x="140" y="252"/>
              </a:cxn>
              <a:cxn ang="0">
                <a:pos x="132" y="254"/>
              </a:cxn>
              <a:cxn ang="0">
                <a:pos x="118" y="254"/>
              </a:cxn>
              <a:cxn ang="0">
                <a:pos x="100" y="246"/>
              </a:cxn>
              <a:cxn ang="0">
                <a:pos x="92" y="232"/>
              </a:cxn>
              <a:cxn ang="0">
                <a:pos x="80" y="226"/>
              </a:cxn>
              <a:cxn ang="0">
                <a:pos x="56" y="210"/>
              </a:cxn>
              <a:cxn ang="0">
                <a:pos x="52" y="204"/>
              </a:cxn>
              <a:cxn ang="0">
                <a:pos x="42" y="204"/>
              </a:cxn>
              <a:cxn ang="0">
                <a:pos x="44" y="210"/>
              </a:cxn>
              <a:cxn ang="0">
                <a:pos x="20" y="200"/>
              </a:cxn>
              <a:cxn ang="0">
                <a:pos x="10" y="170"/>
              </a:cxn>
              <a:cxn ang="0">
                <a:pos x="20" y="166"/>
              </a:cxn>
              <a:cxn ang="0">
                <a:pos x="26" y="136"/>
              </a:cxn>
              <a:cxn ang="0">
                <a:pos x="24" y="114"/>
              </a:cxn>
              <a:cxn ang="0">
                <a:pos x="22" y="92"/>
              </a:cxn>
              <a:cxn ang="0">
                <a:pos x="30" y="72"/>
              </a:cxn>
              <a:cxn ang="0">
                <a:pos x="42" y="60"/>
              </a:cxn>
              <a:cxn ang="0">
                <a:pos x="56" y="54"/>
              </a:cxn>
              <a:cxn ang="0">
                <a:pos x="62" y="42"/>
              </a:cxn>
              <a:cxn ang="0">
                <a:pos x="70" y="22"/>
              </a:cxn>
              <a:cxn ang="0">
                <a:pos x="86" y="18"/>
              </a:cxn>
              <a:cxn ang="0">
                <a:pos x="102" y="16"/>
              </a:cxn>
              <a:cxn ang="0">
                <a:pos x="114" y="2"/>
              </a:cxn>
              <a:cxn ang="0">
                <a:pos x="132" y="0"/>
              </a:cxn>
            </a:cxnLst>
            <a:rect l="0" t="0" r="r" b="b"/>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1" name="Freeform 88"/>
          <p:cNvSpPr>
            <a:spLocks/>
          </p:cNvSpPr>
          <p:nvPr/>
        </p:nvSpPr>
        <p:spPr bwMode="ltGray">
          <a:xfrm>
            <a:off x="3105183" y="5628876"/>
            <a:ext cx="38863" cy="41014"/>
          </a:xfrm>
          <a:custGeom>
            <a:avLst/>
            <a:gdLst/>
            <a:ahLst/>
            <a:cxnLst>
              <a:cxn ang="0">
                <a:pos x="10" y="0"/>
              </a:cxn>
              <a:cxn ang="0">
                <a:pos x="14" y="2"/>
              </a:cxn>
              <a:cxn ang="0">
                <a:pos x="18" y="4"/>
              </a:cxn>
              <a:cxn ang="0">
                <a:pos x="24" y="6"/>
              </a:cxn>
              <a:cxn ang="0">
                <a:pos x="26" y="8"/>
              </a:cxn>
              <a:cxn ang="0">
                <a:pos x="24" y="12"/>
              </a:cxn>
              <a:cxn ang="0">
                <a:pos x="16" y="16"/>
              </a:cxn>
              <a:cxn ang="0">
                <a:pos x="8" y="24"/>
              </a:cxn>
              <a:cxn ang="0">
                <a:pos x="6" y="26"/>
              </a:cxn>
              <a:cxn ang="0">
                <a:pos x="0" y="22"/>
              </a:cxn>
              <a:cxn ang="0">
                <a:pos x="6" y="14"/>
              </a:cxn>
              <a:cxn ang="0">
                <a:pos x="10" y="0"/>
              </a:cxn>
            </a:cxnLst>
            <a:rect l="0" t="0" r="r" b="b"/>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2" name="Freeform 89"/>
          <p:cNvSpPr>
            <a:spLocks/>
          </p:cNvSpPr>
          <p:nvPr/>
        </p:nvSpPr>
        <p:spPr bwMode="ltGray">
          <a:xfrm>
            <a:off x="3075572" y="5636333"/>
            <a:ext cx="33312" cy="35421"/>
          </a:xfrm>
          <a:custGeom>
            <a:avLst/>
            <a:gdLst/>
            <a:ahLst/>
            <a:cxnLst>
              <a:cxn ang="0">
                <a:pos x="22" y="0"/>
              </a:cxn>
              <a:cxn ang="0">
                <a:pos x="16" y="10"/>
              </a:cxn>
              <a:cxn ang="0">
                <a:pos x="14" y="14"/>
              </a:cxn>
              <a:cxn ang="0">
                <a:pos x="6" y="14"/>
              </a:cxn>
              <a:cxn ang="0">
                <a:pos x="8" y="18"/>
              </a:cxn>
              <a:cxn ang="0">
                <a:pos x="6" y="22"/>
              </a:cxn>
              <a:cxn ang="0">
                <a:pos x="2" y="16"/>
              </a:cxn>
              <a:cxn ang="0">
                <a:pos x="2" y="10"/>
              </a:cxn>
              <a:cxn ang="0">
                <a:pos x="0" y="2"/>
              </a:cxn>
              <a:cxn ang="0">
                <a:pos x="6" y="0"/>
              </a:cxn>
              <a:cxn ang="0">
                <a:pos x="22" y="0"/>
              </a:cxn>
            </a:cxnLst>
            <a:rect l="0" t="0" r="r" b="b"/>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3" name="Freeform 90"/>
          <p:cNvSpPr>
            <a:spLocks/>
          </p:cNvSpPr>
          <p:nvPr/>
        </p:nvSpPr>
        <p:spPr bwMode="ltGray">
          <a:xfrm>
            <a:off x="2762812" y="5716497"/>
            <a:ext cx="38863" cy="22372"/>
          </a:xfrm>
          <a:custGeom>
            <a:avLst/>
            <a:gdLst/>
            <a:ahLst/>
            <a:cxnLst>
              <a:cxn ang="0">
                <a:pos x="0" y="0"/>
              </a:cxn>
              <a:cxn ang="0">
                <a:pos x="4" y="8"/>
              </a:cxn>
              <a:cxn ang="0">
                <a:pos x="12" y="10"/>
              </a:cxn>
              <a:cxn ang="0">
                <a:pos x="24" y="14"/>
              </a:cxn>
              <a:cxn ang="0">
                <a:pos x="14" y="14"/>
              </a:cxn>
              <a:cxn ang="0">
                <a:pos x="2" y="10"/>
              </a:cxn>
              <a:cxn ang="0">
                <a:pos x="0" y="0"/>
              </a:cxn>
            </a:cxnLst>
            <a:rect l="0" t="0" r="r" b="b"/>
            <a:pathLst>
              <a:path w="25" h="15">
                <a:moveTo>
                  <a:pt x="0" y="0"/>
                </a:moveTo>
                <a:lnTo>
                  <a:pt x="4" y="8"/>
                </a:lnTo>
                <a:lnTo>
                  <a:pt x="12" y="10"/>
                </a:lnTo>
                <a:lnTo>
                  <a:pt x="24" y="14"/>
                </a:lnTo>
                <a:lnTo>
                  <a:pt x="14" y="14"/>
                </a:lnTo>
                <a:lnTo>
                  <a:pt x="2" y="1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4" name="Freeform 91"/>
          <p:cNvSpPr>
            <a:spLocks/>
          </p:cNvSpPr>
          <p:nvPr/>
        </p:nvSpPr>
        <p:spPr bwMode="ltGray">
          <a:xfrm>
            <a:off x="2740604" y="5668025"/>
            <a:ext cx="20357" cy="33557"/>
          </a:xfrm>
          <a:custGeom>
            <a:avLst/>
            <a:gdLst/>
            <a:ahLst/>
            <a:cxnLst>
              <a:cxn ang="0">
                <a:pos x="0" y="0"/>
              </a:cxn>
              <a:cxn ang="0">
                <a:pos x="0" y="10"/>
              </a:cxn>
              <a:cxn ang="0">
                <a:pos x="6" y="14"/>
              </a:cxn>
              <a:cxn ang="0">
                <a:pos x="8" y="20"/>
              </a:cxn>
              <a:cxn ang="0">
                <a:pos x="14" y="22"/>
              </a:cxn>
              <a:cxn ang="0">
                <a:pos x="12" y="14"/>
              </a:cxn>
              <a:cxn ang="0">
                <a:pos x="8" y="10"/>
              </a:cxn>
              <a:cxn ang="0">
                <a:pos x="0" y="0"/>
              </a:cxn>
            </a:cxnLst>
            <a:rect l="0" t="0" r="r" b="b"/>
            <a:pathLst>
              <a:path w="15" h="23">
                <a:moveTo>
                  <a:pt x="0" y="0"/>
                </a:moveTo>
                <a:lnTo>
                  <a:pt x="0" y="10"/>
                </a:lnTo>
                <a:lnTo>
                  <a:pt x="6" y="14"/>
                </a:lnTo>
                <a:lnTo>
                  <a:pt x="8" y="20"/>
                </a:lnTo>
                <a:lnTo>
                  <a:pt x="14" y="22"/>
                </a:lnTo>
                <a:lnTo>
                  <a:pt x="12" y="14"/>
                </a:lnTo>
                <a:lnTo>
                  <a:pt x="8" y="1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5" name="Freeform 92"/>
          <p:cNvSpPr>
            <a:spLocks/>
          </p:cNvSpPr>
          <p:nvPr/>
        </p:nvSpPr>
        <p:spPr bwMode="ltGray">
          <a:xfrm>
            <a:off x="2722098" y="5615825"/>
            <a:ext cx="9253" cy="20507"/>
          </a:xfrm>
          <a:custGeom>
            <a:avLst/>
            <a:gdLst/>
            <a:ahLst/>
            <a:cxnLst>
              <a:cxn ang="0">
                <a:pos x="0" y="0"/>
              </a:cxn>
              <a:cxn ang="0">
                <a:pos x="0" y="12"/>
              </a:cxn>
              <a:cxn ang="0">
                <a:pos x="4" y="4"/>
              </a:cxn>
              <a:cxn ang="0">
                <a:pos x="0" y="0"/>
              </a:cxn>
            </a:cxnLst>
            <a:rect l="0" t="0" r="r" b="b"/>
            <a:pathLst>
              <a:path w="5" h="13">
                <a:moveTo>
                  <a:pt x="0" y="0"/>
                </a:moveTo>
                <a:lnTo>
                  <a:pt x="0" y="12"/>
                </a:lnTo>
                <a:lnTo>
                  <a:pt x="4"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6" name="Freeform 93"/>
          <p:cNvSpPr>
            <a:spLocks/>
          </p:cNvSpPr>
          <p:nvPr/>
        </p:nvSpPr>
        <p:spPr bwMode="ltGray">
          <a:xfrm>
            <a:off x="2701741" y="5520747"/>
            <a:ext cx="5551" cy="7457"/>
          </a:xfrm>
          <a:custGeom>
            <a:avLst/>
            <a:gdLst/>
            <a:ahLst/>
            <a:cxnLst>
              <a:cxn ang="0">
                <a:pos x="0" y="4"/>
              </a:cxn>
              <a:cxn ang="0">
                <a:pos x="2" y="4"/>
              </a:cxn>
              <a:cxn ang="0">
                <a:pos x="2" y="0"/>
              </a:cxn>
              <a:cxn ang="0">
                <a:pos x="0" y="0"/>
              </a:cxn>
              <a:cxn ang="0">
                <a:pos x="0" y="4"/>
              </a:cxn>
            </a:cxnLst>
            <a:rect l="0" t="0" r="r" b="b"/>
            <a:pathLst>
              <a:path w="3" h="5">
                <a:moveTo>
                  <a:pt x="0" y="4"/>
                </a:moveTo>
                <a:lnTo>
                  <a:pt x="2" y="4"/>
                </a:lnTo>
                <a:lnTo>
                  <a:pt x="2" y="0"/>
                </a:lnTo>
                <a:lnTo>
                  <a:pt x="0" y="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7" name="Rectangle 94"/>
          <p:cNvSpPr>
            <a:spLocks noChangeArrowheads="1"/>
          </p:cNvSpPr>
          <p:nvPr/>
        </p:nvSpPr>
        <p:spPr bwMode="ltGray">
          <a:xfrm>
            <a:off x="2701741" y="5522610"/>
            <a:ext cx="7403" cy="3729"/>
          </a:xfrm>
          <a:prstGeom prst="rect">
            <a:avLst/>
          </a:prstGeom>
          <a:solidFill>
            <a:schemeClr val="accent2"/>
          </a:solidFill>
          <a:ln w="12700">
            <a:solidFill>
              <a:schemeClr val="tx1"/>
            </a:solidFill>
            <a:miter lim="800000"/>
            <a:headEnd/>
            <a:tailEnd/>
          </a:ln>
          <a:effectLst/>
        </p:spPr>
        <p:txBody>
          <a:bodyPr wrap="none" anchor="ctr"/>
          <a:lstStyle/>
          <a:p>
            <a:endParaRPr lang="en-GB"/>
          </a:p>
        </p:txBody>
      </p:sp>
      <p:sp>
        <p:nvSpPr>
          <p:cNvPr id="498" name="Freeform 95"/>
          <p:cNvSpPr>
            <a:spLocks/>
          </p:cNvSpPr>
          <p:nvPr/>
        </p:nvSpPr>
        <p:spPr bwMode="ltGray">
          <a:xfrm>
            <a:off x="2692488" y="5321267"/>
            <a:ext cx="24058" cy="54064"/>
          </a:xfrm>
          <a:custGeom>
            <a:avLst/>
            <a:gdLst/>
            <a:ahLst/>
            <a:cxnLst>
              <a:cxn ang="0">
                <a:pos x="0" y="0"/>
              </a:cxn>
              <a:cxn ang="0">
                <a:pos x="2" y="24"/>
              </a:cxn>
              <a:cxn ang="0">
                <a:pos x="0" y="32"/>
              </a:cxn>
              <a:cxn ang="0">
                <a:pos x="12" y="34"/>
              </a:cxn>
              <a:cxn ang="0">
                <a:pos x="16" y="26"/>
              </a:cxn>
              <a:cxn ang="0">
                <a:pos x="10" y="16"/>
              </a:cxn>
              <a:cxn ang="0">
                <a:pos x="14" y="14"/>
              </a:cxn>
              <a:cxn ang="0">
                <a:pos x="12" y="0"/>
              </a:cxn>
              <a:cxn ang="0">
                <a:pos x="0" y="0"/>
              </a:cxn>
            </a:cxnLst>
            <a:rect l="0" t="0" r="r" b="b"/>
            <a:pathLst>
              <a:path w="17" h="35">
                <a:moveTo>
                  <a:pt x="0" y="0"/>
                </a:moveTo>
                <a:lnTo>
                  <a:pt x="2" y="24"/>
                </a:lnTo>
                <a:lnTo>
                  <a:pt x="0" y="32"/>
                </a:lnTo>
                <a:lnTo>
                  <a:pt x="12" y="34"/>
                </a:lnTo>
                <a:lnTo>
                  <a:pt x="16" y="26"/>
                </a:lnTo>
                <a:lnTo>
                  <a:pt x="10" y="16"/>
                </a:lnTo>
                <a:lnTo>
                  <a:pt x="14" y="14"/>
                </a:lnTo>
                <a:lnTo>
                  <a:pt x="12"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499" name="Freeform 96"/>
          <p:cNvSpPr>
            <a:spLocks/>
          </p:cNvSpPr>
          <p:nvPr/>
        </p:nvSpPr>
        <p:spPr bwMode="ltGray">
          <a:xfrm>
            <a:off x="2701741" y="5405161"/>
            <a:ext cx="1850" cy="7457"/>
          </a:xfrm>
          <a:custGeom>
            <a:avLst/>
            <a:gdLst/>
            <a:ahLst/>
            <a:cxnLst>
              <a:cxn ang="0">
                <a:pos x="0" y="4"/>
              </a:cxn>
              <a:cxn ang="0">
                <a:pos x="0" y="0"/>
              </a:cxn>
              <a:cxn ang="0">
                <a:pos x="0" y="4"/>
              </a:cxn>
            </a:cxnLst>
            <a:rect l="0" t="0" r="r" b="b"/>
            <a:pathLst>
              <a:path w="1" h="5">
                <a:moveTo>
                  <a:pt x="0" y="4"/>
                </a:moveTo>
                <a:lnTo>
                  <a:pt x="0" y="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0" name="Rectangle 97"/>
          <p:cNvSpPr>
            <a:spLocks noChangeArrowheads="1"/>
          </p:cNvSpPr>
          <p:nvPr/>
        </p:nvSpPr>
        <p:spPr bwMode="ltGray">
          <a:xfrm>
            <a:off x="2701741" y="5408889"/>
            <a:ext cx="3701" cy="1864"/>
          </a:xfrm>
          <a:prstGeom prst="rect">
            <a:avLst/>
          </a:prstGeom>
          <a:solidFill>
            <a:schemeClr val="accent2"/>
          </a:solidFill>
          <a:ln w="12700">
            <a:solidFill>
              <a:schemeClr val="tx1"/>
            </a:solidFill>
            <a:miter lim="800000"/>
            <a:headEnd/>
            <a:tailEnd/>
          </a:ln>
          <a:effectLst/>
        </p:spPr>
        <p:txBody>
          <a:bodyPr wrap="none" anchor="ctr"/>
          <a:lstStyle/>
          <a:p>
            <a:endParaRPr lang="en-GB"/>
          </a:p>
        </p:txBody>
      </p:sp>
      <p:sp>
        <p:nvSpPr>
          <p:cNvPr id="501" name="Freeform 98"/>
          <p:cNvSpPr>
            <a:spLocks/>
          </p:cNvSpPr>
          <p:nvPr/>
        </p:nvSpPr>
        <p:spPr bwMode="ltGray">
          <a:xfrm>
            <a:off x="2705443" y="5420075"/>
            <a:ext cx="1850" cy="7457"/>
          </a:xfrm>
          <a:custGeom>
            <a:avLst/>
            <a:gdLst/>
            <a:ahLst/>
            <a:cxnLst>
              <a:cxn ang="0">
                <a:pos x="0" y="4"/>
              </a:cxn>
              <a:cxn ang="0">
                <a:pos x="0" y="0"/>
              </a:cxn>
              <a:cxn ang="0">
                <a:pos x="0" y="4"/>
              </a:cxn>
            </a:cxnLst>
            <a:rect l="0" t="0" r="r" b="b"/>
            <a:pathLst>
              <a:path w="1" h="5">
                <a:moveTo>
                  <a:pt x="0" y="4"/>
                </a:moveTo>
                <a:lnTo>
                  <a:pt x="0" y="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2" name="Rectangle 99"/>
          <p:cNvSpPr>
            <a:spLocks noChangeArrowheads="1"/>
          </p:cNvSpPr>
          <p:nvPr/>
        </p:nvSpPr>
        <p:spPr bwMode="ltGray">
          <a:xfrm>
            <a:off x="2705443" y="5423804"/>
            <a:ext cx="3701" cy="1864"/>
          </a:xfrm>
          <a:prstGeom prst="rect">
            <a:avLst/>
          </a:prstGeom>
          <a:solidFill>
            <a:schemeClr val="accent2"/>
          </a:solidFill>
          <a:ln w="12700">
            <a:solidFill>
              <a:schemeClr val="tx1"/>
            </a:solidFill>
            <a:miter lim="800000"/>
            <a:headEnd/>
            <a:tailEnd/>
          </a:ln>
          <a:effectLst/>
        </p:spPr>
        <p:txBody>
          <a:bodyPr wrap="none" anchor="ctr"/>
          <a:lstStyle/>
          <a:p>
            <a:endParaRPr lang="en-GB"/>
          </a:p>
        </p:txBody>
      </p:sp>
      <p:sp>
        <p:nvSpPr>
          <p:cNvPr id="503" name="Freeform 100"/>
          <p:cNvSpPr>
            <a:spLocks/>
          </p:cNvSpPr>
          <p:nvPr/>
        </p:nvSpPr>
        <p:spPr bwMode="ltGray">
          <a:xfrm>
            <a:off x="2712845" y="5434989"/>
            <a:ext cx="5551" cy="7457"/>
          </a:xfrm>
          <a:custGeom>
            <a:avLst/>
            <a:gdLst/>
            <a:ahLst/>
            <a:cxnLst>
              <a:cxn ang="0">
                <a:pos x="2" y="0"/>
              </a:cxn>
              <a:cxn ang="0">
                <a:pos x="0" y="0"/>
              </a:cxn>
              <a:cxn ang="0">
                <a:pos x="0" y="4"/>
              </a:cxn>
              <a:cxn ang="0">
                <a:pos x="2" y="4"/>
              </a:cxn>
              <a:cxn ang="0">
                <a:pos x="2" y="0"/>
              </a:cxn>
            </a:cxnLst>
            <a:rect l="0" t="0" r="r" b="b"/>
            <a:pathLst>
              <a:path w="3" h="5">
                <a:moveTo>
                  <a:pt x="2" y="0"/>
                </a:moveTo>
                <a:lnTo>
                  <a:pt x="0" y="0"/>
                </a:lnTo>
                <a:lnTo>
                  <a:pt x="0" y="4"/>
                </a:lnTo>
                <a:lnTo>
                  <a:pt x="2" y="4"/>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4" name="Rectangle 101"/>
          <p:cNvSpPr>
            <a:spLocks noChangeArrowheads="1"/>
          </p:cNvSpPr>
          <p:nvPr/>
        </p:nvSpPr>
        <p:spPr bwMode="ltGray">
          <a:xfrm>
            <a:off x="2716547" y="5434989"/>
            <a:ext cx="1850" cy="9321"/>
          </a:xfrm>
          <a:prstGeom prst="rect">
            <a:avLst/>
          </a:prstGeom>
          <a:solidFill>
            <a:schemeClr val="accent2"/>
          </a:solidFill>
          <a:ln w="12700">
            <a:solidFill>
              <a:schemeClr val="tx1"/>
            </a:solidFill>
            <a:miter lim="800000"/>
            <a:headEnd/>
            <a:tailEnd/>
          </a:ln>
          <a:effectLst/>
        </p:spPr>
        <p:txBody>
          <a:bodyPr wrap="none" anchor="ctr"/>
          <a:lstStyle/>
          <a:p>
            <a:endParaRPr lang="en-GB"/>
          </a:p>
        </p:txBody>
      </p:sp>
      <p:sp>
        <p:nvSpPr>
          <p:cNvPr id="505" name="Freeform 102"/>
          <p:cNvSpPr>
            <a:spLocks/>
          </p:cNvSpPr>
          <p:nvPr/>
        </p:nvSpPr>
        <p:spPr bwMode="ltGray">
          <a:xfrm>
            <a:off x="2988591" y="5397703"/>
            <a:ext cx="27759" cy="26100"/>
          </a:xfrm>
          <a:custGeom>
            <a:avLst/>
            <a:gdLst/>
            <a:ahLst/>
            <a:cxnLst>
              <a:cxn ang="0">
                <a:pos x="0" y="2"/>
              </a:cxn>
              <a:cxn ang="0">
                <a:pos x="10" y="2"/>
              </a:cxn>
              <a:cxn ang="0">
                <a:pos x="18" y="0"/>
              </a:cxn>
              <a:cxn ang="0">
                <a:pos x="18" y="10"/>
              </a:cxn>
              <a:cxn ang="0">
                <a:pos x="14" y="16"/>
              </a:cxn>
              <a:cxn ang="0">
                <a:pos x="10" y="12"/>
              </a:cxn>
              <a:cxn ang="0">
                <a:pos x="10" y="10"/>
              </a:cxn>
              <a:cxn ang="0">
                <a:pos x="10" y="8"/>
              </a:cxn>
              <a:cxn ang="0">
                <a:pos x="2" y="8"/>
              </a:cxn>
              <a:cxn ang="0">
                <a:pos x="0" y="2"/>
              </a:cxn>
            </a:cxnLst>
            <a:rect l="0" t="0" r="r" b="b"/>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6" name="Freeform 103"/>
          <p:cNvSpPr>
            <a:spLocks/>
          </p:cNvSpPr>
          <p:nvPr/>
        </p:nvSpPr>
        <p:spPr bwMode="ltGray">
          <a:xfrm>
            <a:off x="2796124" y="3662046"/>
            <a:ext cx="9253" cy="7457"/>
          </a:xfrm>
          <a:custGeom>
            <a:avLst/>
            <a:gdLst/>
            <a:ahLst/>
            <a:cxnLst>
              <a:cxn ang="0">
                <a:pos x="0" y="0"/>
              </a:cxn>
              <a:cxn ang="0">
                <a:pos x="6" y="0"/>
              </a:cxn>
              <a:cxn ang="0">
                <a:pos x="6" y="4"/>
              </a:cxn>
              <a:cxn ang="0">
                <a:pos x="2" y="4"/>
              </a:cxn>
              <a:cxn ang="0">
                <a:pos x="0" y="0"/>
              </a:cxn>
            </a:cxnLst>
            <a:rect l="0" t="0" r="r" b="b"/>
            <a:pathLst>
              <a:path w="7" h="5">
                <a:moveTo>
                  <a:pt x="0" y="0"/>
                </a:moveTo>
                <a:lnTo>
                  <a:pt x="6" y="0"/>
                </a:lnTo>
                <a:lnTo>
                  <a:pt x="6" y="4"/>
                </a:lnTo>
                <a:lnTo>
                  <a:pt x="2"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7" name="Freeform 104"/>
          <p:cNvSpPr>
            <a:spLocks/>
          </p:cNvSpPr>
          <p:nvPr/>
        </p:nvSpPr>
        <p:spPr bwMode="ltGray">
          <a:xfrm>
            <a:off x="2818332" y="3671368"/>
            <a:ext cx="5551" cy="3729"/>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8" name="Freeform 105"/>
          <p:cNvSpPr>
            <a:spLocks/>
          </p:cNvSpPr>
          <p:nvPr/>
        </p:nvSpPr>
        <p:spPr bwMode="ltGray">
          <a:xfrm>
            <a:off x="2834988" y="3678825"/>
            <a:ext cx="5551" cy="9321"/>
          </a:xfrm>
          <a:custGeom>
            <a:avLst/>
            <a:gdLst/>
            <a:ahLst/>
            <a:cxnLst>
              <a:cxn ang="0">
                <a:pos x="4" y="6"/>
              </a:cxn>
              <a:cxn ang="0">
                <a:pos x="0" y="0"/>
              </a:cxn>
              <a:cxn ang="0">
                <a:pos x="4" y="0"/>
              </a:cxn>
              <a:cxn ang="0">
                <a:pos x="4" y="6"/>
              </a:cxn>
            </a:cxnLst>
            <a:rect l="0" t="0" r="r" b="b"/>
            <a:pathLst>
              <a:path w="5" h="7">
                <a:moveTo>
                  <a:pt x="4" y="6"/>
                </a:moveTo>
                <a:lnTo>
                  <a:pt x="0" y="0"/>
                </a:lnTo>
                <a:lnTo>
                  <a:pt x="4" y="0"/>
                </a:lnTo>
                <a:lnTo>
                  <a:pt x="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09" name="Freeform 106"/>
          <p:cNvSpPr>
            <a:spLocks/>
          </p:cNvSpPr>
          <p:nvPr/>
        </p:nvSpPr>
        <p:spPr bwMode="ltGray">
          <a:xfrm>
            <a:off x="2840539" y="3686283"/>
            <a:ext cx="5551" cy="3729"/>
          </a:xfrm>
          <a:custGeom>
            <a:avLst/>
            <a:gdLst/>
            <a:ahLst/>
            <a:cxnLst>
              <a:cxn ang="0">
                <a:pos x="0" y="0"/>
              </a:cxn>
              <a:cxn ang="0">
                <a:pos x="4" y="2"/>
              </a:cxn>
              <a:cxn ang="0">
                <a:pos x="0" y="2"/>
              </a:cxn>
              <a:cxn ang="0">
                <a:pos x="0" y="0"/>
              </a:cxn>
            </a:cxnLst>
            <a:rect l="0" t="0" r="r" b="b"/>
            <a:pathLst>
              <a:path w="5" h="3">
                <a:moveTo>
                  <a:pt x="0" y="0"/>
                </a:moveTo>
                <a:lnTo>
                  <a:pt x="4" y="2"/>
                </a:lnTo>
                <a:lnTo>
                  <a:pt x="0" y="2"/>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0" name="Freeform 107"/>
          <p:cNvSpPr>
            <a:spLocks/>
          </p:cNvSpPr>
          <p:nvPr/>
        </p:nvSpPr>
        <p:spPr bwMode="ltGray">
          <a:xfrm>
            <a:off x="2851643" y="3704925"/>
            <a:ext cx="9253" cy="16778"/>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1" name="Freeform 108"/>
          <p:cNvSpPr>
            <a:spLocks/>
          </p:cNvSpPr>
          <p:nvPr/>
        </p:nvSpPr>
        <p:spPr bwMode="ltGray">
          <a:xfrm>
            <a:off x="2859046" y="3736618"/>
            <a:ext cx="9253" cy="11186"/>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2" name="Freeform 109"/>
          <p:cNvSpPr>
            <a:spLocks/>
          </p:cNvSpPr>
          <p:nvPr/>
        </p:nvSpPr>
        <p:spPr bwMode="ltGray">
          <a:xfrm>
            <a:off x="2870150" y="3719840"/>
            <a:ext cx="11104" cy="9321"/>
          </a:xfrm>
          <a:custGeom>
            <a:avLst/>
            <a:gdLst/>
            <a:ahLst/>
            <a:cxnLst>
              <a:cxn ang="0">
                <a:pos x="4" y="0"/>
              </a:cxn>
              <a:cxn ang="0">
                <a:pos x="6" y="2"/>
              </a:cxn>
              <a:cxn ang="0">
                <a:pos x="4" y="4"/>
              </a:cxn>
              <a:cxn ang="0">
                <a:pos x="0" y="6"/>
              </a:cxn>
              <a:cxn ang="0">
                <a:pos x="2" y="2"/>
              </a:cxn>
              <a:cxn ang="0">
                <a:pos x="4" y="0"/>
              </a:cxn>
            </a:cxnLst>
            <a:rect l="0" t="0" r="r" b="b"/>
            <a:pathLst>
              <a:path w="7" h="7">
                <a:moveTo>
                  <a:pt x="4" y="0"/>
                </a:moveTo>
                <a:lnTo>
                  <a:pt x="6" y="2"/>
                </a:lnTo>
                <a:lnTo>
                  <a:pt x="4" y="4"/>
                </a:lnTo>
                <a:lnTo>
                  <a:pt x="0" y="6"/>
                </a:lnTo>
                <a:lnTo>
                  <a:pt x="2" y="2"/>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3" name="Freeform 110"/>
          <p:cNvSpPr>
            <a:spLocks/>
          </p:cNvSpPr>
          <p:nvPr/>
        </p:nvSpPr>
        <p:spPr bwMode="ltGray">
          <a:xfrm>
            <a:off x="2131742" y="1519974"/>
            <a:ext cx="205421" cy="178972"/>
          </a:xfrm>
          <a:custGeom>
            <a:avLst/>
            <a:gdLst/>
            <a:ahLst/>
            <a:cxnLst>
              <a:cxn ang="0">
                <a:pos x="140" y="58"/>
              </a:cxn>
              <a:cxn ang="0">
                <a:pos x="142" y="42"/>
              </a:cxn>
              <a:cxn ang="0">
                <a:pos x="140" y="40"/>
              </a:cxn>
              <a:cxn ang="0">
                <a:pos x="140" y="30"/>
              </a:cxn>
              <a:cxn ang="0">
                <a:pos x="130" y="20"/>
              </a:cxn>
              <a:cxn ang="0">
                <a:pos x="124" y="20"/>
              </a:cxn>
              <a:cxn ang="0">
                <a:pos x="122" y="22"/>
              </a:cxn>
              <a:cxn ang="0">
                <a:pos x="118" y="20"/>
              </a:cxn>
              <a:cxn ang="0">
                <a:pos x="116" y="20"/>
              </a:cxn>
              <a:cxn ang="0">
                <a:pos x="116" y="16"/>
              </a:cxn>
              <a:cxn ang="0">
                <a:pos x="104" y="8"/>
              </a:cxn>
              <a:cxn ang="0">
                <a:pos x="102" y="2"/>
              </a:cxn>
              <a:cxn ang="0">
                <a:pos x="92" y="0"/>
              </a:cxn>
              <a:cxn ang="0">
                <a:pos x="82" y="4"/>
              </a:cxn>
              <a:cxn ang="0">
                <a:pos x="60" y="2"/>
              </a:cxn>
              <a:cxn ang="0">
                <a:pos x="58" y="16"/>
              </a:cxn>
              <a:cxn ang="0">
                <a:pos x="60" y="24"/>
              </a:cxn>
              <a:cxn ang="0">
                <a:pos x="52" y="28"/>
              </a:cxn>
              <a:cxn ang="0">
                <a:pos x="32" y="46"/>
              </a:cxn>
              <a:cxn ang="0">
                <a:pos x="30" y="54"/>
              </a:cxn>
              <a:cxn ang="0">
                <a:pos x="24" y="56"/>
              </a:cxn>
              <a:cxn ang="0">
                <a:pos x="22" y="62"/>
              </a:cxn>
              <a:cxn ang="0">
                <a:pos x="2" y="72"/>
              </a:cxn>
              <a:cxn ang="0">
                <a:pos x="0" y="82"/>
              </a:cxn>
              <a:cxn ang="0">
                <a:pos x="2" y="90"/>
              </a:cxn>
              <a:cxn ang="0">
                <a:pos x="2" y="110"/>
              </a:cxn>
              <a:cxn ang="0">
                <a:pos x="0" y="118"/>
              </a:cxn>
              <a:cxn ang="0">
                <a:pos x="8" y="118"/>
              </a:cxn>
              <a:cxn ang="0">
                <a:pos x="16" y="118"/>
              </a:cxn>
              <a:cxn ang="0">
                <a:pos x="20" y="114"/>
              </a:cxn>
              <a:cxn ang="0">
                <a:pos x="22" y="110"/>
              </a:cxn>
              <a:cxn ang="0">
                <a:pos x="26" y="108"/>
              </a:cxn>
              <a:cxn ang="0">
                <a:pos x="26" y="118"/>
              </a:cxn>
              <a:cxn ang="0">
                <a:pos x="36" y="118"/>
              </a:cxn>
              <a:cxn ang="0">
                <a:pos x="42" y="112"/>
              </a:cxn>
              <a:cxn ang="0">
                <a:pos x="46" y="102"/>
              </a:cxn>
              <a:cxn ang="0">
                <a:pos x="52" y="96"/>
              </a:cxn>
              <a:cxn ang="0">
                <a:pos x="60" y="92"/>
              </a:cxn>
              <a:cxn ang="0">
                <a:pos x="66" y="94"/>
              </a:cxn>
              <a:cxn ang="0">
                <a:pos x="80" y="76"/>
              </a:cxn>
              <a:cxn ang="0">
                <a:pos x="90" y="76"/>
              </a:cxn>
              <a:cxn ang="0">
                <a:pos x="120" y="66"/>
              </a:cxn>
              <a:cxn ang="0">
                <a:pos x="136" y="64"/>
              </a:cxn>
              <a:cxn ang="0">
                <a:pos x="140" y="58"/>
              </a:cxn>
            </a:cxnLst>
            <a:rect l="0" t="0" r="r" b="b"/>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514" name="Freeform 111"/>
          <p:cNvSpPr>
            <a:spLocks/>
          </p:cNvSpPr>
          <p:nvPr/>
        </p:nvSpPr>
        <p:spPr bwMode="ltGray">
          <a:xfrm>
            <a:off x="2755410" y="3251902"/>
            <a:ext cx="9253" cy="11186"/>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5" name="Freeform 112"/>
          <p:cNvSpPr>
            <a:spLocks/>
          </p:cNvSpPr>
          <p:nvPr/>
        </p:nvSpPr>
        <p:spPr bwMode="ltGray">
          <a:xfrm>
            <a:off x="2762812" y="3276138"/>
            <a:ext cx="12954" cy="7457"/>
          </a:xfrm>
          <a:custGeom>
            <a:avLst/>
            <a:gdLst/>
            <a:ahLst/>
            <a:cxnLst>
              <a:cxn ang="0">
                <a:pos x="4" y="0"/>
              </a:cxn>
              <a:cxn ang="0">
                <a:pos x="6" y="0"/>
              </a:cxn>
              <a:cxn ang="0">
                <a:pos x="4" y="2"/>
              </a:cxn>
              <a:cxn ang="0">
                <a:pos x="0" y="4"/>
              </a:cxn>
              <a:cxn ang="0">
                <a:pos x="2" y="2"/>
              </a:cxn>
              <a:cxn ang="0">
                <a:pos x="4" y="0"/>
              </a:cxn>
            </a:cxnLst>
            <a:rect l="0" t="0" r="r" b="b"/>
            <a:pathLst>
              <a:path w="7" h="5">
                <a:moveTo>
                  <a:pt x="4" y="0"/>
                </a:moveTo>
                <a:lnTo>
                  <a:pt x="6" y="0"/>
                </a:lnTo>
                <a:lnTo>
                  <a:pt x="4" y="2"/>
                </a:lnTo>
                <a:lnTo>
                  <a:pt x="0" y="4"/>
                </a:lnTo>
                <a:lnTo>
                  <a:pt x="2" y="2"/>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6" name="Freeform 113"/>
          <p:cNvSpPr>
            <a:spLocks/>
          </p:cNvSpPr>
          <p:nvPr/>
        </p:nvSpPr>
        <p:spPr bwMode="ltGray">
          <a:xfrm>
            <a:off x="2202067" y="4098291"/>
            <a:ext cx="27759" cy="44743"/>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7" name="Oval 114"/>
          <p:cNvSpPr>
            <a:spLocks noChangeArrowheads="1"/>
          </p:cNvSpPr>
          <p:nvPr/>
        </p:nvSpPr>
        <p:spPr bwMode="ltGray">
          <a:xfrm>
            <a:off x="2240930" y="4113205"/>
            <a:ext cx="1850" cy="5592"/>
          </a:xfrm>
          <a:prstGeom prst="ellipse">
            <a:avLst/>
          </a:prstGeom>
          <a:solidFill>
            <a:schemeClr val="accent2"/>
          </a:solidFill>
          <a:ln w="12700">
            <a:solidFill>
              <a:schemeClr val="tx1"/>
            </a:solidFill>
            <a:round/>
            <a:headEnd/>
            <a:tailEnd/>
          </a:ln>
          <a:effectLst/>
        </p:spPr>
        <p:txBody>
          <a:bodyPr wrap="none" anchor="ctr"/>
          <a:lstStyle/>
          <a:p>
            <a:endParaRPr lang="en-GB"/>
          </a:p>
        </p:txBody>
      </p:sp>
      <p:sp>
        <p:nvSpPr>
          <p:cNvPr id="518" name="Freeform 115"/>
          <p:cNvSpPr>
            <a:spLocks/>
          </p:cNvSpPr>
          <p:nvPr/>
        </p:nvSpPr>
        <p:spPr bwMode="ltGray">
          <a:xfrm>
            <a:off x="7159950" y="3967790"/>
            <a:ext cx="61071" cy="74572"/>
          </a:xfrm>
          <a:custGeom>
            <a:avLst/>
            <a:gdLst/>
            <a:ahLst/>
            <a:cxnLst>
              <a:cxn ang="0">
                <a:pos x="26" y="0"/>
              </a:cxn>
              <a:cxn ang="0">
                <a:pos x="0" y="28"/>
              </a:cxn>
              <a:cxn ang="0">
                <a:pos x="20" y="48"/>
              </a:cxn>
              <a:cxn ang="0">
                <a:pos x="42" y="24"/>
              </a:cxn>
              <a:cxn ang="0">
                <a:pos x="26" y="0"/>
              </a:cxn>
            </a:cxnLst>
            <a:rect l="0" t="0" r="r" b="b"/>
            <a:pathLst>
              <a:path w="43" h="49">
                <a:moveTo>
                  <a:pt x="26" y="0"/>
                </a:moveTo>
                <a:lnTo>
                  <a:pt x="0" y="28"/>
                </a:lnTo>
                <a:lnTo>
                  <a:pt x="20" y="48"/>
                </a:lnTo>
                <a:lnTo>
                  <a:pt x="42" y="24"/>
                </a:lnTo>
                <a:lnTo>
                  <a:pt x="2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19" name="Freeform 116"/>
          <p:cNvSpPr>
            <a:spLocks/>
          </p:cNvSpPr>
          <p:nvPr/>
        </p:nvSpPr>
        <p:spPr bwMode="ltGray">
          <a:xfrm>
            <a:off x="5281543" y="3753397"/>
            <a:ext cx="53668" cy="57792"/>
          </a:xfrm>
          <a:custGeom>
            <a:avLst/>
            <a:gdLst/>
            <a:ahLst/>
            <a:cxnLst>
              <a:cxn ang="0">
                <a:pos x="28" y="0"/>
              </a:cxn>
              <a:cxn ang="0">
                <a:pos x="34" y="7"/>
              </a:cxn>
              <a:cxn ang="0">
                <a:pos x="36" y="15"/>
              </a:cxn>
              <a:cxn ang="0">
                <a:pos x="31" y="18"/>
              </a:cxn>
              <a:cxn ang="0">
                <a:pos x="36" y="23"/>
              </a:cxn>
              <a:cxn ang="0">
                <a:pos x="29" y="31"/>
              </a:cxn>
              <a:cxn ang="0">
                <a:pos x="26" y="36"/>
              </a:cxn>
              <a:cxn ang="0">
                <a:pos x="2" y="36"/>
              </a:cxn>
              <a:cxn ang="0">
                <a:pos x="0" y="2"/>
              </a:cxn>
              <a:cxn ang="0">
                <a:pos x="28" y="0"/>
              </a:cxn>
            </a:cxnLst>
            <a:rect l="0" t="0" r="r" b="b"/>
            <a:pathLst>
              <a:path w="37" h="37">
                <a:moveTo>
                  <a:pt x="28" y="0"/>
                </a:moveTo>
                <a:lnTo>
                  <a:pt x="34" y="7"/>
                </a:lnTo>
                <a:lnTo>
                  <a:pt x="36" y="15"/>
                </a:lnTo>
                <a:lnTo>
                  <a:pt x="31" y="18"/>
                </a:lnTo>
                <a:lnTo>
                  <a:pt x="36" y="23"/>
                </a:lnTo>
                <a:lnTo>
                  <a:pt x="29" y="31"/>
                </a:lnTo>
                <a:lnTo>
                  <a:pt x="26" y="36"/>
                </a:lnTo>
                <a:lnTo>
                  <a:pt x="2" y="36"/>
                </a:lnTo>
                <a:lnTo>
                  <a:pt x="0" y="2"/>
                </a:lnTo>
                <a:lnTo>
                  <a:pt x="2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0" name="Freeform 117"/>
          <p:cNvSpPr>
            <a:spLocks/>
          </p:cNvSpPr>
          <p:nvPr/>
        </p:nvSpPr>
        <p:spPr bwMode="ltGray">
          <a:xfrm>
            <a:off x="5279692" y="3753397"/>
            <a:ext cx="64772" cy="67115"/>
          </a:xfrm>
          <a:custGeom>
            <a:avLst/>
            <a:gdLst/>
            <a:ahLst/>
            <a:cxnLst>
              <a:cxn ang="0">
                <a:pos x="34" y="0"/>
              </a:cxn>
              <a:cxn ang="0">
                <a:pos x="42" y="8"/>
              </a:cxn>
              <a:cxn ang="0">
                <a:pos x="44" y="18"/>
              </a:cxn>
              <a:cxn ang="0">
                <a:pos x="38" y="22"/>
              </a:cxn>
              <a:cxn ang="0">
                <a:pos x="44" y="28"/>
              </a:cxn>
              <a:cxn ang="0">
                <a:pos x="36" y="38"/>
              </a:cxn>
              <a:cxn ang="0">
                <a:pos x="32" y="44"/>
              </a:cxn>
              <a:cxn ang="0">
                <a:pos x="2" y="44"/>
              </a:cxn>
              <a:cxn ang="0">
                <a:pos x="0" y="2"/>
              </a:cxn>
              <a:cxn ang="0">
                <a:pos x="34" y="0"/>
              </a:cxn>
            </a:cxnLst>
            <a:rect l="0" t="0" r="r" b="b"/>
            <a:pathLst>
              <a:path w="45" h="45">
                <a:moveTo>
                  <a:pt x="34" y="0"/>
                </a:moveTo>
                <a:lnTo>
                  <a:pt x="42" y="8"/>
                </a:lnTo>
                <a:lnTo>
                  <a:pt x="44" y="18"/>
                </a:lnTo>
                <a:lnTo>
                  <a:pt x="38" y="22"/>
                </a:lnTo>
                <a:lnTo>
                  <a:pt x="44" y="28"/>
                </a:lnTo>
                <a:lnTo>
                  <a:pt x="36" y="38"/>
                </a:lnTo>
                <a:lnTo>
                  <a:pt x="32" y="44"/>
                </a:lnTo>
                <a:lnTo>
                  <a:pt x="2" y="44"/>
                </a:lnTo>
                <a:lnTo>
                  <a:pt x="0" y="2"/>
                </a:lnTo>
                <a:lnTo>
                  <a:pt x="3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1" name="Freeform 118"/>
          <p:cNvSpPr>
            <a:spLocks/>
          </p:cNvSpPr>
          <p:nvPr/>
        </p:nvSpPr>
        <p:spPr bwMode="ltGray">
          <a:xfrm>
            <a:off x="5053913" y="3121401"/>
            <a:ext cx="49967" cy="35421"/>
          </a:xfrm>
          <a:custGeom>
            <a:avLst/>
            <a:gdLst/>
            <a:ahLst/>
            <a:cxnLst>
              <a:cxn ang="0">
                <a:pos x="10" y="4"/>
              </a:cxn>
              <a:cxn ang="0">
                <a:pos x="8" y="8"/>
              </a:cxn>
              <a:cxn ang="0">
                <a:pos x="0" y="10"/>
              </a:cxn>
              <a:cxn ang="0">
                <a:pos x="0" y="16"/>
              </a:cxn>
              <a:cxn ang="0">
                <a:pos x="10" y="22"/>
              </a:cxn>
              <a:cxn ang="0">
                <a:pos x="22" y="16"/>
              </a:cxn>
              <a:cxn ang="0">
                <a:pos x="28" y="16"/>
              </a:cxn>
              <a:cxn ang="0">
                <a:pos x="26" y="10"/>
              </a:cxn>
              <a:cxn ang="0">
                <a:pos x="34" y="4"/>
              </a:cxn>
              <a:cxn ang="0">
                <a:pos x="32" y="0"/>
              </a:cxn>
              <a:cxn ang="0">
                <a:pos x="24" y="6"/>
              </a:cxn>
              <a:cxn ang="0">
                <a:pos x="10" y="4"/>
              </a:cxn>
            </a:cxnLst>
            <a:rect l="0" t="0" r="r" b="b"/>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2" name="Freeform 119"/>
          <p:cNvSpPr>
            <a:spLocks/>
          </p:cNvSpPr>
          <p:nvPr/>
        </p:nvSpPr>
        <p:spPr bwMode="ltGray">
          <a:xfrm>
            <a:off x="4852193" y="3112080"/>
            <a:ext cx="66623" cy="29829"/>
          </a:xfrm>
          <a:custGeom>
            <a:avLst/>
            <a:gdLst/>
            <a:ahLst/>
            <a:cxnLst>
              <a:cxn ang="0">
                <a:pos x="0" y="0"/>
              </a:cxn>
              <a:cxn ang="0">
                <a:pos x="0" y="10"/>
              </a:cxn>
              <a:cxn ang="0">
                <a:pos x="2" y="10"/>
              </a:cxn>
              <a:cxn ang="0">
                <a:pos x="12" y="10"/>
              </a:cxn>
              <a:cxn ang="0">
                <a:pos x="20" y="14"/>
              </a:cxn>
              <a:cxn ang="0">
                <a:pos x="22" y="18"/>
              </a:cxn>
              <a:cxn ang="0">
                <a:pos x="40" y="18"/>
              </a:cxn>
              <a:cxn ang="0">
                <a:pos x="46" y="12"/>
              </a:cxn>
              <a:cxn ang="0">
                <a:pos x="46" y="8"/>
              </a:cxn>
              <a:cxn ang="0">
                <a:pos x="42" y="12"/>
              </a:cxn>
              <a:cxn ang="0">
                <a:pos x="40" y="10"/>
              </a:cxn>
              <a:cxn ang="0">
                <a:pos x="36" y="8"/>
              </a:cxn>
              <a:cxn ang="0">
                <a:pos x="32" y="6"/>
              </a:cxn>
              <a:cxn ang="0">
                <a:pos x="18" y="6"/>
              </a:cxn>
              <a:cxn ang="0">
                <a:pos x="14" y="6"/>
              </a:cxn>
              <a:cxn ang="0">
                <a:pos x="12" y="2"/>
              </a:cxn>
              <a:cxn ang="0">
                <a:pos x="8" y="0"/>
              </a:cxn>
              <a:cxn ang="0">
                <a:pos x="0" y="0"/>
              </a:cxn>
            </a:cxnLst>
            <a:rect l="0" t="0" r="r" b="b"/>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3" name="Freeform 120"/>
          <p:cNvSpPr>
            <a:spLocks/>
          </p:cNvSpPr>
          <p:nvPr/>
        </p:nvSpPr>
        <p:spPr bwMode="ltGray">
          <a:xfrm>
            <a:off x="4950277" y="3097166"/>
            <a:ext cx="12954" cy="13049"/>
          </a:xfrm>
          <a:custGeom>
            <a:avLst/>
            <a:gdLst/>
            <a:ahLst/>
            <a:cxnLst>
              <a:cxn ang="0">
                <a:pos x="6" y="0"/>
              </a:cxn>
              <a:cxn ang="0">
                <a:pos x="2" y="2"/>
              </a:cxn>
              <a:cxn ang="0">
                <a:pos x="0" y="8"/>
              </a:cxn>
              <a:cxn ang="0">
                <a:pos x="6" y="6"/>
              </a:cxn>
              <a:cxn ang="0">
                <a:pos x="8" y="2"/>
              </a:cxn>
              <a:cxn ang="0">
                <a:pos x="6" y="0"/>
              </a:cxn>
            </a:cxnLst>
            <a:rect l="0" t="0" r="r" b="b"/>
            <a:pathLst>
              <a:path w="9" h="9">
                <a:moveTo>
                  <a:pt x="6" y="0"/>
                </a:moveTo>
                <a:lnTo>
                  <a:pt x="2" y="2"/>
                </a:lnTo>
                <a:lnTo>
                  <a:pt x="0" y="8"/>
                </a:lnTo>
                <a:lnTo>
                  <a:pt x="6" y="6"/>
                </a:lnTo>
                <a:lnTo>
                  <a:pt x="8" y="2"/>
                </a:lnTo>
                <a:lnTo>
                  <a:pt x="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4" name="Freeform 121"/>
          <p:cNvSpPr>
            <a:spLocks/>
          </p:cNvSpPr>
          <p:nvPr/>
        </p:nvSpPr>
        <p:spPr bwMode="ltGray">
          <a:xfrm>
            <a:off x="4619012" y="3020729"/>
            <a:ext cx="64772" cy="48472"/>
          </a:xfrm>
          <a:custGeom>
            <a:avLst/>
            <a:gdLst/>
            <a:ahLst/>
            <a:cxnLst>
              <a:cxn ang="0">
                <a:pos x="44" y="0"/>
              </a:cxn>
              <a:cxn ang="0">
                <a:pos x="42" y="8"/>
              </a:cxn>
              <a:cxn ang="0">
                <a:pos x="38" y="14"/>
              </a:cxn>
              <a:cxn ang="0">
                <a:pos x="38" y="18"/>
              </a:cxn>
              <a:cxn ang="0">
                <a:pos x="40" y="22"/>
              </a:cxn>
              <a:cxn ang="0">
                <a:pos x="38" y="24"/>
              </a:cxn>
              <a:cxn ang="0">
                <a:pos x="36" y="30"/>
              </a:cxn>
              <a:cxn ang="0">
                <a:pos x="34" y="28"/>
              </a:cxn>
              <a:cxn ang="0">
                <a:pos x="30" y="28"/>
              </a:cxn>
              <a:cxn ang="0">
                <a:pos x="28" y="24"/>
              </a:cxn>
              <a:cxn ang="0">
                <a:pos x="18" y="18"/>
              </a:cxn>
              <a:cxn ang="0">
                <a:pos x="14" y="18"/>
              </a:cxn>
              <a:cxn ang="0">
                <a:pos x="10" y="14"/>
              </a:cxn>
              <a:cxn ang="0">
                <a:pos x="4" y="10"/>
              </a:cxn>
              <a:cxn ang="0">
                <a:pos x="0" y="6"/>
              </a:cxn>
              <a:cxn ang="0">
                <a:pos x="0" y="4"/>
              </a:cxn>
              <a:cxn ang="0">
                <a:pos x="8" y="4"/>
              </a:cxn>
              <a:cxn ang="0">
                <a:pos x="8" y="0"/>
              </a:cxn>
              <a:cxn ang="0">
                <a:pos x="12" y="2"/>
              </a:cxn>
              <a:cxn ang="0">
                <a:pos x="14" y="4"/>
              </a:cxn>
              <a:cxn ang="0">
                <a:pos x="32" y="4"/>
              </a:cxn>
              <a:cxn ang="0">
                <a:pos x="42" y="0"/>
              </a:cxn>
              <a:cxn ang="0">
                <a:pos x="44" y="0"/>
              </a:cxn>
            </a:cxnLst>
            <a:rect l="0" t="0" r="r" b="b"/>
            <a:pathLst>
              <a:path w="45" h="31">
                <a:moveTo>
                  <a:pt x="44" y="0"/>
                </a:moveTo>
                <a:lnTo>
                  <a:pt x="42" y="8"/>
                </a:lnTo>
                <a:lnTo>
                  <a:pt x="38" y="14"/>
                </a:lnTo>
                <a:lnTo>
                  <a:pt x="38" y="18"/>
                </a:lnTo>
                <a:lnTo>
                  <a:pt x="40" y="22"/>
                </a:lnTo>
                <a:lnTo>
                  <a:pt x="38" y="24"/>
                </a:lnTo>
                <a:lnTo>
                  <a:pt x="36" y="30"/>
                </a:lnTo>
                <a:lnTo>
                  <a:pt x="34" y="28"/>
                </a:lnTo>
                <a:lnTo>
                  <a:pt x="30" y="28"/>
                </a:lnTo>
                <a:lnTo>
                  <a:pt x="28" y="24"/>
                </a:lnTo>
                <a:lnTo>
                  <a:pt x="18" y="18"/>
                </a:lnTo>
                <a:lnTo>
                  <a:pt x="14" y="18"/>
                </a:lnTo>
                <a:lnTo>
                  <a:pt x="10" y="14"/>
                </a:lnTo>
                <a:lnTo>
                  <a:pt x="4" y="10"/>
                </a:lnTo>
                <a:lnTo>
                  <a:pt x="0" y="6"/>
                </a:lnTo>
                <a:lnTo>
                  <a:pt x="0" y="4"/>
                </a:lnTo>
                <a:lnTo>
                  <a:pt x="8" y="4"/>
                </a:lnTo>
                <a:lnTo>
                  <a:pt x="8" y="0"/>
                </a:lnTo>
                <a:lnTo>
                  <a:pt x="12" y="2"/>
                </a:lnTo>
                <a:lnTo>
                  <a:pt x="14" y="4"/>
                </a:lnTo>
                <a:lnTo>
                  <a:pt x="32" y="4"/>
                </a:lnTo>
                <a:lnTo>
                  <a:pt x="42" y="0"/>
                </a:lnTo>
                <a:lnTo>
                  <a:pt x="44"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25" name="Freeform 122"/>
          <p:cNvSpPr>
            <a:spLocks/>
          </p:cNvSpPr>
          <p:nvPr/>
        </p:nvSpPr>
        <p:spPr bwMode="ltGray">
          <a:xfrm>
            <a:off x="5592452" y="3773904"/>
            <a:ext cx="29610" cy="11186"/>
          </a:xfrm>
          <a:custGeom>
            <a:avLst/>
            <a:gdLst/>
            <a:ahLst/>
            <a:cxnLst>
              <a:cxn ang="0">
                <a:pos x="20" y="0"/>
              </a:cxn>
              <a:cxn ang="0">
                <a:pos x="8" y="0"/>
              </a:cxn>
              <a:cxn ang="0">
                <a:pos x="4" y="0"/>
              </a:cxn>
              <a:cxn ang="0">
                <a:pos x="0" y="4"/>
              </a:cxn>
              <a:cxn ang="0">
                <a:pos x="10" y="6"/>
              </a:cxn>
              <a:cxn ang="0">
                <a:pos x="16" y="6"/>
              </a:cxn>
              <a:cxn ang="0">
                <a:pos x="20" y="0"/>
              </a:cxn>
            </a:cxnLst>
            <a:rect l="0" t="0" r="r" b="b"/>
            <a:pathLst>
              <a:path w="21" h="7">
                <a:moveTo>
                  <a:pt x="20" y="0"/>
                </a:moveTo>
                <a:lnTo>
                  <a:pt x="8" y="0"/>
                </a:lnTo>
                <a:lnTo>
                  <a:pt x="4" y="0"/>
                </a:lnTo>
                <a:lnTo>
                  <a:pt x="0" y="4"/>
                </a:lnTo>
                <a:lnTo>
                  <a:pt x="10" y="6"/>
                </a:lnTo>
                <a:lnTo>
                  <a:pt x="16" y="6"/>
                </a:lnTo>
                <a:lnTo>
                  <a:pt x="2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6" name="Freeform 123"/>
          <p:cNvSpPr>
            <a:spLocks/>
          </p:cNvSpPr>
          <p:nvPr/>
        </p:nvSpPr>
        <p:spPr bwMode="ltGray">
          <a:xfrm>
            <a:off x="4763362" y="1549803"/>
            <a:ext cx="3294152" cy="1737521"/>
          </a:xfrm>
          <a:custGeom>
            <a:avLst/>
            <a:gdLst/>
            <a:ahLst/>
            <a:cxnLst>
              <a:cxn ang="0">
                <a:pos x="216" y="258"/>
              </a:cxn>
              <a:cxn ang="0">
                <a:pos x="270" y="304"/>
              </a:cxn>
              <a:cxn ang="0">
                <a:pos x="154" y="308"/>
              </a:cxn>
              <a:cxn ang="0">
                <a:pos x="204" y="378"/>
              </a:cxn>
              <a:cxn ang="0">
                <a:pos x="226" y="356"/>
              </a:cxn>
              <a:cxn ang="0">
                <a:pos x="272" y="330"/>
              </a:cxn>
              <a:cxn ang="0">
                <a:pos x="324" y="256"/>
              </a:cxn>
              <a:cxn ang="0">
                <a:pos x="336" y="308"/>
              </a:cxn>
              <a:cxn ang="0">
                <a:pos x="402" y="272"/>
              </a:cxn>
              <a:cxn ang="0">
                <a:pos x="438" y="268"/>
              </a:cxn>
              <a:cxn ang="0">
                <a:pos x="502" y="250"/>
              </a:cxn>
              <a:cxn ang="0">
                <a:pos x="520" y="230"/>
              </a:cxn>
              <a:cxn ang="0">
                <a:pos x="542" y="226"/>
              </a:cxn>
              <a:cxn ang="0">
                <a:pos x="630" y="260"/>
              </a:cxn>
              <a:cxn ang="0">
                <a:pos x="622" y="232"/>
              </a:cxn>
              <a:cxn ang="0">
                <a:pos x="626" y="150"/>
              </a:cxn>
              <a:cxn ang="0">
                <a:pos x="686" y="160"/>
              </a:cxn>
              <a:cxn ang="0">
                <a:pos x="704" y="300"/>
              </a:cxn>
              <a:cxn ang="0">
                <a:pos x="756" y="244"/>
              </a:cxn>
              <a:cxn ang="0">
                <a:pos x="716" y="138"/>
              </a:cxn>
              <a:cxn ang="0">
                <a:pos x="752" y="174"/>
              </a:cxn>
              <a:cxn ang="0">
                <a:pos x="832" y="166"/>
              </a:cxn>
              <a:cxn ang="0">
                <a:pos x="854" y="120"/>
              </a:cxn>
              <a:cxn ang="0">
                <a:pos x="936" y="52"/>
              </a:cxn>
              <a:cxn ang="0">
                <a:pos x="1050" y="8"/>
              </a:cxn>
              <a:cxn ang="0">
                <a:pos x="1134" y="32"/>
              </a:cxn>
              <a:cxn ang="0">
                <a:pos x="1176" y="102"/>
              </a:cxn>
              <a:cxn ang="0">
                <a:pos x="1294" y="114"/>
              </a:cxn>
              <a:cxn ang="0">
                <a:pos x="1400" y="116"/>
              </a:cxn>
              <a:cxn ang="0">
                <a:pos x="1526" y="180"/>
              </a:cxn>
              <a:cxn ang="0">
                <a:pos x="1618" y="138"/>
              </a:cxn>
              <a:cxn ang="0">
                <a:pos x="1776" y="188"/>
              </a:cxn>
              <a:cxn ang="0">
                <a:pos x="1928" y="226"/>
              </a:cxn>
              <a:cxn ang="0">
                <a:pos x="2042" y="216"/>
              </a:cxn>
              <a:cxn ang="0">
                <a:pos x="2184" y="242"/>
              </a:cxn>
              <a:cxn ang="0">
                <a:pos x="2278" y="292"/>
              </a:cxn>
              <a:cxn ang="0">
                <a:pos x="2224" y="346"/>
              </a:cxn>
              <a:cxn ang="0">
                <a:pos x="2194" y="420"/>
              </a:cxn>
              <a:cxn ang="0">
                <a:pos x="2064" y="472"/>
              </a:cxn>
              <a:cxn ang="0">
                <a:pos x="2058" y="582"/>
              </a:cxn>
              <a:cxn ang="0">
                <a:pos x="1962" y="562"/>
              </a:cxn>
              <a:cxn ang="0">
                <a:pos x="2026" y="400"/>
              </a:cxn>
              <a:cxn ang="0">
                <a:pos x="1930" y="442"/>
              </a:cxn>
              <a:cxn ang="0">
                <a:pos x="1898" y="502"/>
              </a:cxn>
              <a:cxn ang="0">
                <a:pos x="1800" y="490"/>
              </a:cxn>
              <a:cxn ang="0">
                <a:pos x="1704" y="606"/>
              </a:cxn>
              <a:cxn ang="0">
                <a:pos x="1752" y="824"/>
              </a:cxn>
              <a:cxn ang="0">
                <a:pos x="528" y="1028"/>
              </a:cxn>
              <a:cxn ang="0">
                <a:pos x="516" y="884"/>
              </a:cxn>
              <a:cxn ang="0">
                <a:pos x="466" y="844"/>
              </a:cxn>
              <a:cxn ang="0">
                <a:pos x="404" y="830"/>
              </a:cxn>
              <a:cxn ang="0">
                <a:pos x="348" y="890"/>
              </a:cxn>
              <a:cxn ang="0">
                <a:pos x="240" y="818"/>
              </a:cxn>
              <a:cxn ang="0">
                <a:pos x="10" y="752"/>
              </a:cxn>
              <a:cxn ang="0">
                <a:pos x="36" y="504"/>
              </a:cxn>
              <a:cxn ang="0">
                <a:pos x="126" y="474"/>
              </a:cxn>
              <a:cxn ang="0">
                <a:pos x="130" y="236"/>
              </a:cxn>
            </a:cxnLst>
            <a:rect l="0" t="0" r="r" b="b"/>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27" name="Freeform 124"/>
          <p:cNvSpPr>
            <a:spLocks/>
          </p:cNvSpPr>
          <p:nvPr/>
        </p:nvSpPr>
        <p:spPr bwMode="ltGray">
          <a:xfrm>
            <a:off x="4770765" y="2806336"/>
            <a:ext cx="225779" cy="259136"/>
          </a:xfrm>
          <a:custGeom>
            <a:avLst/>
            <a:gdLst/>
            <a:ahLst/>
            <a:cxnLst>
              <a:cxn ang="0">
                <a:pos x="36" y="20"/>
              </a:cxn>
              <a:cxn ang="0">
                <a:pos x="48" y="14"/>
              </a:cxn>
              <a:cxn ang="0">
                <a:pos x="96" y="0"/>
              </a:cxn>
              <a:cxn ang="0">
                <a:pos x="106" y="4"/>
              </a:cxn>
              <a:cxn ang="0">
                <a:pos x="112" y="10"/>
              </a:cxn>
              <a:cxn ang="0">
                <a:pos x="116" y="16"/>
              </a:cxn>
              <a:cxn ang="0">
                <a:pos x="122" y="22"/>
              </a:cxn>
              <a:cxn ang="0">
                <a:pos x="122" y="26"/>
              </a:cxn>
              <a:cxn ang="0">
                <a:pos x="120" y="30"/>
              </a:cxn>
              <a:cxn ang="0">
                <a:pos x="118" y="34"/>
              </a:cxn>
              <a:cxn ang="0">
                <a:pos x="150" y="44"/>
              </a:cxn>
              <a:cxn ang="0">
                <a:pos x="154" y="60"/>
              </a:cxn>
              <a:cxn ang="0">
                <a:pos x="142" y="70"/>
              </a:cxn>
              <a:cxn ang="0">
                <a:pos x="114" y="68"/>
              </a:cxn>
              <a:cxn ang="0">
                <a:pos x="100" y="66"/>
              </a:cxn>
              <a:cxn ang="0">
                <a:pos x="92" y="68"/>
              </a:cxn>
              <a:cxn ang="0">
                <a:pos x="86" y="90"/>
              </a:cxn>
              <a:cxn ang="0">
                <a:pos x="76" y="94"/>
              </a:cxn>
              <a:cxn ang="0">
                <a:pos x="76" y="100"/>
              </a:cxn>
              <a:cxn ang="0">
                <a:pos x="64" y="98"/>
              </a:cxn>
              <a:cxn ang="0">
                <a:pos x="58" y="96"/>
              </a:cxn>
              <a:cxn ang="0">
                <a:pos x="50" y="92"/>
              </a:cxn>
              <a:cxn ang="0">
                <a:pos x="48" y="98"/>
              </a:cxn>
              <a:cxn ang="0">
                <a:pos x="54" y="102"/>
              </a:cxn>
              <a:cxn ang="0">
                <a:pos x="54" y="112"/>
              </a:cxn>
              <a:cxn ang="0">
                <a:pos x="54" y="116"/>
              </a:cxn>
              <a:cxn ang="0">
                <a:pos x="54" y="120"/>
              </a:cxn>
              <a:cxn ang="0">
                <a:pos x="60" y="122"/>
              </a:cxn>
              <a:cxn ang="0">
                <a:pos x="62" y="130"/>
              </a:cxn>
              <a:cxn ang="0">
                <a:pos x="58" y="136"/>
              </a:cxn>
              <a:cxn ang="0">
                <a:pos x="52" y="140"/>
              </a:cxn>
              <a:cxn ang="0">
                <a:pos x="54" y="150"/>
              </a:cxn>
              <a:cxn ang="0">
                <a:pos x="48" y="160"/>
              </a:cxn>
              <a:cxn ang="0">
                <a:pos x="50" y="166"/>
              </a:cxn>
              <a:cxn ang="0">
                <a:pos x="56" y="170"/>
              </a:cxn>
              <a:cxn ang="0">
                <a:pos x="46" y="170"/>
              </a:cxn>
              <a:cxn ang="0">
                <a:pos x="36" y="166"/>
              </a:cxn>
              <a:cxn ang="0">
                <a:pos x="32" y="154"/>
              </a:cxn>
              <a:cxn ang="0">
                <a:pos x="22" y="142"/>
              </a:cxn>
              <a:cxn ang="0">
                <a:pos x="12" y="124"/>
              </a:cxn>
              <a:cxn ang="0">
                <a:pos x="6" y="108"/>
              </a:cxn>
              <a:cxn ang="0">
                <a:pos x="0" y="104"/>
              </a:cxn>
              <a:cxn ang="0">
                <a:pos x="4" y="94"/>
              </a:cxn>
              <a:cxn ang="0">
                <a:pos x="8" y="88"/>
              </a:cxn>
              <a:cxn ang="0">
                <a:pos x="10" y="82"/>
              </a:cxn>
              <a:cxn ang="0">
                <a:pos x="16" y="76"/>
              </a:cxn>
              <a:cxn ang="0">
                <a:pos x="22" y="68"/>
              </a:cxn>
              <a:cxn ang="0">
                <a:pos x="32" y="24"/>
              </a:cxn>
              <a:cxn ang="0">
                <a:pos x="36" y="20"/>
              </a:cxn>
            </a:cxnLst>
            <a:rect l="0" t="0" r="r" b="b"/>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28" name="Freeform 125"/>
          <p:cNvSpPr>
            <a:spLocks/>
          </p:cNvSpPr>
          <p:nvPr/>
        </p:nvSpPr>
        <p:spPr bwMode="ltGray">
          <a:xfrm>
            <a:off x="4681934" y="2672107"/>
            <a:ext cx="292402" cy="171515"/>
          </a:xfrm>
          <a:custGeom>
            <a:avLst/>
            <a:gdLst/>
            <a:ahLst/>
            <a:cxnLst>
              <a:cxn ang="0">
                <a:pos x="6" y="36"/>
              </a:cxn>
              <a:cxn ang="0">
                <a:pos x="78" y="0"/>
              </a:cxn>
              <a:cxn ang="0">
                <a:pos x="92" y="8"/>
              </a:cxn>
              <a:cxn ang="0">
                <a:pos x="100" y="12"/>
              </a:cxn>
              <a:cxn ang="0">
                <a:pos x="114" y="10"/>
              </a:cxn>
              <a:cxn ang="0">
                <a:pos x="132" y="22"/>
              </a:cxn>
              <a:cxn ang="0">
                <a:pos x="146" y="10"/>
              </a:cxn>
              <a:cxn ang="0">
                <a:pos x="158" y="4"/>
              </a:cxn>
              <a:cxn ang="0">
                <a:pos x="164" y="12"/>
              </a:cxn>
              <a:cxn ang="0">
                <a:pos x="174" y="22"/>
              </a:cxn>
              <a:cxn ang="0">
                <a:pos x="180" y="34"/>
              </a:cxn>
              <a:cxn ang="0">
                <a:pos x="180" y="48"/>
              </a:cxn>
              <a:cxn ang="0">
                <a:pos x="186" y="62"/>
              </a:cxn>
              <a:cxn ang="0">
                <a:pos x="202" y="70"/>
              </a:cxn>
              <a:cxn ang="0">
                <a:pos x="200" y="88"/>
              </a:cxn>
              <a:cxn ang="0">
                <a:pos x="190" y="88"/>
              </a:cxn>
              <a:cxn ang="0">
                <a:pos x="184" y="108"/>
              </a:cxn>
              <a:cxn ang="0">
                <a:pos x="172" y="110"/>
              </a:cxn>
              <a:cxn ang="0">
                <a:pos x="164" y="100"/>
              </a:cxn>
              <a:cxn ang="0">
                <a:pos x="152" y="98"/>
              </a:cxn>
              <a:cxn ang="0">
                <a:pos x="138" y="106"/>
              </a:cxn>
              <a:cxn ang="0">
                <a:pos x="122" y="110"/>
              </a:cxn>
              <a:cxn ang="0">
                <a:pos x="100" y="112"/>
              </a:cxn>
              <a:cxn ang="0">
                <a:pos x="96" y="96"/>
              </a:cxn>
              <a:cxn ang="0">
                <a:pos x="86" y="86"/>
              </a:cxn>
              <a:cxn ang="0">
                <a:pos x="78" y="78"/>
              </a:cxn>
              <a:cxn ang="0">
                <a:pos x="72" y="70"/>
              </a:cxn>
              <a:cxn ang="0">
                <a:pos x="68" y="62"/>
              </a:cxn>
              <a:cxn ang="0">
                <a:pos x="66" y="54"/>
              </a:cxn>
              <a:cxn ang="0">
                <a:pos x="56" y="54"/>
              </a:cxn>
              <a:cxn ang="0">
                <a:pos x="50" y="62"/>
              </a:cxn>
              <a:cxn ang="0">
                <a:pos x="28" y="62"/>
              </a:cxn>
              <a:cxn ang="0">
                <a:pos x="10" y="56"/>
              </a:cxn>
              <a:cxn ang="0">
                <a:pos x="0" y="42"/>
              </a:cxn>
            </a:cxnLst>
            <a:rect l="0" t="0" r="r" b="b"/>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29" name="Freeform 126"/>
          <p:cNvSpPr>
            <a:spLocks/>
          </p:cNvSpPr>
          <p:nvPr/>
        </p:nvSpPr>
        <p:spPr bwMode="ltGray">
          <a:xfrm>
            <a:off x="4585700" y="2584485"/>
            <a:ext cx="233182" cy="134229"/>
          </a:xfrm>
          <a:custGeom>
            <a:avLst/>
            <a:gdLst/>
            <a:ahLst/>
            <a:cxnLst>
              <a:cxn ang="0">
                <a:pos x="64" y="4"/>
              </a:cxn>
              <a:cxn ang="0">
                <a:pos x="72" y="10"/>
              </a:cxn>
              <a:cxn ang="0">
                <a:pos x="126" y="38"/>
              </a:cxn>
              <a:cxn ang="0">
                <a:pos x="132" y="38"/>
              </a:cxn>
              <a:cxn ang="0">
                <a:pos x="138" y="36"/>
              </a:cxn>
              <a:cxn ang="0">
                <a:pos x="142" y="36"/>
              </a:cxn>
              <a:cxn ang="0">
                <a:pos x="146" y="38"/>
              </a:cxn>
              <a:cxn ang="0">
                <a:pos x="150" y="38"/>
              </a:cxn>
              <a:cxn ang="0">
                <a:pos x="150" y="42"/>
              </a:cxn>
              <a:cxn ang="0">
                <a:pos x="154" y="44"/>
              </a:cxn>
              <a:cxn ang="0">
                <a:pos x="156" y="50"/>
              </a:cxn>
              <a:cxn ang="0">
                <a:pos x="160" y="54"/>
              </a:cxn>
              <a:cxn ang="0">
                <a:pos x="160" y="58"/>
              </a:cxn>
              <a:cxn ang="0">
                <a:pos x="160" y="64"/>
              </a:cxn>
              <a:cxn ang="0">
                <a:pos x="158" y="70"/>
              </a:cxn>
              <a:cxn ang="0">
                <a:pos x="152" y="70"/>
              </a:cxn>
              <a:cxn ang="0">
                <a:pos x="144" y="64"/>
              </a:cxn>
              <a:cxn ang="0">
                <a:pos x="138" y="62"/>
              </a:cxn>
              <a:cxn ang="0">
                <a:pos x="134" y="66"/>
              </a:cxn>
              <a:cxn ang="0">
                <a:pos x="126" y="70"/>
              </a:cxn>
              <a:cxn ang="0">
                <a:pos x="104" y="74"/>
              </a:cxn>
              <a:cxn ang="0">
                <a:pos x="104" y="78"/>
              </a:cxn>
              <a:cxn ang="0">
                <a:pos x="104" y="80"/>
              </a:cxn>
              <a:cxn ang="0">
                <a:pos x="100" y="82"/>
              </a:cxn>
              <a:cxn ang="0">
                <a:pos x="98" y="84"/>
              </a:cxn>
              <a:cxn ang="0">
                <a:pos x="94" y="86"/>
              </a:cxn>
              <a:cxn ang="0">
                <a:pos x="92" y="86"/>
              </a:cxn>
              <a:cxn ang="0">
                <a:pos x="90" y="86"/>
              </a:cxn>
              <a:cxn ang="0">
                <a:pos x="76" y="88"/>
              </a:cxn>
              <a:cxn ang="0">
                <a:pos x="64" y="86"/>
              </a:cxn>
              <a:cxn ang="0">
                <a:pos x="44" y="84"/>
              </a:cxn>
              <a:cxn ang="0">
                <a:pos x="22" y="74"/>
              </a:cxn>
              <a:cxn ang="0">
                <a:pos x="0" y="48"/>
              </a:cxn>
              <a:cxn ang="0">
                <a:pos x="0" y="26"/>
              </a:cxn>
              <a:cxn ang="0">
                <a:pos x="22" y="8"/>
              </a:cxn>
              <a:cxn ang="0">
                <a:pos x="46" y="0"/>
              </a:cxn>
              <a:cxn ang="0">
                <a:pos x="64" y="4"/>
              </a:cxn>
            </a:cxnLst>
            <a:rect l="0" t="0" r="r" b="b"/>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30" name="Freeform 127"/>
          <p:cNvSpPr>
            <a:spLocks/>
          </p:cNvSpPr>
          <p:nvPr/>
        </p:nvSpPr>
        <p:spPr bwMode="ltGray">
          <a:xfrm>
            <a:off x="4624563" y="2463306"/>
            <a:ext cx="223928" cy="205072"/>
          </a:xfrm>
          <a:custGeom>
            <a:avLst/>
            <a:gdLst/>
            <a:ahLst/>
            <a:cxnLst>
              <a:cxn ang="0">
                <a:pos x="8" y="26"/>
              </a:cxn>
              <a:cxn ang="0">
                <a:pos x="20" y="16"/>
              </a:cxn>
              <a:cxn ang="0">
                <a:pos x="26" y="14"/>
              </a:cxn>
              <a:cxn ang="0">
                <a:pos x="62" y="0"/>
              </a:cxn>
              <a:cxn ang="0">
                <a:pos x="70" y="6"/>
              </a:cxn>
              <a:cxn ang="0">
                <a:pos x="74" y="10"/>
              </a:cxn>
              <a:cxn ang="0">
                <a:pos x="78" y="14"/>
              </a:cxn>
              <a:cxn ang="0">
                <a:pos x="82" y="14"/>
              </a:cxn>
              <a:cxn ang="0">
                <a:pos x="86" y="12"/>
              </a:cxn>
              <a:cxn ang="0">
                <a:pos x="94" y="10"/>
              </a:cxn>
              <a:cxn ang="0">
                <a:pos x="100" y="8"/>
              </a:cxn>
              <a:cxn ang="0">
                <a:pos x="106" y="8"/>
              </a:cxn>
              <a:cxn ang="0">
                <a:pos x="114" y="8"/>
              </a:cxn>
              <a:cxn ang="0">
                <a:pos x="124" y="8"/>
              </a:cxn>
              <a:cxn ang="0">
                <a:pos x="132" y="8"/>
              </a:cxn>
              <a:cxn ang="0">
                <a:pos x="140" y="8"/>
              </a:cxn>
              <a:cxn ang="0">
                <a:pos x="142" y="18"/>
              </a:cxn>
              <a:cxn ang="0">
                <a:pos x="148" y="28"/>
              </a:cxn>
              <a:cxn ang="0">
                <a:pos x="150" y="38"/>
              </a:cxn>
              <a:cxn ang="0">
                <a:pos x="148" y="52"/>
              </a:cxn>
              <a:cxn ang="0">
                <a:pos x="144" y="58"/>
              </a:cxn>
              <a:cxn ang="0">
                <a:pos x="146" y="66"/>
              </a:cxn>
              <a:cxn ang="0">
                <a:pos x="150" y="72"/>
              </a:cxn>
              <a:cxn ang="0">
                <a:pos x="152" y="82"/>
              </a:cxn>
              <a:cxn ang="0">
                <a:pos x="154" y="90"/>
              </a:cxn>
              <a:cxn ang="0">
                <a:pos x="150" y="100"/>
              </a:cxn>
              <a:cxn ang="0">
                <a:pos x="140" y="102"/>
              </a:cxn>
              <a:cxn ang="0">
                <a:pos x="136" y="110"/>
              </a:cxn>
              <a:cxn ang="0">
                <a:pos x="134" y="118"/>
              </a:cxn>
              <a:cxn ang="0">
                <a:pos x="134" y="128"/>
              </a:cxn>
              <a:cxn ang="0">
                <a:pos x="132" y="134"/>
              </a:cxn>
              <a:cxn ang="0">
                <a:pos x="122" y="128"/>
              </a:cxn>
              <a:cxn ang="0">
                <a:pos x="112" y="122"/>
              </a:cxn>
              <a:cxn ang="0">
                <a:pos x="106" y="124"/>
              </a:cxn>
              <a:cxn ang="0">
                <a:pos x="100" y="126"/>
              </a:cxn>
              <a:cxn ang="0">
                <a:pos x="86" y="120"/>
              </a:cxn>
              <a:cxn ang="0">
                <a:pos x="80" y="120"/>
              </a:cxn>
              <a:cxn ang="0">
                <a:pos x="74" y="120"/>
              </a:cxn>
              <a:cxn ang="0">
                <a:pos x="70" y="116"/>
              </a:cxn>
              <a:cxn ang="0">
                <a:pos x="66" y="110"/>
              </a:cxn>
              <a:cxn ang="0">
                <a:pos x="62" y="106"/>
              </a:cxn>
              <a:cxn ang="0">
                <a:pos x="52" y="100"/>
              </a:cxn>
              <a:cxn ang="0">
                <a:pos x="32" y="100"/>
              </a:cxn>
              <a:cxn ang="0">
                <a:pos x="30" y="94"/>
              </a:cxn>
              <a:cxn ang="0">
                <a:pos x="30" y="88"/>
              </a:cxn>
              <a:cxn ang="0">
                <a:pos x="28" y="86"/>
              </a:cxn>
              <a:cxn ang="0">
                <a:pos x="24" y="86"/>
              </a:cxn>
              <a:cxn ang="0">
                <a:pos x="20" y="86"/>
              </a:cxn>
              <a:cxn ang="0">
                <a:pos x="18" y="86"/>
              </a:cxn>
              <a:cxn ang="0">
                <a:pos x="12" y="86"/>
              </a:cxn>
              <a:cxn ang="0">
                <a:pos x="4" y="84"/>
              </a:cxn>
              <a:cxn ang="0">
                <a:pos x="0" y="36"/>
              </a:cxn>
              <a:cxn ang="0">
                <a:pos x="8" y="26"/>
              </a:cxn>
            </a:cxnLst>
            <a:rect l="0" t="0" r="r" b="b"/>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1" name="Freeform 128"/>
          <p:cNvSpPr>
            <a:spLocks/>
          </p:cNvSpPr>
          <p:nvPr/>
        </p:nvSpPr>
        <p:spPr bwMode="ltGray">
          <a:xfrm>
            <a:off x="4496869" y="2358906"/>
            <a:ext cx="68473" cy="156601"/>
          </a:xfrm>
          <a:custGeom>
            <a:avLst/>
            <a:gdLst/>
            <a:ahLst/>
            <a:cxnLst>
              <a:cxn ang="0">
                <a:pos x="0" y="94"/>
              </a:cxn>
              <a:cxn ang="0">
                <a:pos x="6" y="90"/>
              </a:cxn>
              <a:cxn ang="0">
                <a:pos x="10" y="66"/>
              </a:cxn>
              <a:cxn ang="0">
                <a:pos x="8" y="60"/>
              </a:cxn>
              <a:cxn ang="0">
                <a:pos x="6" y="58"/>
              </a:cxn>
              <a:cxn ang="0">
                <a:pos x="2" y="56"/>
              </a:cxn>
              <a:cxn ang="0">
                <a:pos x="2" y="52"/>
              </a:cxn>
              <a:cxn ang="0">
                <a:pos x="0" y="44"/>
              </a:cxn>
              <a:cxn ang="0">
                <a:pos x="0" y="40"/>
              </a:cxn>
              <a:cxn ang="0">
                <a:pos x="0" y="34"/>
              </a:cxn>
              <a:cxn ang="0">
                <a:pos x="2" y="28"/>
              </a:cxn>
              <a:cxn ang="0">
                <a:pos x="10" y="20"/>
              </a:cxn>
              <a:cxn ang="0">
                <a:pos x="18" y="10"/>
              </a:cxn>
              <a:cxn ang="0">
                <a:pos x="26" y="2"/>
              </a:cxn>
              <a:cxn ang="0">
                <a:pos x="36" y="0"/>
              </a:cxn>
              <a:cxn ang="0">
                <a:pos x="40" y="2"/>
              </a:cxn>
              <a:cxn ang="0">
                <a:pos x="42" y="8"/>
              </a:cxn>
              <a:cxn ang="0">
                <a:pos x="40" y="14"/>
              </a:cxn>
              <a:cxn ang="0">
                <a:pos x="38" y="18"/>
              </a:cxn>
              <a:cxn ang="0">
                <a:pos x="32" y="20"/>
              </a:cxn>
              <a:cxn ang="0">
                <a:pos x="36" y="24"/>
              </a:cxn>
              <a:cxn ang="0">
                <a:pos x="42" y="28"/>
              </a:cxn>
              <a:cxn ang="0">
                <a:pos x="46" y="30"/>
              </a:cxn>
              <a:cxn ang="0">
                <a:pos x="46" y="38"/>
              </a:cxn>
              <a:cxn ang="0">
                <a:pos x="42" y="42"/>
              </a:cxn>
              <a:cxn ang="0">
                <a:pos x="36" y="44"/>
              </a:cxn>
              <a:cxn ang="0">
                <a:pos x="34" y="50"/>
              </a:cxn>
              <a:cxn ang="0">
                <a:pos x="40" y="54"/>
              </a:cxn>
              <a:cxn ang="0">
                <a:pos x="46" y="62"/>
              </a:cxn>
              <a:cxn ang="0">
                <a:pos x="44" y="68"/>
              </a:cxn>
              <a:cxn ang="0">
                <a:pos x="34" y="70"/>
              </a:cxn>
              <a:cxn ang="0">
                <a:pos x="34" y="78"/>
              </a:cxn>
              <a:cxn ang="0">
                <a:pos x="34" y="86"/>
              </a:cxn>
              <a:cxn ang="0">
                <a:pos x="10" y="102"/>
              </a:cxn>
              <a:cxn ang="0">
                <a:pos x="0" y="94"/>
              </a:cxn>
            </a:cxnLst>
            <a:rect l="0" t="0" r="r" b="b"/>
            <a:pathLst>
              <a:path w="47" h="103">
                <a:moveTo>
                  <a:pt x="0" y="94"/>
                </a:moveTo>
                <a:lnTo>
                  <a:pt x="6" y="90"/>
                </a:lnTo>
                <a:lnTo>
                  <a:pt x="10" y="66"/>
                </a:lnTo>
                <a:lnTo>
                  <a:pt x="8" y="60"/>
                </a:lnTo>
                <a:lnTo>
                  <a:pt x="6" y="58"/>
                </a:lnTo>
                <a:lnTo>
                  <a:pt x="2" y="56"/>
                </a:lnTo>
                <a:lnTo>
                  <a:pt x="2" y="52"/>
                </a:lnTo>
                <a:lnTo>
                  <a:pt x="0" y="44"/>
                </a:lnTo>
                <a:lnTo>
                  <a:pt x="0" y="40"/>
                </a:lnTo>
                <a:lnTo>
                  <a:pt x="0" y="34"/>
                </a:lnTo>
                <a:lnTo>
                  <a:pt x="2" y="28"/>
                </a:lnTo>
                <a:lnTo>
                  <a:pt x="10" y="20"/>
                </a:lnTo>
                <a:lnTo>
                  <a:pt x="18" y="10"/>
                </a:lnTo>
                <a:lnTo>
                  <a:pt x="26" y="2"/>
                </a:lnTo>
                <a:lnTo>
                  <a:pt x="36" y="0"/>
                </a:lnTo>
                <a:lnTo>
                  <a:pt x="40" y="2"/>
                </a:lnTo>
                <a:lnTo>
                  <a:pt x="42" y="8"/>
                </a:lnTo>
                <a:lnTo>
                  <a:pt x="40" y="14"/>
                </a:lnTo>
                <a:lnTo>
                  <a:pt x="38" y="18"/>
                </a:lnTo>
                <a:lnTo>
                  <a:pt x="32" y="20"/>
                </a:lnTo>
                <a:lnTo>
                  <a:pt x="36" y="24"/>
                </a:lnTo>
                <a:lnTo>
                  <a:pt x="42" y="28"/>
                </a:lnTo>
                <a:lnTo>
                  <a:pt x="46" y="30"/>
                </a:lnTo>
                <a:lnTo>
                  <a:pt x="46" y="38"/>
                </a:lnTo>
                <a:lnTo>
                  <a:pt x="42" y="42"/>
                </a:lnTo>
                <a:lnTo>
                  <a:pt x="36" y="44"/>
                </a:lnTo>
                <a:lnTo>
                  <a:pt x="34" y="50"/>
                </a:lnTo>
                <a:lnTo>
                  <a:pt x="40" y="54"/>
                </a:lnTo>
                <a:lnTo>
                  <a:pt x="46" y="62"/>
                </a:lnTo>
                <a:lnTo>
                  <a:pt x="44" y="68"/>
                </a:lnTo>
                <a:lnTo>
                  <a:pt x="34" y="70"/>
                </a:lnTo>
                <a:lnTo>
                  <a:pt x="34" y="78"/>
                </a:lnTo>
                <a:lnTo>
                  <a:pt x="34" y="86"/>
                </a:lnTo>
                <a:lnTo>
                  <a:pt x="10" y="102"/>
                </a:lnTo>
                <a:lnTo>
                  <a:pt x="0" y="9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2" name="Freeform 129"/>
          <p:cNvSpPr>
            <a:spLocks/>
          </p:cNvSpPr>
          <p:nvPr/>
        </p:nvSpPr>
        <p:spPr bwMode="ltGray">
          <a:xfrm>
            <a:off x="4156350" y="2457713"/>
            <a:ext cx="59221" cy="57792"/>
          </a:xfrm>
          <a:custGeom>
            <a:avLst/>
            <a:gdLst/>
            <a:ahLst/>
            <a:cxnLst>
              <a:cxn ang="0">
                <a:pos x="12" y="2"/>
              </a:cxn>
              <a:cxn ang="0">
                <a:pos x="18" y="0"/>
              </a:cxn>
              <a:cxn ang="0">
                <a:pos x="28" y="2"/>
              </a:cxn>
              <a:cxn ang="0">
                <a:pos x="34" y="4"/>
              </a:cxn>
              <a:cxn ang="0">
                <a:pos x="36" y="10"/>
              </a:cxn>
              <a:cxn ang="0">
                <a:pos x="38" y="14"/>
              </a:cxn>
              <a:cxn ang="0">
                <a:pos x="40" y="18"/>
              </a:cxn>
              <a:cxn ang="0">
                <a:pos x="40" y="22"/>
              </a:cxn>
              <a:cxn ang="0">
                <a:pos x="38" y="26"/>
              </a:cxn>
              <a:cxn ang="0">
                <a:pos x="36" y="28"/>
              </a:cxn>
              <a:cxn ang="0">
                <a:pos x="36" y="30"/>
              </a:cxn>
              <a:cxn ang="0">
                <a:pos x="32" y="32"/>
              </a:cxn>
              <a:cxn ang="0">
                <a:pos x="30" y="32"/>
              </a:cxn>
              <a:cxn ang="0">
                <a:pos x="24" y="34"/>
              </a:cxn>
              <a:cxn ang="0">
                <a:pos x="10" y="38"/>
              </a:cxn>
              <a:cxn ang="0">
                <a:pos x="2" y="24"/>
              </a:cxn>
              <a:cxn ang="0">
                <a:pos x="0" y="16"/>
              </a:cxn>
              <a:cxn ang="0">
                <a:pos x="12" y="2"/>
              </a:cxn>
            </a:cxnLst>
            <a:rect l="0" t="0" r="r" b="b"/>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3" name="Freeform 130"/>
          <p:cNvSpPr>
            <a:spLocks/>
          </p:cNvSpPr>
          <p:nvPr/>
        </p:nvSpPr>
        <p:spPr bwMode="ltGray">
          <a:xfrm>
            <a:off x="4108233" y="2461441"/>
            <a:ext cx="85130" cy="119315"/>
          </a:xfrm>
          <a:custGeom>
            <a:avLst/>
            <a:gdLst/>
            <a:ahLst/>
            <a:cxnLst>
              <a:cxn ang="0">
                <a:pos x="51" y="65"/>
              </a:cxn>
              <a:cxn ang="0">
                <a:pos x="46" y="65"/>
              </a:cxn>
              <a:cxn ang="0">
                <a:pos x="26" y="73"/>
              </a:cxn>
              <a:cxn ang="0">
                <a:pos x="23" y="76"/>
              </a:cxn>
              <a:cxn ang="0">
                <a:pos x="18" y="76"/>
              </a:cxn>
              <a:cxn ang="0">
                <a:pos x="12" y="78"/>
              </a:cxn>
              <a:cxn ang="0">
                <a:pos x="9" y="74"/>
              </a:cxn>
              <a:cxn ang="0">
                <a:pos x="5" y="71"/>
              </a:cxn>
              <a:cxn ang="0">
                <a:pos x="0" y="65"/>
              </a:cxn>
              <a:cxn ang="0">
                <a:pos x="2" y="60"/>
              </a:cxn>
              <a:cxn ang="0">
                <a:pos x="7" y="58"/>
              </a:cxn>
              <a:cxn ang="0">
                <a:pos x="12" y="56"/>
              </a:cxn>
              <a:cxn ang="0">
                <a:pos x="14" y="51"/>
              </a:cxn>
              <a:cxn ang="0">
                <a:pos x="18" y="45"/>
              </a:cxn>
              <a:cxn ang="0">
                <a:pos x="14" y="40"/>
              </a:cxn>
              <a:cxn ang="0">
                <a:pos x="7" y="38"/>
              </a:cxn>
              <a:cxn ang="0">
                <a:pos x="5" y="34"/>
              </a:cxn>
              <a:cxn ang="0">
                <a:pos x="4" y="29"/>
              </a:cxn>
              <a:cxn ang="0">
                <a:pos x="9" y="25"/>
              </a:cxn>
              <a:cxn ang="0">
                <a:pos x="5" y="20"/>
              </a:cxn>
              <a:cxn ang="0">
                <a:pos x="9" y="16"/>
              </a:cxn>
              <a:cxn ang="0">
                <a:pos x="21" y="11"/>
              </a:cxn>
              <a:cxn ang="0">
                <a:pos x="26" y="7"/>
              </a:cxn>
              <a:cxn ang="0">
                <a:pos x="32" y="5"/>
              </a:cxn>
              <a:cxn ang="0">
                <a:pos x="35" y="0"/>
              </a:cxn>
              <a:cxn ang="0">
                <a:pos x="39" y="0"/>
              </a:cxn>
              <a:cxn ang="0">
                <a:pos x="42" y="0"/>
              </a:cxn>
              <a:cxn ang="0">
                <a:pos x="44" y="4"/>
              </a:cxn>
              <a:cxn ang="0">
                <a:pos x="42" y="7"/>
              </a:cxn>
              <a:cxn ang="0">
                <a:pos x="39" y="11"/>
              </a:cxn>
              <a:cxn ang="0">
                <a:pos x="35" y="15"/>
              </a:cxn>
              <a:cxn ang="0">
                <a:pos x="35" y="20"/>
              </a:cxn>
              <a:cxn ang="0">
                <a:pos x="37" y="22"/>
              </a:cxn>
              <a:cxn ang="0">
                <a:pos x="42" y="25"/>
              </a:cxn>
              <a:cxn ang="0">
                <a:pos x="49" y="25"/>
              </a:cxn>
              <a:cxn ang="0">
                <a:pos x="56" y="25"/>
              </a:cxn>
              <a:cxn ang="0">
                <a:pos x="58" y="33"/>
              </a:cxn>
              <a:cxn ang="0">
                <a:pos x="58" y="42"/>
              </a:cxn>
              <a:cxn ang="0">
                <a:pos x="58" y="49"/>
              </a:cxn>
              <a:cxn ang="0">
                <a:pos x="56" y="56"/>
              </a:cxn>
              <a:cxn ang="0">
                <a:pos x="54" y="62"/>
              </a:cxn>
              <a:cxn ang="0">
                <a:pos x="51" y="65"/>
              </a:cxn>
            </a:cxnLst>
            <a:rect l="0" t="0" r="r" b="b"/>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34" name="Freeform 131"/>
          <p:cNvSpPr>
            <a:spLocks/>
          </p:cNvSpPr>
          <p:nvPr/>
        </p:nvSpPr>
        <p:spPr bwMode="ltGray">
          <a:xfrm>
            <a:off x="4106382" y="2459578"/>
            <a:ext cx="98084" cy="132364"/>
          </a:xfrm>
          <a:custGeom>
            <a:avLst/>
            <a:gdLst/>
            <a:ahLst/>
            <a:cxnLst>
              <a:cxn ang="0">
                <a:pos x="58" y="72"/>
              </a:cxn>
              <a:cxn ang="0">
                <a:pos x="52" y="72"/>
              </a:cxn>
              <a:cxn ang="0">
                <a:pos x="30" y="80"/>
              </a:cxn>
              <a:cxn ang="0">
                <a:pos x="26" y="84"/>
              </a:cxn>
              <a:cxn ang="0">
                <a:pos x="20" y="84"/>
              </a:cxn>
              <a:cxn ang="0">
                <a:pos x="14" y="86"/>
              </a:cxn>
              <a:cxn ang="0">
                <a:pos x="10" y="82"/>
              </a:cxn>
              <a:cxn ang="0">
                <a:pos x="6" y="78"/>
              </a:cxn>
              <a:cxn ang="0">
                <a:pos x="0" y="72"/>
              </a:cxn>
              <a:cxn ang="0">
                <a:pos x="2" y="66"/>
              </a:cxn>
              <a:cxn ang="0">
                <a:pos x="8" y="64"/>
              </a:cxn>
              <a:cxn ang="0">
                <a:pos x="14" y="62"/>
              </a:cxn>
              <a:cxn ang="0">
                <a:pos x="16" y="56"/>
              </a:cxn>
              <a:cxn ang="0">
                <a:pos x="20" y="50"/>
              </a:cxn>
              <a:cxn ang="0">
                <a:pos x="16" y="44"/>
              </a:cxn>
              <a:cxn ang="0">
                <a:pos x="8" y="42"/>
              </a:cxn>
              <a:cxn ang="0">
                <a:pos x="6" y="38"/>
              </a:cxn>
              <a:cxn ang="0">
                <a:pos x="4" y="32"/>
              </a:cxn>
              <a:cxn ang="0">
                <a:pos x="10" y="28"/>
              </a:cxn>
              <a:cxn ang="0">
                <a:pos x="6" y="22"/>
              </a:cxn>
              <a:cxn ang="0">
                <a:pos x="10" y="18"/>
              </a:cxn>
              <a:cxn ang="0">
                <a:pos x="24" y="12"/>
              </a:cxn>
              <a:cxn ang="0">
                <a:pos x="30" y="8"/>
              </a:cxn>
              <a:cxn ang="0">
                <a:pos x="36" y="6"/>
              </a:cxn>
              <a:cxn ang="0">
                <a:pos x="40" y="0"/>
              </a:cxn>
              <a:cxn ang="0">
                <a:pos x="44" y="0"/>
              </a:cxn>
              <a:cxn ang="0">
                <a:pos x="48" y="0"/>
              </a:cxn>
              <a:cxn ang="0">
                <a:pos x="50" y="4"/>
              </a:cxn>
              <a:cxn ang="0">
                <a:pos x="48" y="8"/>
              </a:cxn>
              <a:cxn ang="0">
                <a:pos x="44" y="12"/>
              </a:cxn>
              <a:cxn ang="0">
                <a:pos x="40" y="16"/>
              </a:cxn>
              <a:cxn ang="0">
                <a:pos x="40" y="22"/>
              </a:cxn>
              <a:cxn ang="0">
                <a:pos x="42" y="24"/>
              </a:cxn>
              <a:cxn ang="0">
                <a:pos x="48" y="28"/>
              </a:cxn>
              <a:cxn ang="0">
                <a:pos x="56" y="28"/>
              </a:cxn>
              <a:cxn ang="0">
                <a:pos x="64" y="28"/>
              </a:cxn>
              <a:cxn ang="0">
                <a:pos x="66" y="36"/>
              </a:cxn>
              <a:cxn ang="0">
                <a:pos x="66" y="46"/>
              </a:cxn>
              <a:cxn ang="0">
                <a:pos x="66" y="54"/>
              </a:cxn>
              <a:cxn ang="0">
                <a:pos x="64" y="62"/>
              </a:cxn>
              <a:cxn ang="0">
                <a:pos x="62" y="68"/>
              </a:cxn>
              <a:cxn ang="0">
                <a:pos x="58" y="72"/>
              </a:cxn>
            </a:cxnLst>
            <a:rect l="0" t="0" r="r" b="b"/>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5" name="Freeform 132"/>
          <p:cNvSpPr>
            <a:spLocks/>
          </p:cNvSpPr>
          <p:nvPr/>
        </p:nvSpPr>
        <p:spPr bwMode="ltGray">
          <a:xfrm>
            <a:off x="4173005" y="2310434"/>
            <a:ext cx="196169" cy="335573"/>
          </a:xfrm>
          <a:custGeom>
            <a:avLst/>
            <a:gdLst/>
            <a:ahLst/>
            <a:cxnLst>
              <a:cxn ang="0">
                <a:pos x="48" y="18"/>
              </a:cxn>
              <a:cxn ang="0">
                <a:pos x="62" y="2"/>
              </a:cxn>
              <a:cxn ang="0">
                <a:pos x="70" y="0"/>
              </a:cxn>
              <a:cxn ang="0">
                <a:pos x="72" y="6"/>
              </a:cxn>
              <a:cxn ang="0">
                <a:pos x="68" y="14"/>
              </a:cxn>
              <a:cxn ang="0">
                <a:pos x="64" y="22"/>
              </a:cxn>
              <a:cxn ang="0">
                <a:pos x="54" y="30"/>
              </a:cxn>
              <a:cxn ang="0">
                <a:pos x="56" y="36"/>
              </a:cxn>
              <a:cxn ang="0">
                <a:pos x="70" y="38"/>
              </a:cxn>
              <a:cxn ang="0">
                <a:pos x="80" y="38"/>
              </a:cxn>
              <a:cxn ang="0">
                <a:pos x="84" y="48"/>
              </a:cxn>
              <a:cxn ang="0">
                <a:pos x="76" y="56"/>
              </a:cxn>
              <a:cxn ang="0">
                <a:pos x="72" y="64"/>
              </a:cxn>
              <a:cxn ang="0">
                <a:pos x="70" y="70"/>
              </a:cxn>
              <a:cxn ang="0">
                <a:pos x="64" y="78"/>
              </a:cxn>
              <a:cxn ang="0">
                <a:pos x="76" y="82"/>
              </a:cxn>
              <a:cxn ang="0">
                <a:pos x="84" y="90"/>
              </a:cxn>
              <a:cxn ang="0">
                <a:pos x="86" y="104"/>
              </a:cxn>
              <a:cxn ang="0">
                <a:pos x="96" y="110"/>
              </a:cxn>
              <a:cxn ang="0">
                <a:pos x="104" y="118"/>
              </a:cxn>
              <a:cxn ang="0">
                <a:pos x="110" y="132"/>
              </a:cxn>
              <a:cxn ang="0">
                <a:pos x="112" y="148"/>
              </a:cxn>
              <a:cxn ang="0">
                <a:pos x="128" y="150"/>
              </a:cxn>
              <a:cxn ang="0">
                <a:pos x="132" y="162"/>
              </a:cxn>
              <a:cxn ang="0">
                <a:pos x="124" y="176"/>
              </a:cxn>
              <a:cxn ang="0">
                <a:pos x="128" y="182"/>
              </a:cxn>
              <a:cxn ang="0">
                <a:pos x="130" y="188"/>
              </a:cxn>
              <a:cxn ang="0">
                <a:pos x="114" y="196"/>
              </a:cxn>
              <a:cxn ang="0">
                <a:pos x="94" y="198"/>
              </a:cxn>
              <a:cxn ang="0">
                <a:pos x="80" y="200"/>
              </a:cxn>
              <a:cxn ang="0">
                <a:pos x="68" y="202"/>
              </a:cxn>
              <a:cxn ang="0">
                <a:pos x="56" y="208"/>
              </a:cxn>
              <a:cxn ang="0">
                <a:pos x="46" y="212"/>
              </a:cxn>
              <a:cxn ang="0">
                <a:pos x="34" y="216"/>
              </a:cxn>
              <a:cxn ang="0">
                <a:pos x="22" y="216"/>
              </a:cxn>
              <a:cxn ang="0">
                <a:pos x="28" y="206"/>
              </a:cxn>
              <a:cxn ang="0">
                <a:pos x="38" y="198"/>
              </a:cxn>
              <a:cxn ang="0">
                <a:pos x="46" y="188"/>
              </a:cxn>
              <a:cxn ang="0">
                <a:pos x="50" y="182"/>
              </a:cxn>
              <a:cxn ang="0">
                <a:pos x="38" y="180"/>
              </a:cxn>
              <a:cxn ang="0">
                <a:pos x="32" y="172"/>
              </a:cxn>
              <a:cxn ang="0">
                <a:pos x="38" y="168"/>
              </a:cxn>
              <a:cxn ang="0">
                <a:pos x="46" y="162"/>
              </a:cxn>
              <a:cxn ang="0">
                <a:pos x="44" y="154"/>
              </a:cxn>
              <a:cxn ang="0">
                <a:pos x="42" y="146"/>
              </a:cxn>
              <a:cxn ang="0">
                <a:pos x="48" y="138"/>
              </a:cxn>
              <a:cxn ang="0">
                <a:pos x="62" y="136"/>
              </a:cxn>
              <a:cxn ang="0">
                <a:pos x="64" y="128"/>
              </a:cxn>
              <a:cxn ang="0">
                <a:pos x="56" y="116"/>
              </a:cxn>
              <a:cxn ang="0">
                <a:pos x="42" y="108"/>
              </a:cxn>
              <a:cxn ang="0">
                <a:pos x="36" y="98"/>
              </a:cxn>
              <a:cxn ang="0">
                <a:pos x="34" y="90"/>
              </a:cxn>
              <a:cxn ang="0">
                <a:pos x="22" y="92"/>
              </a:cxn>
              <a:cxn ang="0">
                <a:pos x="12" y="82"/>
              </a:cxn>
              <a:cxn ang="0">
                <a:pos x="18" y="62"/>
              </a:cxn>
              <a:cxn ang="0">
                <a:pos x="18" y="54"/>
              </a:cxn>
              <a:cxn ang="0">
                <a:pos x="8" y="44"/>
              </a:cxn>
              <a:cxn ang="0">
                <a:pos x="0" y="36"/>
              </a:cxn>
              <a:cxn ang="0">
                <a:pos x="8" y="26"/>
              </a:cxn>
              <a:cxn ang="0">
                <a:pos x="16" y="28"/>
              </a:cxn>
              <a:cxn ang="0">
                <a:pos x="16" y="36"/>
              </a:cxn>
              <a:cxn ang="0">
                <a:pos x="22" y="30"/>
              </a:cxn>
              <a:cxn ang="0">
                <a:pos x="28" y="20"/>
              </a:cxn>
            </a:cxnLst>
            <a:rect l="0" t="0" r="r" b="b"/>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6" name="Freeform 133"/>
          <p:cNvSpPr>
            <a:spLocks/>
          </p:cNvSpPr>
          <p:nvPr/>
        </p:nvSpPr>
        <p:spPr bwMode="ltGray">
          <a:xfrm>
            <a:off x="4289597" y="2256369"/>
            <a:ext cx="18506" cy="37286"/>
          </a:xfrm>
          <a:custGeom>
            <a:avLst/>
            <a:gdLst/>
            <a:ahLst/>
            <a:cxnLst>
              <a:cxn ang="0">
                <a:pos x="4" y="20"/>
              </a:cxn>
              <a:cxn ang="0">
                <a:pos x="0" y="14"/>
              </a:cxn>
              <a:cxn ang="0">
                <a:pos x="10" y="0"/>
              </a:cxn>
              <a:cxn ang="0">
                <a:pos x="12" y="16"/>
              </a:cxn>
              <a:cxn ang="0">
                <a:pos x="12" y="24"/>
              </a:cxn>
              <a:cxn ang="0">
                <a:pos x="4" y="20"/>
              </a:cxn>
            </a:cxnLst>
            <a:rect l="0" t="0" r="r" b="b"/>
            <a:pathLst>
              <a:path w="13" h="25">
                <a:moveTo>
                  <a:pt x="4" y="20"/>
                </a:moveTo>
                <a:lnTo>
                  <a:pt x="0" y="14"/>
                </a:lnTo>
                <a:lnTo>
                  <a:pt x="10" y="0"/>
                </a:lnTo>
                <a:lnTo>
                  <a:pt x="12" y="16"/>
                </a:lnTo>
                <a:lnTo>
                  <a:pt x="12" y="24"/>
                </a:lnTo>
                <a:lnTo>
                  <a:pt x="4"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37" name="Freeform 134"/>
          <p:cNvSpPr>
            <a:spLocks/>
          </p:cNvSpPr>
          <p:nvPr/>
        </p:nvSpPr>
        <p:spPr bwMode="ltGray">
          <a:xfrm>
            <a:off x="4121187" y="2875314"/>
            <a:ext cx="114740" cy="177107"/>
          </a:xfrm>
          <a:custGeom>
            <a:avLst/>
            <a:gdLst/>
            <a:ahLst/>
            <a:cxnLst>
              <a:cxn ang="0">
                <a:pos x="10" y="6"/>
              </a:cxn>
              <a:cxn ang="0">
                <a:pos x="10" y="14"/>
              </a:cxn>
              <a:cxn ang="0">
                <a:pos x="8" y="50"/>
              </a:cxn>
              <a:cxn ang="0">
                <a:pos x="10" y="56"/>
              </a:cxn>
              <a:cxn ang="0">
                <a:pos x="10" y="62"/>
              </a:cxn>
              <a:cxn ang="0">
                <a:pos x="4" y="64"/>
              </a:cxn>
              <a:cxn ang="0">
                <a:pos x="2" y="70"/>
              </a:cxn>
              <a:cxn ang="0">
                <a:pos x="0" y="76"/>
              </a:cxn>
              <a:cxn ang="0">
                <a:pos x="2" y="80"/>
              </a:cxn>
              <a:cxn ang="0">
                <a:pos x="8" y="84"/>
              </a:cxn>
              <a:cxn ang="0">
                <a:pos x="12" y="86"/>
              </a:cxn>
              <a:cxn ang="0">
                <a:pos x="14" y="94"/>
              </a:cxn>
              <a:cxn ang="0">
                <a:pos x="12" y="104"/>
              </a:cxn>
              <a:cxn ang="0">
                <a:pos x="10" y="112"/>
              </a:cxn>
              <a:cxn ang="0">
                <a:pos x="10" y="116"/>
              </a:cxn>
              <a:cxn ang="0">
                <a:pos x="22" y="116"/>
              </a:cxn>
              <a:cxn ang="0">
                <a:pos x="28" y="112"/>
              </a:cxn>
              <a:cxn ang="0">
                <a:pos x="32" y="110"/>
              </a:cxn>
              <a:cxn ang="0">
                <a:pos x="38" y="110"/>
              </a:cxn>
              <a:cxn ang="0">
                <a:pos x="40" y="112"/>
              </a:cxn>
              <a:cxn ang="0">
                <a:pos x="42" y="114"/>
              </a:cxn>
              <a:cxn ang="0">
                <a:pos x="54" y="110"/>
              </a:cxn>
              <a:cxn ang="0">
                <a:pos x="60" y="82"/>
              </a:cxn>
              <a:cxn ang="0">
                <a:pos x="78" y="24"/>
              </a:cxn>
              <a:cxn ang="0">
                <a:pos x="58" y="2"/>
              </a:cxn>
              <a:cxn ang="0">
                <a:pos x="14" y="0"/>
              </a:cxn>
              <a:cxn ang="0">
                <a:pos x="10" y="6"/>
              </a:cxn>
            </a:cxnLst>
            <a:rect l="0" t="0" r="r" b="b"/>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8" name="Freeform 135"/>
          <p:cNvSpPr>
            <a:spLocks/>
          </p:cNvSpPr>
          <p:nvPr/>
        </p:nvSpPr>
        <p:spPr bwMode="ltGray">
          <a:xfrm>
            <a:off x="4124888" y="2836165"/>
            <a:ext cx="285000" cy="240493"/>
          </a:xfrm>
          <a:custGeom>
            <a:avLst/>
            <a:gdLst/>
            <a:ahLst/>
            <a:cxnLst>
              <a:cxn ang="0">
                <a:pos x="190" y="26"/>
              </a:cxn>
              <a:cxn ang="0">
                <a:pos x="184" y="46"/>
              </a:cxn>
              <a:cxn ang="0">
                <a:pos x="178" y="50"/>
              </a:cxn>
              <a:cxn ang="0">
                <a:pos x="170" y="52"/>
              </a:cxn>
              <a:cxn ang="0">
                <a:pos x="164" y="62"/>
              </a:cxn>
              <a:cxn ang="0">
                <a:pos x="158" y="66"/>
              </a:cxn>
              <a:cxn ang="0">
                <a:pos x="154" y="74"/>
              </a:cxn>
              <a:cxn ang="0">
                <a:pos x="146" y="76"/>
              </a:cxn>
              <a:cxn ang="0">
                <a:pos x="140" y="86"/>
              </a:cxn>
              <a:cxn ang="0">
                <a:pos x="140" y="96"/>
              </a:cxn>
              <a:cxn ang="0">
                <a:pos x="146" y="104"/>
              </a:cxn>
              <a:cxn ang="0">
                <a:pos x="142" y="110"/>
              </a:cxn>
              <a:cxn ang="0">
                <a:pos x="134" y="118"/>
              </a:cxn>
              <a:cxn ang="0">
                <a:pos x="134" y="128"/>
              </a:cxn>
              <a:cxn ang="0">
                <a:pos x="122" y="128"/>
              </a:cxn>
              <a:cxn ang="0">
                <a:pos x="114" y="138"/>
              </a:cxn>
              <a:cxn ang="0">
                <a:pos x="102" y="146"/>
              </a:cxn>
              <a:cxn ang="0">
                <a:pos x="86" y="144"/>
              </a:cxn>
              <a:cxn ang="0">
                <a:pos x="70" y="146"/>
              </a:cxn>
              <a:cxn ang="0">
                <a:pos x="64" y="154"/>
              </a:cxn>
              <a:cxn ang="0">
                <a:pos x="52" y="156"/>
              </a:cxn>
              <a:cxn ang="0">
                <a:pos x="44" y="144"/>
              </a:cxn>
              <a:cxn ang="0">
                <a:pos x="38" y="108"/>
              </a:cxn>
              <a:cxn ang="0">
                <a:pos x="36" y="96"/>
              </a:cxn>
              <a:cxn ang="0">
                <a:pos x="36" y="88"/>
              </a:cxn>
              <a:cxn ang="0">
                <a:pos x="44" y="82"/>
              </a:cxn>
              <a:cxn ang="0">
                <a:pos x="42" y="68"/>
              </a:cxn>
              <a:cxn ang="0">
                <a:pos x="46" y="62"/>
              </a:cxn>
              <a:cxn ang="0">
                <a:pos x="48" y="42"/>
              </a:cxn>
              <a:cxn ang="0">
                <a:pos x="38" y="36"/>
              </a:cxn>
              <a:cxn ang="0">
                <a:pos x="34" y="40"/>
              </a:cxn>
              <a:cxn ang="0">
                <a:pos x="22" y="40"/>
              </a:cxn>
              <a:cxn ang="0">
                <a:pos x="12" y="36"/>
              </a:cxn>
              <a:cxn ang="0">
                <a:pos x="6" y="26"/>
              </a:cxn>
              <a:cxn ang="0">
                <a:pos x="2" y="12"/>
              </a:cxn>
              <a:cxn ang="0">
                <a:pos x="16" y="6"/>
              </a:cxn>
              <a:cxn ang="0">
                <a:pos x="26" y="0"/>
              </a:cxn>
              <a:cxn ang="0">
                <a:pos x="64" y="2"/>
              </a:cxn>
              <a:cxn ang="0">
                <a:pos x="92" y="6"/>
              </a:cxn>
              <a:cxn ang="0">
                <a:pos x="118" y="6"/>
              </a:cxn>
              <a:cxn ang="0">
                <a:pos x="178" y="24"/>
              </a:cxn>
            </a:cxnLst>
            <a:rect l="0" t="0" r="r" b="b"/>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39" name="Freeform 136"/>
          <p:cNvSpPr>
            <a:spLocks/>
          </p:cNvSpPr>
          <p:nvPr/>
        </p:nvSpPr>
        <p:spPr bwMode="ltGray">
          <a:xfrm>
            <a:off x="4532031" y="2666514"/>
            <a:ext cx="188766" cy="93215"/>
          </a:xfrm>
          <a:custGeom>
            <a:avLst/>
            <a:gdLst/>
            <a:ahLst/>
            <a:cxnLst>
              <a:cxn ang="0">
                <a:pos x="130" y="32"/>
              </a:cxn>
              <a:cxn ang="0">
                <a:pos x="124" y="38"/>
              </a:cxn>
              <a:cxn ang="0">
                <a:pos x="116" y="44"/>
              </a:cxn>
              <a:cxn ang="0">
                <a:pos x="108" y="48"/>
              </a:cxn>
              <a:cxn ang="0">
                <a:pos x="102" y="50"/>
              </a:cxn>
              <a:cxn ang="0">
                <a:pos x="92" y="50"/>
              </a:cxn>
              <a:cxn ang="0">
                <a:pos x="82" y="52"/>
              </a:cxn>
              <a:cxn ang="0">
                <a:pos x="70" y="52"/>
              </a:cxn>
              <a:cxn ang="0">
                <a:pos x="58" y="54"/>
              </a:cxn>
              <a:cxn ang="0">
                <a:pos x="50" y="56"/>
              </a:cxn>
              <a:cxn ang="0">
                <a:pos x="10" y="60"/>
              </a:cxn>
              <a:cxn ang="0">
                <a:pos x="0" y="52"/>
              </a:cxn>
              <a:cxn ang="0">
                <a:pos x="0" y="38"/>
              </a:cxn>
              <a:cxn ang="0">
                <a:pos x="4" y="32"/>
              </a:cxn>
              <a:cxn ang="0">
                <a:pos x="34" y="32"/>
              </a:cxn>
              <a:cxn ang="0">
                <a:pos x="40" y="32"/>
              </a:cxn>
              <a:cxn ang="0">
                <a:pos x="54" y="30"/>
              </a:cxn>
              <a:cxn ang="0">
                <a:pos x="60" y="24"/>
              </a:cxn>
              <a:cxn ang="0">
                <a:pos x="66" y="18"/>
              </a:cxn>
              <a:cxn ang="0">
                <a:pos x="66" y="14"/>
              </a:cxn>
              <a:cxn ang="0">
                <a:pos x="70" y="12"/>
              </a:cxn>
              <a:cxn ang="0">
                <a:pos x="76" y="10"/>
              </a:cxn>
              <a:cxn ang="0">
                <a:pos x="82" y="12"/>
              </a:cxn>
              <a:cxn ang="0">
                <a:pos x="84" y="14"/>
              </a:cxn>
              <a:cxn ang="0">
                <a:pos x="88" y="10"/>
              </a:cxn>
              <a:cxn ang="0">
                <a:pos x="88" y="2"/>
              </a:cxn>
              <a:cxn ang="0">
                <a:pos x="94" y="0"/>
              </a:cxn>
              <a:cxn ang="0">
                <a:pos x="102" y="2"/>
              </a:cxn>
              <a:cxn ang="0">
                <a:pos x="114" y="4"/>
              </a:cxn>
              <a:cxn ang="0">
                <a:pos x="114" y="12"/>
              </a:cxn>
              <a:cxn ang="0">
                <a:pos x="114" y="14"/>
              </a:cxn>
              <a:cxn ang="0">
                <a:pos x="118" y="20"/>
              </a:cxn>
              <a:cxn ang="0">
                <a:pos x="124" y="24"/>
              </a:cxn>
              <a:cxn ang="0">
                <a:pos x="128" y="26"/>
              </a:cxn>
              <a:cxn ang="0">
                <a:pos x="130" y="32"/>
              </a:cxn>
            </a:cxnLst>
            <a:rect l="0" t="0" r="r" b="b"/>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40" name="Freeform 137"/>
          <p:cNvSpPr>
            <a:spLocks/>
          </p:cNvSpPr>
          <p:nvPr/>
        </p:nvSpPr>
        <p:spPr bwMode="ltGray">
          <a:xfrm>
            <a:off x="4450602" y="2474492"/>
            <a:ext cx="190616" cy="246087"/>
          </a:xfrm>
          <a:custGeom>
            <a:avLst/>
            <a:gdLst/>
            <a:ahLst/>
            <a:cxnLst>
              <a:cxn ang="0">
                <a:pos x="60" y="4"/>
              </a:cxn>
              <a:cxn ang="0">
                <a:pos x="64" y="6"/>
              </a:cxn>
              <a:cxn ang="0">
                <a:pos x="68" y="8"/>
              </a:cxn>
              <a:cxn ang="0">
                <a:pos x="70" y="11"/>
              </a:cxn>
              <a:cxn ang="0">
                <a:pos x="74" y="13"/>
              </a:cxn>
              <a:cxn ang="0">
                <a:pos x="79" y="15"/>
              </a:cxn>
              <a:cxn ang="0">
                <a:pos x="87" y="13"/>
              </a:cxn>
              <a:cxn ang="0">
                <a:pos x="113" y="4"/>
              </a:cxn>
              <a:cxn ang="0">
                <a:pos x="115" y="11"/>
              </a:cxn>
              <a:cxn ang="0">
                <a:pos x="117" y="15"/>
              </a:cxn>
              <a:cxn ang="0">
                <a:pos x="119" y="17"/>
              </a:cxn>
              <a:cxn ang="0">
                <a:pos x="124" y="19"/>
              </a:cxn>
              <a:cxn ang="0">
                <a:pos x="128" y="19"/>
              </a:cxn>
              <a:cxn ang="0">
                <a:pos x="132" y="25"/>
              </a:cxn>
              <a:cxn ang="0">
                <a:pos x="130" y="29"/>
              </a:cxn>
              <a:cxn ang="0">
                <a:pos x="126" y="30"/>
              </a:cxn>
              <a:cxn ang="0">
                <a:pos x="124" y="36"/>
              </a:cxn>
              <a:cxn ang="0">
                <a:pos x="123" y="40"/>
              </a:cxn>
              <a:cxn ang="0">
                <a:pos x="123" y="44"/>
              </a:cxn>
              <a:cxn ang="0">
                <a:pos x="123" y="50"/>
              </a:cxn>
              <a:cxn ang="0">
                <a:pos x="124" y="59"/>
              </a:cxn>
              <a:cxn ang="0">
                <a:pos x="126" y="65"/>
              </a:cxn>
              <a:cxn ang="0">
                <a:pos x="128" y="72"/>
              </a:cxn>
              <a:cxn ang="0">
                <a:pos x="128" y="76"/>
              </a:cxn>
              <a:cxn ang="0">
                <a:pos x="124" y="82"/>
              </a:cxn>
              <a:cxn ang="0">
                <a:pos x="119" y="86"/>
              </a:cxn>
              <a:cxn ang="0">
                <a:pos x="115" y="90"/>
              </a:cxn>
              <a:cxn ang="0">
                <a:pos x="111" y="93"/>
              </a:cxn>
              <a:cxn ang="0">
                <a:pos x="104" y="95"/>
              </a:cxn>
              <a:cxn ang="0">
                <a:pos x="102" y="99"/>
              </a:cxn>
              <a:cxn ang="0">
                <a:pos x="121" y="130"/>
              </a:cxn>
              <a:cxn ang="0">
                <a:pos x="123" y="132"/>
              </a:cxn>
              <a:cxn ang="0">
                <a:pos x="124" y="139"/>
              </a:cxn>
              <a:cxn ang="0">
                <a:pos x="123" y="147"/>
              </a:cxn>
              <a:cxn ang="0">
                <a:pos x="117" y="154"/>
              </a:cxn>
              <a:cxn ang="0">
                <a:pos x="106" y="158"/>
              </a:cxn>
              <a:cxn ang="0">
                <a:pos x="89" y="160"/>
              </a:cxn>
              <a:cxn ang="0">
                <a:pos x="70" y="160"/>
              </a:cxn>
              <a:cxn ang="0">
                <a:pos x="51" y="162"/>
              </a:cxn>
              <a:cxn ang="0">
                <a:pos x="26" y="158"/>
              </a:cxn>
              <a:cxn ang="0">
                <a:pos x="19" y="145"/>
              </a:cxn>
              <a:cxn ang="0">
                <a:pos x="0" y="105"/>
              </a:cxn>
              <a:cxn ang="0">
                <a:pos x="2" y="53"/>
              </a:cxn>
              <a:cxn ang="0">
                <a:pos x="15" y="38"/>
              </a:cxn>
              <a:cxn ang="0">
                <a:pos x="34" y="23"/>
              </a:cxn>
              <a:cxn ang="0">
                <a:pos x="40" y="19"/>
              </a:cxn>
              <a:cxn ang="0">
                <a:pos x="43" y="13"/>
              </a:cxn>
              <a:cxn ang="0">
                <a:pos x="49" y="8"/>
              </a:cxn>
              <a:cxn ang="0">
                <a:pos x="57" y="0"/>
              </a:cxn>
              <a:cxn ang="0">
                <a:pos x="60" y="4"/>
              </a:cxn>
            </a:cxnLst>
            <a:rect l="0" t="0" r="r" b="b"/>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41" name="Freeform 138"/>
          <p:cNvSpPr>
            <a:spLocks/>
          </p:cNvSpPr>
          <p:nvPr/>
        </p:nvSpPr>
        <p:spPr bwMode="ltGray">
          <a:xfrm>
            <a:off x="4448752" y="2472627"/>
            <a:ext cx="201720" cy="259136"/>
          </a:xfrm>
          <a:custGeom>
            <a:avLst/>
            <a:gdLst/>
            <a:ahLst/>
            <a:cxnLst>
              <a:cxn ang="0">
                <a:pos x="64" y="4"/>
              </a:cxn>
              <a:cxn ang="0">
                <a:pos x="68" y="6"/>
              </a:cxn>
              <a:cxn ang="0">
                <a:pos x="72" y="8"/>
              </a:cxn>
              <a:cxn ang="0">
                <a:pos x="74" y="12"/>
              </a:cxn>
              <a:cxn ang="0">
                <a:pos x="78" y="14"/>
              </a:cxn>
              <a:cxn ang="0">
                <a:pos x="84" y="16"/>
              </a:cxn>
              <a:cxn ang="0">
                <a:pos x="92" y="14"/>
              </a:cxn>
              <a:cxn ang="0">
                <a:pos x="120" y="4"/>
              </a:cxn>
              <a:cxn ang="0">
                <a:pos x="122" y="12"/>
              </a:cxn>
              <a:cxn ang="0">
                <a:pos x="124" y="16"/>
              </a:cxn>
              <a:cxn ang="0">
                <a:pos x="126" y="18"/>
              </a:cxn>
              <a:cxn ang="0">
                <a:pos x="132" y="20"/>
              </a:cxn>
              <a:cxn ang="0">
                <a:pos x="136" y="20"/>
              </a:cxn>
              <a:cxn ang="0">
                <a:pos x="140" y="26"/>
              </a:cxn>
              <a:cxn ang="0">
                <a:pos x="138" y="30"/>
              </a:cxn>
              <a:cxn ang="0">
                <a:pos x="134" y="32"/>
              </a:cxn>
              <a:cxn ang="0">
                <a:pos x="132" y="38"/>
              </a:cxn>
              <a:cxn ang="0">
                <a:pos x="130" y="42"/>
              </a:cxn>
              <a:cxn ang="0">
                <a:pos x="130" y="46"/>
              </a:cxn>
              <a:cxn ang="0">
                <a:pos x="130" y="52"/>
              </a:cxn>
              <a:cxn ang="0">
                <a:pos x="132" y="62"/>
              </a:cxn>
              <a:cxn ang="0">
                <a:pos x="134" y="68"/>
              </a:cxn>
              <a:cxn ang="0">
                <a:pos x="136" y="76"/>
              </a:cxn>
              <a:cxn ang="0">
                <a:pos x="136" y="80"/>
              </a:cxn>
              <a:cxn ang="0">
                <a:pos x="132" y="86"/>
              </a:cxn>
              <a:cxn ang="0">
                <a:pos x="126" y="90"/>
              </a:cxn>
              <a:cxn ang="0">
                <a:pos x="122" y="94"/>
              </a:cxn>
              <a:cxn ang="0">
                <a:pos x="118" y="98"/>
              </a:cxn>
              <a:cxn ang="0">
                <a:pos x="110" y="100"/>
              </a:cxn>
              <a:cxn ang="0">
                <a:pos x="108" y="104"/>
              </a:cxn>
              <a:cxn ang="0">
                <a:pos x="128" y="136"/>
              </a:cxn>
              <a:cxn ang="0">
                <a:pos x="130" y="138"/>
              </a:cxn>
              <a:cxn ang="0">
                <a:pos x="132" y="146"/>
              </a:cxn>
              <a:cxn ang="0">
                <a:pos x="130" y="154"/>
              </a:cxn>
              <a:cxn ang="0">
                <a:pos x="124" y="162"/>
              </a:cxn>
              <a:cxn ang="0">
                <a:pos x="112" y="166"/>
              </a:cxn>
              <a:cxn ang="0">
                <a:pos x="94" y="168"/>
              </a:cxn>
              <a:cxn ang="0">
                <a:pos x="74" y="168"/>
              </a:cxn>
              <a:cxn ang="0">
                <a:pos x="54" y="170"/>
              </a:cxn>
              <a:cxn ang="0">
                <a:pos x="28" y="166"/>
              </a:cxn>
              <a:cxn ang="0">
                <a:pos x="20" y="152"/>
              </a:cxn>
              <a:cxn ang="0">
                <a:pos x="0" y="110"/>
              </a:cxn>
              <a:cxn ang="0">
                <a:pos x="2" y="56"/>
              </a:cxn>
              <a:cxn ang="0">
                <a:pos x="16" y="40"/>
              </a:cxn>
              <a:cxn ang="0">
                <a:pos x="36" y="24"/>
              </a:cxn>
              <a:cxn ang="0">
                <a:pos x="42" y="20"/>
              </a:cxn>
              <a:cxn ang="0">
                <a:pos x="46" y="14"/>
              </a:cxn>
              <a:cxn ang="0">
                <a:pos x="52" y="8"/>
              </a:cxn>
              <a:cxn ang="0">
                <a:pos x="60" y="0"/>
              </a:cxn>
              <a:cxn ang="0">
                <a:pos x="64" y="4"/>
              </a:cxn>
            </a:cxnLst>
            <a:rect l="0" t="0" r="r" b="b"/>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42" name="Freeform 139"/>
          <p:cNvSpPr>
            <a:spLocks/>
          </p:cNvSpPr>
          <p:nvPr/>
        </p:nvSpPr>
        <p:spPr bwMode="ltGray">
          <a:xfrm>
            <a:off x="4398784" y="2502456"/>
            <a:ext cx="103636" cy="98807"/>
          </a:xfrm>
          <a:custGeom>
            <a:avLst/>
            <a:gdLst/>
            <a:ahLst/>
            <a:cxnLst>
              <a:cxn ang="0">
                <a:pos x="0" y="56"/>
              </a:cxn>
              <a:cxn ang="0">
                <a:pos x="8" y="48"/>
              </a:cxn>
              <a:cxn ang="0">
                <a:pos x="10" y="42"/>
              </a:cxn>
              <a:cxn ang="0">
                <a:pos x="20" y="12"/>
              </a:cxn>
              <a:cxn ang="0">
                <a:pos x="28" y="8"/>
              </a:cxn>
              <a:cxn ang="0">
                <a:pos x="32" y="8"/>
              </a:cxn>
              <a:cxn ang="0">
                <a:pos x="36" y="8"/>
              </a:cxn>
              <a:cxn ang="0">
                <a:pos x="54" y="8"/>
              </a:cxn>
              <a:cxn ang="0">
                <a:pos x="58" y="8"/>
              </a:cxn>
              <a:cxn ang="0">
                <a:pos x="62" y="2"/>
              </a:cxn>
              <a:cxn ang="0">
                <a:pos x="68" y="0"/>
              </a:cxn>
              <a:cxn ang="0">
                <a:pos x="70" y="4"/>
              </a:cxn>
              <a:cxn ang="0">
                <a:pos x="70" y="8"/>
              </a:cxn>
              <a:cxn ang="0">
                <a:pos x="64" y="8"/>
              </a:cxn>
              <a:cxn ang="0">
                <a:pos x="60" y="12"/>
              </a:cxn>
              <a:cxn ang="0">
                <a:pos x="58" y="18"/>
              </a:cxn>
              <a:cxn ang="0">
                <a:pos x="56" y="26"/>
              </a:cxn>
              <a:cxn ang="0">
                <a:pos x="56" y="32"/>
              </a:cxn>
              <a:cxn ang="0">
                <a:pos x="56" y="38"/>
              </a:cxn>
              <a:cxn ang="0">
                <a:pos x="56" y="42"/>
              </a:cxn>
              <a:cxn ang="0">
                <a:pos x="54" y="46"/>
              </a:cxn>
              <a:cxn ang="0">
                <a:pos x="48" y="50"/>
              </a:cxn>
              <a:cxn ang="0">
                <a:pos x="44" y="56"/>
              </a:cxn>
              <a:cxn ang="0">
                <a:pos x="40" y="58"/>
              </a:cxn>
              <a:cxn ang="0">
                <a:pos x="36" y="62"/>
              </a:cxn>
              <a:cxn ang="0">
                <a:pos x="12" y="64"/>
              </a:cxn>
              <a:cxn ang="0">
                <a:pos x="4" y="60"/>
              </a:cxn>
              <a:cxn ang="0">
                <a:pos x="0" y="56"/>
              </a:cxn>
            </a:cxnLst>
            <a:rect l="0" t="0" r="r" b="b"/>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543" name="Freeform 140"/>
          <p:cNvSpPr>
            <a:spLocks/>
          </p:cNvSpPr>
          <p:nvPr/>
        </p:nvSpPr>
        <p:spPr bwMode="ltGray">
          <a:xfrm>
            <a:off x="4454304" y="2703800"/>
            <a:ext cx="101785" cy="55929"/>
          </a:xfrm>
          <a:custGeom>
            <a:avLst/>
            <a:gdLst/>
            <a:ahLst/>
            <a:cxnLst>
              <a:cxn ang="0">
                <a:pos x="27" y="3"/>
              </a:cxn>
              <a:cxn ang="0">
                <a:pos x="36" y="5"/>
              </a:cxn>
              <a:cxn ang="0">
                <a:pos x="47" y="2"/>
              </a:cxn>
              <a:cxn ang="0">
                <a:pos x="48" y="2"/>
              </a:cxn>
              <a:cxn ang="0">
                <a:pos x="52" y="2"/>
              </a:cxn>
              <a:cxn ang="0">
                <a:pos x="55" y="0"/>
              </a:cxn>
              <a:cxn ang="0">
                <a:pos x="57" y="3"/>
              </a:cxn>
              <a:cxn ang="0">
                <a:pos x="57" y="7"/>
              </a:cxn>
              <a:cxn ang="0">
                <a:pos x="55" y="11"/>
              </a:cxn>
              <a:cxn ang="0">
                <a:pos x="55" y="13"/>
              </a:cxn>
              <a:cxn ang="0">
                <a:pos x="57" y="15"/>
              </a:cxn>
              <a:cxn ang="0">
                <a:pos x="57" y="16"/>
              </a:cxn>
              <a:cxn ang="0">
                <a:pos x="61" y="18"/>
              </a:cxn>
              <a:cxn ang="0">
                <a:pos x="64" y="21"/>
              </a:cxn>
              <a:cxn ang="0">
                <a:pos x="68" y="23"/>
              </a:cxn>
              <a:cxn ang="0">
                <a:pos x="63" y="33"/>
              </a:cxn>
              <a:cxn ang="0">
                <a:pos x="52" y="34"/>
              </a:cxn>
              <a:cxn ang="0">
                <a:pos x="36" y="36"/>
              </a:cxn>
              <a:cxn ang="0">
                <a:pos x="13" y="36"/>
              </a:cxn>
              <a:cxn ang="0">
                <a:pos x="0" y="26"/>
              </a:cxn>
              <a:cxn ang="0">
                <a:pos x="2" y="18"/>
              </a:cxn>
              <a:cxn ang="0">
                <a:pos x="13" y="3"/>
              </a:cxn>
              <a:cxn ang="0">
                <a:pos x="27" y="3"/>
              </a:cxn>
            </a:cxnLst>
            <a:rect l="0" t="0" r="r" b="b"/>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44" name="Freeform 141"/>
          <p:cNvSpPr>
            <a:spLocks/>
          </p:cNvSpPr>
          <p:nvPr/>
        </p:nvSpPr>
        <p:spPr bwMode="ltGray">
          <a:xfrm>
            <a:off x="4452454" y="2701936"/>
            <a:ext cx="112889" cy="68978"/>
          </a:xfrm>
          <a:custGeom>
            <a:avLst/>
            <a:gdLst/>
            <a:ahLst/>
            <a:cxnLst>
              <a:cxn ang="0">
                <a:pos x="30" y="4"/>
              </a:cxn>
              <a:cxn ang="0">
                <a:pos x="40" y="6"/>
              </a:cxn>
              <a:cxn ang="0">
                <a:pos x="52" y="2"/>
              </a:cxn>
              <a:cxn ang="0">
                <a:pos x="54" y="2"/>
              </a:cxn>
              <a:cxn ang="0">
                <a:pos x="58" y="2"/>
              </a:cxn>
              <a:cxn ang="0">
                <a:pos x="62" y="0"/>
              </a:cxn>
              <a:cxn ang="0">
                <a:pos x="64" y="4"/>
              </a:cxn>
              <a:cxn ang="0">
                <a:pos x="64" y="8"/>
              </a:cxn>
              <a:cxn ang="0">
                <a:pos x="62" y="14"/>
              </a:cxn>
              <a:cxn ang="0">
                <a:pos x="62" y="16"/>
              </a:cxn>
              <a:cxn ang="0">
                <a:pos x="64" y="18"/>
              </a:cxn>
              <a:cxn ang="0">
                <a:pos x="64" y="20"/>
              </a:cxn>
              <a:cxn ang="0">
                <a:pos x="68" y="22"/>
              </a:cxn>
              <a:cxn ang="0">
                <a:pos x="72" y="26"/>
              </a:cxn>
              <a:cxn ang="0">
                <a:pos x="76" y="28"/>
              </a:cxn>
              <a:cxn ang="0">
                <a:pos x="70" y="40"/>
              </a:cxn>
              <a:cxn ang="0">
                <a:pos x="58" y="42"/>
              </a:cxn>
              <a:cxn ang="0">
                <a:pos x="40" y="44"/>
              </a:cxn>
              <a:cxn ang="0">
                <a:pos x="14" y="44"/>
              </a:cxn>
              <a:cxn ang="0">
                <a:pos x="0" y="32"/>
              </a:cxn>
              <a:cxn ang="0">
                <a:pos x="2" y="22"/>
              </a:cxn>
              <a:cxn ang="0">
                <a:pos x="14" y="4"/>
              </a:cxn>
              <a:cxn ang="0">
                <a:pos x="30" y="4"/>
              </a:cxn>
            </a:cxnLst>
            <a:rect l="0" t="0" r="r" b="b"/>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545" name="Freeform 142"/>
          <p:cNvSpPr>
            <a:spLocks/>
          </p:cNvSpPr>
          <p:nvPr/>
        </p:nvSpPr>
        <p:spPr bwMode="ltGray">
          <a:xfrm>
            <a:off x="4459856" y="2733628"/>
            <a:ext cx="281298" cy="287101"/>
          </a:xfrm>
          <a:custGeom>
            <a:avLst/>
            <a:gdLst/>
            <a:ahLst/>
            <a:cxnLst>
              <a:cxn ang="0">
                <a:pos x="28" y="20"/>
              </a:cxn>
              <a:cxn ang="0">
                <a:pos x="48" y="12"/>
              </a:cxn>
              <a:cxn ang="0">
                <a:pos x="56" y="14"/>
              </a:cxn>
              <a:cxn ang="0">
                <a:pos x="62" y="10"/>
              </a:cxn>
              <a:cxn ang="0">
                <a:pos x="70" y="4"/>
              </a:cxn>
              <a:cxn ang="0">
                <a:pos x="78" y="0"/>
              </a:cxn>
              <a:cxn ang="0">
                <a:pos x="90" y="0"/>
              </a:cxn>
              <a:cxn ang="0">
                <a:pos x="98" y="8"/>
              </a:cxn>
              <a:cxn ang="0">
                <a:pos x="106" y="12"/>
              </a:cxn>
              <a:cxn ang="0">
                <a:pos x="108" y="28"/>
              </a:cxn>
              <a:cxn ang="0">
                <a:pos x="98" y="34"/>
              </a:cxn>
              <a:cxn ang="0">
                <a:pos x="98" y="44"/>
              </a:cxn>
              <a:cxn ang="0">
                <a:pos x="100" y="58"/>
              </a:cxn>
              <a:cxn ang="0">
                <a:pos x="108" y="66"/>
              </a:cxn>
              <a:cxn ang="0">
                <a:pos x="114" y="78"/>
              </a:cxn>
              <a:cxn ang="0">
                <a:pos x="126" y="92"/>
              </a:cxn>
              <a:cxn ang="0">
                <a:pos x="136" y="102"/>
              </a:cxn>
              <a:cxn ang="0">
                <a:pos x="150" y="106"/>
              </a:cxn>
              <a:cxn ang="0">
                <a:pos x="160" y="114"/>
              </a:cxn>
              <a:cxn ang="0">
                <a:pos x="168" y="122"/>
              </a:cxn>
              <a:cxn ang="0">
                <a:pos x="186" y="130"/>
              </a:cxn>
              <a:cxn ang="0">
                <a:pos x="194" y="144"/>
              </a:cxn>
              <a:cxn ang="0">
                <a:pos x="190" y="152"/>
              </a:cxn>
              <a:cxn ang="0">
                <a:pos x="182" y="144"/>
              </a:cxn>
              <a:cxn ang="0">
                <a:pos x="172" y="140"/>
              </a:cxn>
              <a:cxn ang="0">
                <a:pos x="170" y="148"/>
              </a:cxn>
              <a:cxn ang="0">
                <a:pos x="176" y="166"/>
              </a:cxn>
              <a:cxn ang="0">
                <a:pos x="162" y="182"/>
              </a:cxn>
              <a:cxn ang="0">
                <a:pos x="144" y="182"/>
              </a:cxn>
              <a:cxn ang="0">
                <a:pos x="152" y="146"/>
              </a:cxn>
              <a:cxn ang="0">
                <a:pos x="124" y="126"/>
              </a:cxn>
              <a:cxn ang="0">
                <a:pos x="114" y="122"/>
              </a:cxn>
              <a:cxn ang="0">
                <a:pos x="106" y="114"/>
              </a:cxn>
              <a:cxn ang="0">
                <a:pos x="98" y="108"/>
              </a:cxn>
              <a:cxn ang="0">
                <a:pos x="92" y="100"/>
              </a:cxn>
              <a:cxn ang="0">
                <a:pos x="76" y="94"/>
              </a:cxn>
              <a:cxn ang="0">
                <a:pos x="70" y="76"/>
              </a:cxn>
              <a:cxn ang="0">
                <a:pos x="64" y="64"/>
              </a:cxn>
              <a:cxn ang="0">
                <a:pos x="50" y="56"/>
              </a:cxn>
              <a:cxn ang="0">
                <a:pos x="38" y="60"/>
              </a:cxn>
              <a:cxn ang="0">
                <a:pos x="34" y="66"/>
              </a:cxn>
              <a:cxn ang="0">
                <a:pos x="0" y="50"/>
              </a:cxn>
              <a:cxn ang="0">
                <a:pos x="24" y="18"/>
              </a:cxn>
            </a:cxnLst>
            <a:rect l="0" t="0" r="r" b="b"/>
            <a:pathLst>
              <a:path w="195" h="189">
                <a:moveTo>
                  <a:pt x="24" y="18"/>
                </a:moveTo>
                <a:lnTo>
                  <a:pt x="28" y="20"/>
                </a:lnTo>
                <a:lnTo>
                  <a:pt x="44" y="10"/>
                </a:lnTo>
                <a:lnTo>
                  <a:pt x="48" y="12"/>
                </a:lnTo>
                <a:lnTo>
                  <a:pt x="50" y="16"/>
                </a:lnTo>
                <a:lnTo>
                  <a:pt x="56" y="14"/>
                </a:lnTo>
                <a:lnTo>
                  <a:pt x="58" y="12"/>
                </a:lnTo>
                <a:lnTo>
                  <a:pt x="62" y="10"/>
                </a:lnTo>
                <a:lnTo>
                  <a:pt x="66" y="8"/>
                </a:lnTo>
                <a:lnTo>
                  <a:pt x="70" y="4"/>
                </a:lnTo>
                <a:lnTo>
                  <a:pt x="74" y="0"/>
                </a:lnTo>
                <a:lnTo>
                  <a:pt x="78" y="0"/>
                </a:lnTo>
                <a:lnTo>
                  <a:pt x="86" y="0"/>
                </a:lnTo>
                <a:lnTo>
                  <a:pt x="90" y="0"/>
                </a:lnTo>
                <a:lnTo>
                  <a:pt x="94" y="4"/>
                </a:lnTo>
                <a:lnTo>
                  <a:pt x="98" y="8"/>
                </a:lnTo>
                <a:lnTo>
                  <a:pt x="102" y="10"/>
                </a:lnTo>
                <a:lnTo>
                  <a:pt x="106" y="12"/>
                </a:lnTo>
                <a:lnTo>
                  <a:pt x="108" y="20"/>
                </a:lnTo>
                <a:lnTo>
                  <a:pt x="108" y="28"/>
                </a:lnTo>
                <a:lnTo>
                  <a:pt x="104" y="32"/>
                </a:lnTo>
                <a:lnTo>
                  <a:pt x="98" y="34"/>
                </a:lnTo>
                <a:lnTo>
                  <a:pt x="98" y="40"/>
                </a:lnTo>
                <a:lnTo>
                  <a:pt x="98" y="44"/>
                </a:lnTo>
                <a:lnTo>
                  <a:pt x="98" y="52"/>
                </a:lnTo>
                <a:lnTo>
                  <a:pt x="100" y="58"/>
                </a:lnTo>
                <a:lnTo>
                  <a:pt x="104" y="62"/>
                </a:lnTo>
                <a:lnTo>
                  <a:pt x="108" y="66"/>
                </a:lnTo>
                <a:lnTo>
                  <a:pt x="112" y="72"/>
                </a:lnTo>
                <a:lnTo>
                  <a:pt x="114" y="78"/>
                </a:lnTo>
                <a:lnTo>
                  <a:pt x="118" y="86"/>
                </a:lnTo>
                <a:lnTo>
                  <a:pt x="126" y="92"/>
                </a:lnTo>
                <a:lnTo>
                  <a:pt x="130" y="98"/>
                </a:lnTo>
                <a:lnTo>
                  <a:pt x="136" y="102"/>
                </a:lnTo>
                <a:lnTo>
                  <a:pt x="142" y="106"/>
                </a:lnTo>
                <a:lnTo>
                  <a:pt x="150" y="106"/>
                </a:lnTo>
                <a:lnTo>
                  <a:pt x="158" y="106"/>
                </a:lnTo>
                <a:lnTo>
                  <a:pt x="160" y="114"/>
                </a:lnTo>
                <a:lnTo>
                  <a:pt x="162" y="118"/>
                </a:lnTo>
                <a:lnTo>
                  <a:pt x="168" y="122"/>
                </a:lnTo>
                <a:lnTo>
                  <a:pt x="178" y="126"/>
                </a:lnTo>
                <a:lnTo>
                  <a:pt x="186" y="130"/>
                </a:lnTo>
                <a:lnTo>
                  <a:pt x="192" y="136"/>
                </a:lnTo>
                <a:lnTo>
                  <a:pt x="194" y="144"/>
                </a:lnTo>
                <a:lnTo>
                  <a:pt x="194" y="148"/>
                </a:lnTo>
                <a:lnTo>
                  <a:pt x="190" y="152"/>
                </a:lnTo>
                <a:lnTo>
                  <a:pt x="186" y="146"/>
                </a:lnTo>
                <a:lnTo>
                  <a:pt x="182" y="144"/>
                </a:lnTo>
                <a:lnTo>
                  <a:pt x="178" y="140"/>
                </a:lnTo>
                <a:lnTo>
                  <a:pt x="172" y="140"/>
                </a:lnTo>
                <a:lnTo>
                  <a:pt x="168" y="142"/>
                </a:lnTo>
                <a:lnTo>
                  <a:pt x="170" y="148"/>
                </a:lnTo>
                <a:lnTo>
                  <a:pt x="176" y="156"/>
                </a:lnTo>
                <a:lnTo>
                  <a:pt x="176" y="166"/>
                </a:lnTo>
                <a:lnTo>
                  <a:pt x="166" y="176"/>
                </a:lnTo>
                <a:lnTo>
                  <a:pt x="162" y="182"/>
                </a:lnTo>
                <a:lnTo>
                  <a:pt x="154" y="188"/>
                </a:lnTo>
                <a:lnTo>
                  <a:pt x="144" y="182"/>
                </a:lnTo>
                <a:lnTo>
                  <a:pt x="160" y="168"/>
                </a:lnTo>
                <a:lnTo>
                  <a:pt x="152" y="146"/>
                </a:lnTo>
                <a:lnTo>
                  <a:pt x="144" y="144"/>
                </a:lnTo>
                <a:lnTo>
                  <a:pt x="124" y="126"/>
                </a:lnTo>
                <a:lnTo>
                  <a:pt x="118" y="124"/>
                </a:lnTo>
                <a:lnTo>
                  <a:pt x="114" y="122"/>
                </a:lnTo>
                <a:lnTo>
                  <a:pt x="108" y="118"/>
                </a:lnTo>
                <a:lnTo>
                  <a:pt x="106" y="114"/>
                </a:lnTo>
                <a:lnTo>
                  <a:pt x="102" y="112"/>
                </a:lnTo>
                <a:lnTo>
                  <a:pt x="98" y="108"/>
                </a:lnTo>
                <a:lnTo>
                  <a:pt x="98" y="102"/>
                </a:lnTo>
                <a:lnTo>
                  <a:pt x="92" y="100"/>
                </a:lnTo>
                <a:lnTo>
                  <a:pt x="80" y="100"/>
                </a:lnTo>
                <a:lnTo>
                  <a:pt x="76" y="94"/>
                </a:lnTo>
                <a:lnTo>
                  <a:pt x="72" y="84"/>
                </a:lnTo>
                <a:lnTo>
                  <a:pt x="70" y="76"/>
                </a:lnTo>
                <a:lnTo>
                  <a:pt x="68" y="70"/>
                </a:lnTo>
                <a:lnTo>
                  <a:pt x="64" y="64"/>
                </a:lnTo>
                <a:lnTo>
                  <a:pt x="58" y="58"/>
                </a:lnTo>
                <a:lnTo>
                  <a:pt x="50" y="56"/>
                </a:lnTo>
                <a:lnTo>
                  <a:pt x="40" y="56"/>
                </a:lnTo>
                <a:lnTo>
                  <a:pt x="38" y="60"/>
                </a:lnTo>
                <a:lnTo>
                  <a:pt x="38" y="64"/>
                </a:lnTo>
                <a:lnTo>
                  <a:pt x="34" y="66"/>
                </a:lnTo>
                <a:lnTo>
                  <a:pt x="28" y="66"/>
                </a:lnTo>
                <a:lnTo>
                  <a:pt x="0" y="50"/>
                </a:lnTo>
                <a:lnTo>
                  <a:pt x="2" y="30"/>
                </a:lnTo>
                <a:lnTo>
                  <a:pt x="24" y="18"/>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46" name="Freeform 143"/>
          <p:cNvSpPr>
            <a:spLocks/>
          </p:cNvSpPr>
          <p:nvPr/>
        </p:nvSpPr>
        <p:spPr bwMode="ltGray">
          <a:xfrm>
            <a:off x="4448752" y="2619907"/>
            <a:ext cx="31460" cy="44743"/>
          </a:xfrm>
          <a:custGeom>
            <a:avLst/>
            <a:gdLst/>
            <a:ahLst/>
            <a:cxnLst>
              <a:cxn ang="0">
                <a:pos x="20" y="0"/>
              </a:cxn>
              <a:cxn ang="0">
                <a:pos x="22" y="0"/>
              </a:cxn>
              <a:cxn ang="0">
                <a:pos x="20" y="10"/>
              </a:cxn>
              <a:cxn ang="0">
                <a:pos x="20" y="16"/>
              </a:cxn>
              <a:cxn ang="0">
                <a:pos x="20" y="18"/>
              </a:cxn>
              <a:cxn ang="0">
                <a:pos x="18" y="20"/>
              </a:cxn>
              <a:cxn ang="0">
                <a:pos x="12" y="24"/>
              </a:cxn>
              <a:cxn ang="0">
                <a:pos x="4" y="28"/>
              </a:cxn>
              <a:cxn ang="0">
                <a:pos x="0" y="26"/>
              </a:cxn>
              <a:cxn ang="0">
                <a:pos x="0" y="8"/>
              </a:cxn>
              <a:cxn ang="0">
                <a:pos x="6" y="2"/>
              </a:cxn>
              <a:cxn ang="0">
                <a:pos x="20" y="0"/>
              </a:cxn>
            </a:cxnLst>
            <a:rect l="0" t="0" r="r" b="b"/>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GB"/>
          </a:p>
        </p:txBody>
      </p:sp>
      <p:sp>
        <p:nvSpPr>
          <p:cNvPr id="547" name="Freeform 144"/>
          <p:cNvSpPr>
            <a:spLocks/>
          </p:cNvSpPr>
          <p:nvPr/>
        </p:nvSpPr>
        <p:spPr bwMode="ltGray">
          <a:xfrm>
            <a:off x="4385830" y="2588213"/>
            <a:ext cx="94382" cy="72707"/>
          </a:xfrm>
          <a:custGeom>
            <a:avLst/>
            <a:gdLst/>
            <a:ahLst/>
            <a:cxnLst>
              <a:cxn ang="0">
                <a:pos x="0" y="8"/>
              </a:cxn>
              <a:cxn ang="0">
                <a:pos x="10" y="0"/>
              </a:cxn>
              <a:cxn ang="0">
                <a:pos x="22" y="2"/>
              </a:cxn>
              <a:cxn ang="0">
                <a:pos x="30" y="0"/>
              </a:cxn>
              <a:cxn ang="0">
                <a:pos x="34" y="0"/>
              </a:cxn>
              <a:cxn ang="0">
                <a:pos x="38" y="0"/>
              </a:cxn>
              <a:cxn ang="0">
                <a:pos x="48" y="0"/>
              </a:cxn>
              <a:cxn ang="0">
                <a:pos x="52" y="2"/>
              </a:cxn>
              <a:cxn ang="0">
                <a:pos x="52" y="6"/>
              </a:cxn>
              <a:cxn ang="0">
                <a:pos x="52" y="10"/>
              </a:cxn>
              <a:cxn ang="0">
                <a:pos x="54" y="14"/>
              </a:cxn>
              <a:cxn ang="0">
                <a:pos x="56" y="14"/>
              </a:cxn>
              <a:cxn ang="0">
                <a:pos x="60" y="16"/>
              </a:cxn>
              <a:cxn ang="0">
                <a:pos x="64" y="18"/>
              </a:cxn>
              <a:cxn ang="0">
                <a:pos x="66" y="22"/>
              </a:cxn>
              <a:cxn ang="0">
                <a:pos x="62" y="24"/>
              </a:cxn>
              <a:cxn ang="0">
                <a:pos x="58" y="26"/>
              </a:cxn>
              <a:cxn ang="0">
                <a:pos x="54" y="28"/>
              </a:cxn>
              <a:cxn ang="0">
                <a:pos x="52" y="30"/>
              </a:cxn>
              <a:cxn ang="0">
                <a:pos x="50" y="34"/>
              </a:cxn>
              <a:cxn ang="0">
                <a:pos x="48" y="38"/>
              </a:cxn>
              <a:cxn ang="0">
                <a:pos x="48" y="40"/>
              </a:cxn>
              <a:cxn ang="0">
                <a:pos x="48" y="46"/>
              </a:cxn>
              <a:cxn ang="0">
                <a:pos x="48" y="48"/>
              </a:cxn>
              <a:cxn ang="0">
                <a:pos x="36" y="48"/>
              </a:cxn>
              <a:cxn ang="0">
                <a:pos x="22" y="34"/>
              </a:cxn>
              <a:cxn ang="0">
                <a:pos x="6" y="14"/>
              </a:cxn>
              <a:cxn ang="0">
                <a:pos x="0" y="10"/>
              </a:cxn>
              <a:cxn ang="0">
                <a:pos x="0" y="8"/>
              </a:cxn>
            </a:cxnLst>
            <a:rect l="0" t="0" r="r" b="b"/>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548" name="Freeform 145"/>
          <p:cNvSpPr>
            <a:spLocks/>
          </p:cNvSpPr>
          <p:nvPr/>
        </p:nvSpPr>
        <p:spPr bwMode="ltGray">
          <a:xfrm>
            <a:off x="4228525" y="2599399"/>
            <a:ext cx="285000" cy="283373"/>
          </a:xfrm>
          <a:custGeom>
            <a:avLst/>
            <a:gdLst/>
            <a:ahLst/>
            <a:cxnLst>
              <a:cxn ang="0">
                <a:pos x="48" y="158"/>
              </a:cxn>
              <a:cxn ang="0">
                <a:pos x="52" y="140"/>
              </a:cxn>
              <a:cxn ang="0">
                <a:pos x="54" y="126"/>
              </a:cxn>
              <a:cxn ang="0">
                <a:pos x="56" y="108"/>
              </a:cxn>
              <a:cxn ang="0">
                <a:pos x="46" y="100"/>
              </a:cxn>
              <a:cxn ang="0">
                <a:pos x="38" y="92"/>
              </a:cxn>
              <a:cxn ang="0">
                <a:pos x="32" y="82"/>
              </a:cxn>
              <a:cxn ang="0">
                <a:pos x="18" y="76"/>
              </a:cxn>
              <a:cxn ang="0">
                <a:pos x="2" y="68"/>
              </a:cxn>
              <a:cxn ang="0">
                <a:pos x="2" y="54"/>
              </a:cxn>
              <a:cxn ang="0">
                <a:pos x="16" y="52"/>
              </a:cxn>
              <a:cxn ang="0">
                <a:pos x="28" y="54"/>
              </a:cxn>
              <a:cxn ang="0">
                <a:pos x="48" y="52"/>
              </a:cxn>
              <a:cxn ang="0">
                <a:pos x="48" y="42"/>
              </a:cxn>
              <a:cxn ang="0">
                <a:pos x="48" y="32"/>
              </a:cxn>
              <a:cxn ang="0">
                <a:pos x="58" y="32"/>
              </a:cxn>
              <a:cxn ang="0">
                <a:pos x="66" y="38"/>
              </a:cxn>
              <a:cxn ang="0">
                <a:pos x="74" y="36"/>
              </a:cxn>
              <a:cxn ang="0">
                <a:pos x="80" y="26"/>
              </a:cxn>
              <a:cxn ang="0">
                <a:pos x="92" y="22"/>
              </a:cxn>
              <a:cxn ang="0">
                <a:pos x="94" y="12"/>
              </a:cxn>
              <a:cxn ang="0">
                <a:pos x="98" y="2"/>
              </a:cxn>
              <a:cxn ang="0">
                <a:pos x="112" y="0"/>
              </a:cxn>
              <a:cxn ang="0">
                <a:pos x="120" y="8"/>
              </a:cxn>
              <a:cxn ang="0">
                <a:pos x="128" y="16"/>
              </a:cxn>
              <a:cxn ang="0">
                <a:pos x="136" y="20"/>
              </a:cxn>
              <a:cxn ang="0">
                <a:pos x="146" y="26"/>
              </a:cxn>
              <a:cxn ang="0">
                <a:pos x="154" y="36"/>
              </a:cxn>
              <a:cxn ang="0">
                <a:pos x="168" y="30"/>
              </a:cxn>
              <a:cxn ang="0">
                <a:pos x="178" y="36"/>
              </a:cxn>
              <a:cxn ang="0">
                <a:pos x="190" y="40"/>
              </a:cxn>
              <a:cxn ang="0">
                <a:pos x="194" y="54"/>
              </a:cxn>
              <a:cxn ang="0">
                <a:pos x="190" y="68"/>
              </a:cxn>
              <a:cxn ang="0">
                <a:pos x="180" y="76"/>
              </a:cxn>
              <a:cxn ang="0">
                <a:pos x="166" y="84"/>
              </a:cxn>
              <a:cxn ang="0">
                <a:pos x="164" y="98"/>
              </a:cxn>
              <a:cxn ang="0">
                <a:pos x="176" y="106"/>
              </a:cxn>
              <a:cxn ang="0">
                <a:pos x="182" y="116"/>
              </a:cxn>
              <a:cxn ang="0">
                <a:pos x="174" y="126"/>
              </a:cxn>
              <a:cxn ang="0">
                <a:pos x="174" y="136"/>
              </a:cxn>
              <a:cxn ang="0">
                <a:pos x="182" y="144"/>
              </a:cxn>
              <a:cxn ang="0">
                <a:pos x="190" y="154"/>
              </a:cxn>
              <a:cxn ang="0">
                <a:pos x="180" y="160"/>
              </a:cxn>
              <a:cxn ang="0">
                <a:pos x="170" y="170"/>
              </a:cxn>
              <a:cxn ang="0">
                <a:pos x="152" y="166"/>
              </a:cxn>
              <a:cxn ang="0">
                <a:pos x="138" y="156"/>
              </a:cxn>
              <a:cxn ang="0">
                <a:pos x="126" y="160"/>
              </a:cxn>
              <a:cxn ang="0">
                <a:pos x="124" y="166"/>
              </a:cxn>
              <a:cxn ang="0">
                <a:pos x="118" y="182"/>
              </a:cxn>
              <a:cxn ang="0">
                <a:pos x="102" y="186"/>
              </a:cxn>
              <a:cxn ang="0">
                <a:pos x="90" y="182"/>
              </a:cxn>
              <a:cxn ang="0">
                <a:pos x="80" y="176"/>
              </a:cxn>
              <a:cxn ang="0">
                <a:pos x="70" y="178"/>
              </a:cxn>
              <a:cxn ang="0">
                <a:pos x="56" y="172"/>
              </a:cxn>
              <a:cxn ang="0">
                <a:pos x="46" y="164"/>
              </a:cxn>
            </a:cxnLst>
            <a:rect l="0" t="0" r="r" b="b"/>
            <a:pathLst>
              <a:path w="197" h="187">
                <a:moveTo>
                  <a:pt x="46" y="164"/>
                </a:moveTo>
                <a:lnTo>
                  <a:pt x="48" y="158"/>
                </a:lnTo>
                <a:lnTo>
                  <a:pt x="50" y="146"/>
                </a:lnTo>
                <a:lnTo>
                  <a:pt x="52" y="140"/>
                </a:lnTo>
                <a:lnTo>
                  <a:pt x="52" y="132"/>
                </a:lnTo>
                <a:lnTo>
                  <a:pt x="54" y="126"/>
                </a:lnTo>
                <a:lnTo>
                  <a:pt x="54" y="120"/>
                </a:lnTo>
                <a:lnTo>
                  <a:pt x="56" y="108"/>
                </a:lnTo>
                <a:lnTo>
                  <a:pt x="52" y="104"/>
                </a:lnTo>
                <a:lnTo>
                  <a:pt x="46" y="100"/>
                </a:lnTo>
                <a:lnTo>
                  <a:pt x="40" y="94"/>
                </a:lnTo>
                <a:lnTo>
                  <a:pt x="38" y="92"/>
                </a:lnTo>
                <a:lnTo>
                  <a:pt x="38" y="84"/>
                </a:lnTo>
                <a:lnTo>
                  <a:pt x="32" y="82"/>
                </a:lnTo>
                <a:lnTo>
                  <a:pt x="24" y="80"/>
                </a:lnTo>
                <a:lnTo>
                  <a:pt x="18" y="76"/>
                </a:lnTo>
                <a:lnTo>
                  <a:pt x="10" y="74"/>
                </a:lnTo>
                <a:lnTo>
                  <a:pt x="2" y="68"/>
                </a:lnTo>
                <a:lnTo>
                  <a:pt x="0" y="58"/>
                </a:lnTo>
                <a:lnTo>
                  <a:pt x="2" y="54"/>
                </a:lnTo>
                <a:lnTo>
                  <a:pt x="10" y="52"/>
                </a:lnTo>
                <a:lnTo>
                  <a:pt x="16" y="52"/>
                </a:lnTo>
                <a:lnTo>
                  <a:pt x="24" y="52"/>
                </a:lnTo>
                <a:lnTo>
                  <a:pt x="28" y="54"/>
                </a:lnTo>
                <a:lnTo>
                  <a:pt x="46" y="54"/>
                </a:lnTo>
                <a:lnTo>
                  <a:pt x="48" y="52"/>
                </a:lnTo>
                <a:lnTo>
                  <a:pt x="50" y="46"/>
                </a:lnTo>
                <a:lnTo>
                  <a:pt x="48" y="42"/>
                </a:lnTo>
                <a:lnTo>
                  <a:pt x="46" y="36"/>
                </a:lnTo>
                <a:lnTo>
                  <a:pt x="48" y="32"/>
                </a:lnTo>
                <a:lnTo>
                  <a:pt x="54" y="30"/>
                </a:lnTo>
                <a:lnTo>
                  <a:pt x="58" y="32"/>
                </a:lnTo>
                <a:lnTo>
                  <a:pt x="62" y="36"/>
                </a:lnTo>
                <a:lnTo>
                  <a:pt x="66" y="38"/>
                </a:lnTo>
                <a:lnTo>
                  <a:pt x="70" y="38"/>
                </a:lnTo>
                <a:lnTo>
                  <a:pt x="74" y="36"/>
                </a:lnTo>
                <a:lnTo>
                  <a:pt x="74" y="32"/>
                </a:lnTo>
                <a:lnTo>
                  <a:pt x="80" y="26"/>
                </a:lnTo>
                <a:lnTo>
                  <a:pt x="86" y="24"/>
                </a:lnTo>
                <a:lnTo>
                  <a:pt x="92" y="22"/>
                </a:lnTo>
                <a:lnTo>
                  <a:pt x="96" y="18"/>
                </a:lnTo>
                <a:lnTo>
                  <a:pt x="94" y="12"/>
                </a:lnTo>
                <a:lnTo>
                  <a:pt x="96" y="6"/>
                </a:lnTo>
                <a:lnTo>
                  <a:pt x="98" y="2"/>
                </a:lnTo>
                <a:lnTo>
                  <a:pt x="106" y="0"/>
                </a:lnTo>
                <a:lnTo>
                  <a:pt x="112" y="0"/>
                </a:lnTo>
                <a:lnTo>
                  <a:pt x="116" y="4"/>
                </a:lnTo>
                <a:lnTo>
                  <a:pt x="120" y="8"/>
                </a:lnTo>
                <a:lnTo>
                  <a:pt x="124" y="8"/>
                </a:lnTo>
                <a:lnTo>
                  <a:pt x="128" y="16"/>
                </a:lnTo>
                <a:lnTo>
                  <a:pt x="132" y="20"/>
                </a:lnTo>
                <a:lnTo>
                  <a:pt x="136" y="20"/>
                </a:lnTo>
                <a:lnTo>
                  <a:pt x="140" y="22"/>
                </a:lnTo>
                <a:lnTo>
                  <a:pt x="146" y="26"/>
                </a:lnTo>
                <a:lnTo>
                  <a:pt x="148" y="32"/>
                </a:lnTo>
                <a:lnTo>
                  <a:pt x="154" y="36"/>
                </a:lnTo>
                <a:lnTo>
                  <a:pt x="162" y="32"/>
                </a:lnTo>
                <a:lnTo>
                  <a:pt x="168" y="30"/>
                </a:lnTo>
                <a:lnTo>
                  <a:pt x="174" y="32"/>
                </a:lnTo>
                <a:lnTo>
                  <a:pt x="178" y="36"/>
                </a:lnTo>
                <a:lnTo>
                  <a:pt x="182" y="40"/>
                </a:lnTo>
                <a:lnTo>
                  <a:pt x="190" y="40"/>
                </a:lnTo>
                <a:lnTo>
                  <a:pt x="196" y="44"/>
                </a:lnTo>
                <a:lnTo>
                  <a:pt x="194" y="54"/>
                </a:lnTo>
                <a:lnTo>
                  <a:pt x="190" y="64"/>
                </a:lnTo>
                <a:lnTo>
                  <a:pt x="190" y="68"/>
                </a:lnTo>
                <a:lnTo>
                  <a:pt x="188" y="72"/>
                </a:lnTo>
                <a:lnTo>
                  <a:pt x="180" y="76"/>
                </a:lnTo>
                <a:lnTo>
                  <a:pt x="172" y="82"/>
                </a:lnTo>
                <a:lnTo>
                  <a:pt x="166" y="84"/>
                </a:lnTo>
                <a:lnTo>
                  <a:pt x="164" y="92"/>
                </a:lnTo>
                <a:lnTo>
                  <a:pt x="164" y="98"/>
                </a:lnTo>
                <a:lnTo>
                  <a:pt x="168" y="104"/>
                </a:lnTo>
                <a:lnTo>
                  <a:pt x="176" y="106"/>
                </a:lnTo>
                <a:lnTo>
                  <a:pt x="184" y="106"/>
                </a:lnTo>
                <a:lnTo>
                  <a:pt x="182" y="116"/>
                </a:lnTo>
                <a:lnTo>
                  <a:pt x="180" y="122"/>
                </a:lnTo>
                <a:lnTo>
                  <a:pt x="174" y="126"/>
                </a:lnTo>
                <a:lnTo>
                  <a:pt x="172" y="132"/>
                </a:lnTo>
                <a:lnTo>
                  <a:pt x="174" y="136"/>
                </a:lnTo>
                <a:lnTo>
                  <a:pt x="176" y="140"/>
                </a:lnTo>
                <a:lnTo>
                  <a:pt x="182" y="144"/>
                </a:lnTo>
                <a:lnTo>
                  <a:pt x="186" y="148"/>
                </a:lnTo>
                <a:lnTo>
                  <a:pt x="190" y="154"/>
                </a:lnTo>
                <a:lnTo>
                  <a:pt x="186" y="156"/>
                </a:lnTo>
                <a:lnTo>
                  <a:pt x="180" y="160"/>
                </a:lnTo>
                <a:lnTo>
                  <a:pt x="176" y="164"/>
                </a:lnTo>
                <a:lnTo>
                  <a:pt x="170" y="170"/>
                </a:lnTo>
                <a:lnTo>
                  <a:pt x="158" y="170"/>
                </a:lnTo>
                <a:lnTo>
                  <a:pt x="152" y="166"/>
                </a:lnTo>
                <a:lnTo>
                  <a:pt x="148" y="162"/>
                </a:lnTo>
                <a:lnTo>
                  <a:pt x="138" y="156"/>
                </a:lnTo>
                <a:lnTo>
                  <a:pt x="134" y="154"/>
                </a:lnTo>
                <a:lnTo>
                  <a:pt x="126" y="160"/>
                </a:lnTo>
                <a:lnTo>
                  <a:pt x="124" y="164"/>
                </a:lnTo>
                <a:lnTo>
                  <a:pt x="124" y="166"/>
                </a:lnTo>
                <a:lnTo>
                  <a:pt x="122" y="174"/>
                </a:lnTo>
                <a:lnTo>
                  <a:pt x="118" y="182"/>
                </a:lnTo>
                <a:lnTo>
                  <a:pt x="112" y="184"/>
                </a:lnTo>
                <a:lnTo>
                  <a:pt x="102" y="186"/>
                </a:lnTo>
                <a:lnTo>
                  <a:pt x="94" y="184"/>
                </a:lnTo>
                <a:lnTo>
                  <a:pt x="90" y="182"/>
                </a:lnTo>
                <a:lnTo>
                  <a:pt x="86" y="178"/>
                </a:lnTo>
                <a:lnTo>
                  <a:pt x="80" y="176"/>
                </a:lnTo>
                <a:lnTo>
                  <a:pt x="76" y="176"/>
                </a:lnTo>
                <a:lnTo>
                  <a:pt x="70" y="178"/>
                </a:lnTo>
                <a:lnTo>
                  <a:pt x="62" y="176"/>
                </a:lnTo>
                <a:lnTo>
                  <a:pt x="56" y="172"/>
                </a:lnTo>
                <a:lnTo>
                  <a:pt x="50" y="168"/>
                </a:lnTo>
                <a:lnTo>
                  <a:pt x="46" y="16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49" name="Freeform 146"/>
          <p:cNvSpPr>
            <a:spLocks/>
          </p:cNvSpPr>
          <p:nvPr/>
        </p:nvSpPr>
        <p:spPr bwMode="ltGray">
          <a:xfrm>
            <a:off x="4385830" y="2951751"/>
            <a:ext cx="27759" cy="27964"/>
          </a:xfrm>
          <a:custGeom>
            <a:avLst/>
            <a:gdLst/>
            <a:ahLst/>
            <a:cxnLst>
              <a:cxn ang="0">
                <a:pos x="0" y="8"/>
              </a:cxn>
              <a:cxn ang="0">
                <a:pos x="8" y="0"/>
              </a:cxn>
              <a:cxn ang="0">
                <a:pos x="18" y="8"/>
              </a:cxn>
              <a:cxn ang="0">
                <a:pos x="14" y="18"/>
              </a:cxn>
              <a:cxn ang="0">
                <a:pos x="0" y="8"/>
              </a:cxn>
            </a:cxnLst>
            <a:rect l="0" t="0" r="r" b="b"/>
            <a:pathLst>
              <a:path w="19" h="19">
                <a:moveTo>
                  <a:pt x="0" y="8"/>
                </a:moveTo>
                <a:lnTo>
                  <a:pt x="8" y="0"/>
                </a:lnTo>
                <a:lnTo>
                  <a:pt x="18" y="8"/>
                </a:lnTo>
                <a:lnTo>
                  <a:pt x="14" y="18"/>
                </a:lnTo>
                <a:lnTo>
                  <a:pt x="0"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50" name="Freeform 147"/>
          <p:cNvSpPr>
            <a:spLocks/>
          </p:cNvSpPr>
          <p:nvPr/>
        </p:nvSpPr>
        <p:spPr bwMode="ltGray">
          <a:xfrm>
            <a:off x="4511674" y="2856672"/>
            <a:ext cx="44416" cy="139821"/>
          </a:xfrm>
          <a:custGeom>
            <a:avLst/>
            <a:gdLst/>
            <a:ahLst/>
            <a:cxnLst>
              <a:cxn ang="0">
                <a:pos x="8" y="28"/>
              </a:cxn>
              <a:cxn ang="0">
                <a:pos x="6" y="12"/>
              </a:cxn>
              <a:cxn ang="0">
                <a:pos x="14" y="4"/>
              </a:cxn>
              <a:cxn ang="0">
                <a:pos x="22" y="0"/>
              </a:cxn>
              <a:cxn ang="0">
                <a:pos x="22" y="8"/>
              </a:cxn>
              <a:cxn ang="0">
                <a:pos x="22" y="18"/>
              </a:cxn>
              <a:cxn ang="0">
                <a:pos x="22" y="22"/>
              </a:cxn>
              <a:cxn ang="0">
                <a:pos x="20" y="28"/>
              </a:cxn>
              <a:cxn ang="0">
                <a:pos x="20" y="32"/>
              </a:cxn>
              <a:cxn ang="0">
                <a:pos x="22" y="38"/>
              </a:cxn>
              <a:cxn ang="0">
                <a:pos x="28" y="44"/>
              </a:cxn>
              <a:cxn ang="0">
                <a:pos x="30" y="56"/>
              </a:cxn>
              <a:cxn ang="0">
                <a:pos x="26" y="66"/>
              </a:cxn>
              <a:cxn ang="0">
                <a:pos x="26" y="76"/>
              </a:cxn>
              <a:cxn ang="0">
                <a:pos x="20" y="82"/>
              </a:cxn>
              <a:cxn ang="0">
                <a:pos x="14" y="88"/>
              </a:cxn>
              <a:cxn ang="0">
                <a:pos x="8" y="90"/>
              </a:cxn>
              <a:cxn ang="0">
                <a:pos x="4" y="80"/>
              </a:cxn>
              <a:cxn ang="0">
                <a:pos x="4" y="74"/>
              </a:cxn>
              <a:cxn ang="0">
                <a:pos x="6" y="64"/>
              </a:cxn>
              <a:cxn ang="0">
                <a:pos x="4" y="58"/>
              </a:cxn>
              <a:cxn ang="0">
                <a:pos x="0" y="50"/>
              </a:cxn>
              <a:cxn ang="0">
                <a:pos x="2" y="44"/>
              </a:cxn>
              <a:cxn ang="0">
                <a:pos x="8" y="40"/>
              </a:cxn>
              <a:cxn ang="0">
                <a:pos x="14" y="32"/>
              </a:cxn>
              <a:cxn ang="0">
                <a:pos x="8" y="28"/>
              </a:cxn>
            </a:cxnLst>
            <a:rect l="0" t="0" r="r" b="b"/>
            <a:pathLst>
              <a:path w="31" h="91">
                <a:moveTo>
                  <a:pt x="8" y="28"/>
                </a:moveTo>
                <a:lnTo>
                  <a:pt x="6" y="12"/>
                </a:lnTo>
                <a:lnTo>
                  <a:pt x="14" y="4"/>
                </a:lnTo>
                <a:lnTo>
                  <a:pt x="22" y="0"/>
                </a:lnTo>
                <a:lnTo>
                  <a:pt x="22" y="8"/>
                </a:lnTo>
                <a:lnTo>
                  <a:pt x="22" y="18"/>
                </a:lnTo>
                <a:lnTo>
                  <a:pt x="22" y="22"/>
                </a:lnTo>
                <a:lnTo>
                  <a:pt x="20" y="28"/>
                </a:lnTo>
                <a:lnTo>
                  <a:pt x="20" y="32"/>
                </a:lnTo>
                <a:lnTo>
                  <a:pt x="22" y="38"/>
                </a:lnTo>
                <a:lnTo>
                  <a:pt x="28" y="44"/>
                </a:lnTo>
                <a:lnTo>
                  <a:pt x="30" y="56"/>
                </a:lnTo>
                <a:lnTo>
                  <a:pt x="26" y="66"/>
                </a:lnTo>
                <a:lnTo>
                  <a:pt x="26" y="76"/>
                </a:lnTo>
                <a:lnTo>
                  <a:pt x="20" y="82"/>
                </a:lnTo>
                <a:lnTo>
                  <a:pt x="14" y="88"/>
                </a:lnTo>
                <a:lnTo>
                  <a:pt x="8" y="90"/>
                </a:lnTo>
                <a:lnTo>
                  <a:pt x="4" y="80"/>
                </a:lnTo>
                <a:lnTo>
                  <a:pt x="4" y="74"/>
                </a:lnTo>
                <a:lnTo>
                  <a:pt x="6" y="64"/>
                </a:lnTo>
                <a:lnTo>
                  <a:pt x="4" y="58"/>
                </a:lnTo>
                <a:lnTo>
                  <a:pt x="0" y="50"/>
                </a:lnTo>
                <a:lnTo>
                  <a:pt x="2" y="44"/>
                </a:lnTo>
                <a:lnTo>
                  <a:pt x="8" y="40"/>
                </a:lnTo>
                <a:lnTo>
                  <a:pt x="14" y="32"/>
                </a:lnTo>
                <a:lnTo>
                  <a:pt x="8" y="28"/>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51" name="Freeform 148"/>
          <p:cNvSpPr>
            <a:spLocks/>
          </p:cNvSpPr>
          <p:nvPr/>
        </p:nvSpPr>
        <p:spPr bwMode="ltGray">
          <a:xfrm>
            <a:off x="4559791" y="2424156"/>
            <a:ext cx="38863" cy="61521"/>
          </a:xfrm>
          <a:custGeom>
            <a:avLst/>
            <a:gdLst/>
            <a:ahLst/>
            <a:cxnLst>
              <a:cxn ang="0">
                <a:pos x="0" y="32"/>
              </a:cxn>
              <a:cxn ang="0">
                <a:pos x="4" y="28"/>
              </a:cxn>
              <a:cxn ang="0">
                <a:pos x="6" y="16"/>
              </a:cxn>
              <a:cxn ang="0">
                <a:pos x="2" y="4"/>
              </a:cxn>
              <a:cxn ang="0">
                <a:pos x="6" y="0"/>
              </a:cxn>
              <a:cxn ang="0">
                <a:pos x="10" y="0"/>
              </a:cxn>
              <a:cxn ang="0">
                <a:pos x="18" y="0"/>
              </a:cxn>
              <a:cxn ang="0">
                <a:pos x="20" y="0"/>
              </a:cxn>
              <a:cxn ang="0">
                <a:pos x="24" y="4"/>
              </a:cxn>
              <a:cxn ang="0">
                <a:pos x="24" y="8"/>
              </a:cxn>
              <a:cxn ang="0">
                <a:pos x="26" y="12"/>
              </a:cxn>
              <a:cxn ang="0">
                <a:pos x="26" y="18"/>
              </a:cxn>
              <a:cxn ang="0">
                <a:pos x="24" y="22"/>
              </a:cxn>
              <a:cxn ang="0">
                <a:pos x="22" y="24"/>
              </a:cxn>
              <a:cxn ang="0">
                <a:pos x="18" y="28"/>
              </a:cxn>
              <a:cxn ang="0">
                <a:pos x="14" y="30"/>
              </a:cxn>
              <a:cxn ang="0">
                <a:pos x="12" y="36"/>
              </a:cxn>
              <a:cxn ang="0">
                <a:pos x="10" y="40"/>
              </a:cxn>
              <a:cxn ang="0">
                <a:pos x="6" y="38"/>
              </a:cxn>
              <a:cxn ang="0">
                <a:pos x="2" y="36"/>
              </a:cxn>
              <a:cxn ang="0">
                <a:pos x="0" y="32"/>
              </a:cxn>
            </a:cxnLst>
            <a:rect l="0" t="0" r="r" b="b"/>
            <a:pathLst>
              <a:path w="27" h="41">
                <a:moveTo>
                  <a:pt x="0" y="32"/>
                </a:moveTo>
                <a:lnTo>
                  <a:pt x="4" y="28"/>
                </a:lnTo>
                <a:lnTo>
                  <a:pt x="6" y="16"/>
                </a:lnTo>
                <a:lnTo>
                  <a:pt x="2" y="4"/>
                </a:lnTo>
                <a:lnTo>
                  <a:pt x="6" y="0"/>
                </a:lnTo>
                <a:lnTo>
                  <a:pt x="10" y="0"/>
                </a:lnTo>
                <a:lnTo>
                  <a:pt x="18" y="0"/>
                </a:lnTo>
                <a:lnTo>
                  <a:pt x="20" y="0"/>
                </a:lnTo>
                <a:lnTo>
                  <a:pt x="24" y="4"/>
                </a:lnTo>
                <a:lnTo>
                  <a:pt x="24" y="8"/>
                </a:lnTo>
                <a:lnTo>
                  <a:pt x="26" y="12"/>
                </a:lnTo>
                <a:lnTo>
                  <a:pt x="26" y="18"/>
                </a:lnTo>
                <a:lnTo>
                  <a:pt x="24" y="22"/>
                </a:lnTo>
                <a:lnTo>
                  <a:pt x="22" y="24"/>
                </a:lnTo>
                <a:lnTo>
                  <a:pt x="18" y="28"/>
                </a:lnTo>
                <a:lnTo>
                  <a:pt x="14" y="30"/>
                </a:lnTo>
                <a:lnTo>
                  <a:pt x="12" y="36"/>
                </a:lnTo>
                <a:lnTo>
                  <a:pt x="10" y="40"/>
                </a:lnTo>
                <a:lnTo>
                  <a:pt x="6" y="38"/>
                </a:lnTo>
                <a:lnTo>
                  <a:pt x="2" y="36"/>
                </a:lnTo>
                <a:lnTo>
                  <a:pt x="0" y="32"/>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52" name="Freeform 149"/>
          <p:cNvSpPr>
            <a:spLocks/>
          </p:cNvSpPr>
          <p:nvPr/>
        </p:nvSpPr>
        <p:spPr bwMode="ltGray">
          <a:xfrm>
            <a:off x="4426545" y="1844361"/>
            <a:ext cx="562597" cy="516409"/>
          </a:xfrm>
          <a:custGeom>
            <a:avLst/>
            <a:gdLst/>
            <a:ahLst/>
            <a:cxnLst>
              <a:cxn ang="0">
                <a:pos x="360" y="44"/>
              </a:cxn>
              <a:cxn ang="0">
                <a:pos x="378" y="46"/>
              </a:cxn>
              <a:cxn ang="0">
                <a:pos x="388" y="38"/>
              </a:cxn>
              <a:cxn ang="0">
                <a:pos x="368" y="38"/>
              </a:cxn>
              <a:cxn ang="0">
                <a:pos x="348" y="36"/>
              </a:cxn>
              <a:cxn ang="0">
                <a:pos x="344" y="32"/>
              </a:cxn>
              <a:cxn ang="0">
                <a:pos x="350" y="18"/>
              </a:cxn>
              <a:cxn ang="0">
                <a:pos x="334" y="8"/>
              </a:cxn>
              <a:cxn ang="0">
                <a:pos x="316" y="18"/>
              </a:cxn>
              <a:cxn ang="0">
                <a:pos x="316" y="4"/>
              </a:cxn>
              <a:cxn ang="0">
                <a:pos x="294" y="8"/>
              </a:cxn>
              <a:cxn ang="0">
                <a:pos x="284" y="18"/>
              </a:cxn>
              <a:cxn ang="0">
                <a:pos x="278" y="32"/>
              </a:cxn>
              <a:cxn ang="0">
                <a:pos x="278" y="14"/>
              </a:cxn>
              <a:cxn ang="0">
                <a:pos x="276" y="2"/>
              </a:cxn>
              <a:cxn ang="0">
                <a:pos x="262" y="14"/>
              </a:cxn>
              <a:cxn ang="0">
                <a:pos x="250" y="12"/>
              </a:cxn>
              <a:cxn ang="0">
                <a:pos x="238" y="6"/>
              </a:cxn>
              <a:cxn ang="0">
                <a:pos x="226" y="22"/>
              </a:cxn>
              <a:cxn ang="0">
                <a:pos x="210" y="36"/>
              </a:cxn>
              <a:cxn ang="0">
                <a:pos x="194" y="32"/>
              </a:cxn>
              <a:cxn ang="0">
                <a:pos x="178" y="40"/>
              </a:cxn>
              <a:cxn ang="0">
                <a:pos x="164" y="50"/>
              </a:cxn>
              <a:cxn ang="0">
                <a:pos x="156" y="62"/>
              </a:cxn>
              <a:cxn ang="0">
                <a:pos x="138" y="52"/>
              </a:cxn>
              <a:cxn ang="0">
                <a:pos x="132" y="68"/>
              </a:cxn>
              <a:cxn ang="0">
                <a:pos x="126" y="78"/>
              </a:cxn>
              <a:cxn ang="0">
                <a:pos x="116" y="90"/>
              </a:cxn>
              <a:cxn ang="0">
                <a:pos x="138" y="80"/>
              </a:cxn>
              <a:cxn ang="0">
                <a:pos x="152" y="84"/>
              </a:cxn>
              <a:cxn ang="0">
                <a:pos x="138" y="92"/>
              </a:cxn>
              <a:cxn ang="0">
                <a:pos x="132" y="106"/>
              </a:cxn>
              <a:cxn ang="0">
                <a:pos x="118" y="118"/>
              </a:cxn>
              <a:cxn ang="0">
                <a:pos x="112" y="144"/>
              </a:cxn>
              <a:cxn ang="0">
                <a:pos x="100" y="160"/>
              </a:cxn>
              <a:cxn ang="0">
                <a:pos x="90" y="172"/>
              </a:cxn>
              <a:cxn ang="0">
                <a:pos x="76" y="178"/>
              </a:cxn>
              <a:cxn ang="0">
                <a:pos x="66" y="198"/>
              </a:cxn>
              <a:cxn ang="0">
                <a:pos x="50" y="198"/>
              </a:cxn>
              <a:cxn ang="0">
                <a:pos x="58" y="212"/>
              </a:cxn>
              <a:cxn ang="0">
                <a:pos x="42" y="214"/>
              </a:cxn>
              <a:cxn ang="0">
                <a:pos x="24" y="228"/>
              </a:cxn>
              <a:cxn ang="0">
                <a:pos x="4" y="234"/>
              </a:cxn>
              <a:cxn ang="0">
                <a:pos x="6" y="260"/>
              </a:cxn>
              <a:cxn ang="0">
                <a:pos x="8" y="282"/>
              </a:cxn>
              <a:cxn ang="0">
                <a:pos x="8" y="306"/>
              </a:cxn>
              <a:cxn ang="0">
                <a:pos x="18" y="328"/>
              </a:cxn>
              <a:cxn ang="0">
                <a:pos x="52" y="334"/>
              </a:cxn>
              <a:cxn ang="0">
                <a:pos x="82" y="312"/>
              </a:cxn>
              <a:cxn ang="0">
                <a:pos x="110" y="318"/>
              </a:cxn>
              <a:cxn ang="0">
                <a:pos x="120" y="214"/>
              </a:cxn>
              <a:cxn ang="0">
                <a:pos x="182" y="134"/>
              </a:cxn>
              <a:cxn ang="0">
                <a:pos x="290" y="86"/>
              </a:cxn>
              <a:cxn ang="0">
                <a:pos x="334" y="54"/>
              </a:cxn>
            </a:cxnLst>
            <a:rect l="0" t="0" r="r" b="b"/>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53" name="Freeform 150"/>
          <p:cNvSpPr>
            <a:spLocks/>
          </p:cNvSpPr>
          <p:nvPr/>
        </p:nvSpPr>
        <p:spPr bwMode="ltGray">
          <a:xfrm>
            <a:off x="4744856" y="1892833"/>
            <a:ext cx="229480" cy="398959"/>
          </a:xfrm>
          <a:custGeom>
            <a:avLst/>
            <a:gdLst/>
            <a:ahLst/>
            <a:cxnLst>
              <a:cxn ang="0">
                <a:pos x="6" y="24"/>
              </a:cxn>
              <a:cxn ang="0">
                <a:pos x="28" y="36"/>
              </a:cxn>
              <a:cxn ang="0">
                <a:pos x="36" y="36"/>
              </a:cxn>
              <a:cxn ang="0">
                <a:pos x="46" y="30"/>
              </a:cxn>
              <a:cxn ang="0">
                <a:pos x="54" y="36"/>
              </a:cxn>
              <a:cxn ang="0">
                <a:pos x="64" y="36"/>
              </a:cxn>
              <a:cxn ang="0">
                <a:pos x="70" y="22"/>
              </a:cxn>
              <a:cxn ang="0">
                <a:pos x="72" y="8"/>
              </a:cxn>
              <a:cxn ang="0">
                <a:pos x="92" y="2"/>
              </a:cxn>
              <a:cxn ang="0">
                <a:pos x="110" y="8"/>
              </a:cxn>
              <a:cxn ang="0">
                <a:pos x="116" y="20"/>
              </a:cxn>
              <a:cxn ang="0">
                <a:pos x="110" y="28"/>
              </a:cxn>
              <a:cxn ang="0">
                <a:pos x="108" y="38"/>
              </a:cxn>
              <a:cxn ang="0">
                <a:pos x="104" y="48"/>
              </a:cxn>
              <a:cxn ang="0">
                <a:pos x="118" y="54"/>
              </a:cxn>
              <a:cxn ang="0">
                <a:pos x="126" y="92"/>
              </a:cxn>
              <a:cxn ang="0">
                <a:pos x="134" y="100"/>
              </a:cxn>
              <a:cxn ang="0">
                <a:pos x="138" y="112"/>
              </a:cxn>
              <a:cxn ang="0">
                <a:pos x="136" y="124"/>
              </a:cxn>
              <a:cxn ang="0">
                <a:pos x="134" y="136"/>
              </a:cxn>
              <a:cxn ang="0">
                <a:pos x="138" y="144"/>
              </a:cxn>
              <a:cxn ang="0">
                <a:pos x="140" y="160"/>
              </a:cxn>
              <a:cxn ang="0">
                <a:pos x="146" y="174"/>
              </a:cxn>
              <a:cxn ang="0">
                <a:pos x="158" y="184"/>
              </a:cxn>
              <a:cxn ang="0">
                <a:pos x="152" y="190"/>
              </a:cxn>
              <a:cxn ang="0">
                <a:pos x="144" y="198"/>
              </a:cxn>
              <a:cxn ang="0">
                <a:pos x="140" y="212"/>
              </a:cxn>
              <a:cxn ang="0">
                <a:pos x="134" y="226"/>
              </a:cxn>
              <a:cxn ang="0">
                <a:pos x="122" y="238"/>
              </a:cxn>
              <a:cxn ang="0">
                <a:pos x="114" y="244"/>
              </a:cxn>
              <a:cxn ang="0">
                <a:pos x="98" y="244"/>
              </a:cxn>
              <a:cxn ang="0">
                <a:pos x="80" y="248"/>
              </a:cxn>
              <a:cxn ang="0">
                <a:pos x="64" y="256"/>
              </a:cxn>
              <a:cxn ang="0">
                <a:pos x="48" y="260"/>
              </a:cxn>
              <a:cxn ang="0">
                <a:pos x="36" y="258"/>
              </a:cxn>
              <a:cxn ang="0">
                <a:pos x="30" y="244"/>
              </a:cxn>
              <a:cxn ang="0">
                <a:pos x="18" y="244"/>
              </a:cxn>
              <a:cxn ang="0">
                <a:pos x="12" y="226"/>
              </a:cxn>
              <a:cxn ang="0">
                <a:pos x="10" y="210"/>
              </a:cxn>
              <a:cxn ang="0">
                <a:pos x="8" y="190"/>
              </a:cxn>
              <a:cxn ang="0">
                <a:pos x="18" y="176"/>
              </a:cxn>
              <a:cxn ang="0">
                <a:pos x="40" y="158"/>
              </a:cxn>
              <a:cxn ang="0">
                <a:pos x="50" y="148"/>
              </a:cxn>
              <a:cxn ang="0">
                <a:pos x="58" y="138"/>
              </a:cxn>
              <a:cxn ang="0">
                <a:pos x="70" y="134"/>
              </a:cxn>
              <a:cxn ang="0">
                <a:pos x="66" y="120"/>
              </a:cxn>
              <a:cxn ang="0">
                <a:pos x="54" y="112"/>
              </a:cxn>
              <a:cxn ang="0">
                <a:pos x="42" y="108"/>
              </a:cxn>
              <a:cxn ang="0">
                <a:pos x="14" y="74"/>
              </a:cxn>
              <a:cxn ang="0">
                <a:pos x="4" y="28"/>
              </a:cxn>
            </a:cxnLst>
            <a:rect l="0" t="0" r="r" b="b"/>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54" name="Freeform 151"/>
          <p:cNvSpPr>
            <a:spLocks/>
          </p:cNvSpPr>
          <p:nvPr/>
        </p:nvSpPr>
        <p:spPr bwMode="ltGray">
          <a:xfrm>
            <a:off x="4559791" y="1935711"/>
            <a:ext cx="262792" cy="510816"/>
          </a:xfrm>
          <a:custGeom>
            <a:avLst/>
            <a:gdLst/>
            <a:ahLst/>
            <a:cxnLst>
              <a:cxn ang="0">
                <a:pos x="14" y="236"/>
              </a:cxn>
              <a:cxn ang="0">
                <a:pos x="24" y="220"/>
              </a:cxn>
              <a:cxn ang="0">
                <a:pos x="30" y="202"/>
              </a:cxn>
              <a:cxn ang="0">
                <a:pos x="18" y="188"/>
              </a:cxn>
              <a:cxn ang="0">
                <a:pos x="14" y="170"/>
              </a:cxn>
              <a:cxn ang="0">
                <a:pos x="14" y="138"/>
              </a:cxn>
              <a:cxn ang="0">
                <a:pos x="26" y="128"/>
              </a:cxn>
              <a:cxn ang="0">
                <a:pos x="40" y="132"/>
              </a:cxn>
              <a:cxn ang="0">
                <a:pos x="38" y="114"/>
              </a:cxn>
              <a:cxn ang="0">
                <a:pos x="44" y="84"/>
              </a:cxn>
              <a:cxn ang="0">
                <a:pos x="62" y="72"/>
              </a:cxn>
              <a:cxn ang="0">
                <a:pos x="72" y="56"/>
              </a:cxn>
              <a:cxn ang="0">
                <a:pos x="74" y="34"/>
              </a:cxn>
              <a:cxn ang="0">
                <a:pos x="88" y="26"/>
              </a:cxn>
              <a:cxn ang="0">
                <a:pos x="94" y="22"/>
              </a:cxn>
              <a:cxn ang="0">
                <a:pos x="98" y="14"/>
              </a:cxn>
              <a:cxn ang="0">
                <a:pos x="118" y="14"/>
              </a:cxn>
              <a:cxn ang="0">
                <a:pos x="132" y="0"/>
              </a:cxn>
              <a:cxn ang="0">
                <a:pos x="148" y="14"/>
              </a:cxn>
              <a:cxn ang="0">
                <a:pos x="168" y="28"/>
              </a:cxn>
              <a:cxn ang="0">
                <a:pos x="170" y="44"/>
              </a:cxn>
              <a:cxn ang="0">
                <a:pos x="174" y="68"/>
              </a:cxn>
              <a:cxn ang="0">
                <a:pos x="174" y="84"/>
              </a:cxn>
              <a:cxn ang="0">
                <a:pos x="150" y="90"/>
              </a:cxn>
              <a:cxn ang="0">
                <a:pos x="140" y="110"/>
              </a:cxn>
              <a:cxn ang="0">
                <a:pos x="134" y="132"/>
              </a:cxn>
              <a:cxn ang="0">
                <a:pos x="118" y="146"/>
              </a:cxn>
              <a:cxn ang="0">
                <a:pos x="94" y="156"/>
              </a:cxn>
              <a:cxn ang="0">
                <a:pos x="88" y="182"/>
              </a:cxn>
              <a:cxn ang="0">
                <a:pos x="86" y="202"/>
              </a:cxn>
              <a:cxn ang="0">
                <a:pos x="98" y="216"/>
              </a:cxn>
              <a:cxn ang="0">
                <a:pos x="112" y="232"/>
              </a:cxn>
              <a:cxn ang="0">
                <a:pos x="104" y="250"/>
              </a:cxn>
              <a:cxn ang="0">
                <a:pos x="86" y="262"/>
              </a:cxn>
              <a:cxn ang="0">
                <a:pos x="82" y="286"/>
              </a:cxn>
              <a:cxn ang="0">
                <a:pos x="84" y="304"/>
              </a:cxn>
              <a:cxn ang="0">
                <a:pos x="66" y="318"/>
              </a:cxn>
              <a:cxn ang="0">
                <a:pos x="40" y="336"/>
              </a:cxn>
              <a:cxn ang="0">
                <a:pos x="26" y="316"/>
              </a:cxn>
              <a:cxn ang="0">
                <a:pos x="18" y="296"/>
              </a:cxn>
              <a:cxn ang="0">
                <a:pos x="12" y="278"/>
              </a:cxn>
              <a:cxn ang="0">
                <a:pos x="2" y="264"/>
              </a:cxn>
            </a:cxnLst>
            <a:rect l="0" t="0" r="r" b="b"/>
            <a:pathLst>
              <a:path w="181" h="337">
                <a:moveTo>
                  <a:pt x="2" y="250"/>
                </a:moveTo>
                <a:lnTo>
                  <a:pt x="8" y="250"/>
                </a:lnTo>
                <a:lnTo>
                  <a:pt x="14" y="236"/>
                </a:lnTo>
                <a:lnTo>
                  <a:pt x="24" y="228"/>
                </a:lnTo>
                <a:lnTo>
                  <a:pt x="26" y="222"/>
                </a:lnTo>
                <a:lnTo>
                  <a:pt x="24" y="220"/>
                </a:lnTo>
                <a:lnTo>
                  <a:pt x="24" y="212"/>
                </a:lnTo>
                <a:lnTo>
                  <a:pt x="28" y="208"/>
                </a:lnTo>
                <a:lnTo>
                  <a:pt x="30" y="202"/>
                </a:lnTo>
                <a:lnTo>
                  <a:pt x="28" y="196"/>
                </a:lnTo>
                <a:lnTo>
                  <a:pt x="24" y="192"/>
                </a:lnTo>
                <a:lnTo>
                  <a:pt x="18" y="188"/>
                </a:lnTo>
                <a:lnTo>
                  <a:pt x="18" y="184"/>
                </a:lnTo>
                <a:lnTo>
                  <a:pt x="16" y="178"/>
                </a:lnTo>
                <a:lnTo>
                  <a:pt x="14" y="170"/>
                </a:lnTo>
                <a:lnTo>
                  <a:pt x="14" y="158"/>
                </a:lnTo>
                <a:lnTo>
                  <a:pt x="14" y="148"/>
                </a:lnTo>
                <a:lnTo>
                  <a:pt x="14" y="138"/>
                </a:lnTo>
                <a:lnTo>
                  <a:pt x="18" y="136"/>
                </a:lnTo>
                <a:lnTo>
                  <a:pt x="22" y="132"/>
                </a:lnTo>
                <a:lnTo>
                  <a:pt x="26" y="128"/>
                </a:lnTo>
                <a:lnTo>
                  <a:pt x="30" y="130"/>
                </a:lnTo>
                <a:lnTo>
                  <a:pt x="34" y="132"/>
                </a:lnTo>
                <a:lnTo>
                  <a:pt x="40" y="132"/>
                </a:lnTo>
                <a:lnTo>
                  <a:pt x="44" y="128"/>
                </a:lnTo>
                <a:lnTo>
                  <a:pt x="44" y="122"/>
                </a:lnTo>
                <a:lnTo>
                  <a:pt x="38" y="114"/>
                </a:lnTo>
                <a:lnTo>
                  <a:pt x="34" y="108"/>
                </a:lnTo>
                <a:lnTo>
                  <a:pt x="38" y="104"/>
                </a:lnTo>
                <a:lnTo>
                  <a:pt x="44" y="84"/>
                </a:lnTo>
                <a:lnTo>
                  <a:pt x="48" y="74"/>
                </a:lnTo>
                <a:lnTo>
                  <a:pt x="56" y="74"/>
                </a:lnTo>
                <a:lnTo>
                  <a:pt x="62" y="72"/>
                </a:lnTo>
                <a:lnTo>
                  <a:pt x="66" y="68"/>
                </a:lnTo>
                <a:lnTo>
                  <a:pt x="68" y="62"/>
                </a:lnTo>
                <a:lnTo>
                  <a:pt x="72" y="56"/>
                </a:lnTo>
                <a:lnTo>
                  <a:pt x="70" y="44"/>
                </a:lnTo>
                <a:lnTo>
                  <a:pt x="72" y="38"/>
                </a:lnTo>
                <a:lnTo>
                  <a:pt x="74" y="34"/>
                </a:lnTo>
                <a:lnTo>
                  <a:pt x="78" y="30"/>
                </a:lnTo>
                <a:lnTo>
                  <a:pt x="84" y="24"/>
                </a:lnTo>
                <a:lnTo>
                  <a:pt x="88" y="26"/>
                </a:lnTo>
                <a:lnTo>
                  <a:pt x="90" y="30"/>
                </a:lnTo>
                <a:lnTo>
                  <a:pt x="94" y="26"/>
                </a:lnTo>
                <a:lnTo>
                  <a:pt x="94" y="22"/>
                </a:lnTo>
                <a:lnTo>
                  <a:pt x="94" y="16"/>
                </a:lnTo>
                <a:lnTo>
                  <a:pt x="94" y="12"/>
                </a:lnTo>
                <a:lnTo>
                  <a:pt x="98" y="14"/>
                </a:lnTo>
                <a:lnTo>
                  <a:pt x="104" y="18"/>
                </a:lnTo>
                <a:lnTo>
                  <a:pt x="112" y="20"/>
                </a:lnTo>
                <a:lnTo>
                  <a:pt x="118" y="14"/>
                </a:lnTo>
                <a:lnTo>
                  <a:pt x="118" y="8"/>
                </a:lnTo>
                <a:lnTo>
                  <a:pt x="120" y="4"/>
                </a:lnTo>
                <a:lnTo>
                  <a:pt x="132" y="0"/>
                </a:lnTo>
                <a:lnTo>
                  <a:pt x="138" y="8"/>
                </a:lnTo>
                <a:lnTo>
                  <a:pt x="142" y="12"/>
                </a:lnTo>
                <a:lnTo>
                  <a:pt x="148" y="14"/>
                </a:lnTo>
                <a:lnTo>
                  <a:pt x="158" y="18"/>
                </a:lnTo>
                <a:lnTo>
                  <a:pt x="164" y="22"/>
                </a:lnTo>
                <a:lnTo>
                  <a:pt x="168" y="28"/>
                </a:lnTo>
                <a:lnTo>
                  <a:pt x="166" y="34"/>
                </a:lnTo>
                <a:lnTo>
                  <a:pt x="168" y="38"/>
                </a:lnTo>
                <a:lnTo>
                  <a:pt x="170" y="44"/>
                </a:lnTo>
                <a:lnTo>
                  <a:pt x="170" y="52"/>
                </a:lnTo>
                <a:lnTo>
                  <a:pt x="172" y="60"/>
                </a:lnTo>
                <a:lnTo>
                  <a:pt x="174" y="68"/>
                </a:lnTo>
                <a:lnTo>
                  <a:pt x="176" y="76"/>
                </a:lnTo>
                <a:lnTo>
                  <a:pt x="180" y="84"/>
                </a:lnTo>
                <a:lnTo>
                  <a:pt x="174" y="84"/>
                </a:lnTo>
                <a:lnTo>
                  <a:pt x="166" y="86"/>
                </a:lnTo>
                <a:lnTo>
                  <a:pt x="156" y="86"/>
                </a:lnTo>
                <a:lnTo>
                  <a:pt x="150" y="90"/>
                </a:lnTo>
                <a:lnTo>
                  <a:pt x="144" y="96"/>
                </a:lnTo>
                <a:lnTo>
                  <a:pt x="142" y="104"/>
                </a:lnTo>
                <a:lnTo>
                  <a:pt x="140" y="110"/>
                </a:lnTo>
                <a:lnTo>
                  <a:pt x="142" y="116"/>
                </a:lnTo>
                <a:lnTo>
                  <a:pt x="138" y="124"/>
                </a:lnTo>
                <a:lnTo>
                  <a:pt x="134" y="132"/>
                </a:lnTo>
                <a:lnTo>
                  <a:pt x="130" y="136"/>
                </a:lnTo>
                <a:lnTo>
                  <a:pt x="124" y="142"/>
                </a:lnTo>
                <a:lnTo>
                  <a:pt x="118" y="146"/>
                </a:lnTo>
                <a:lnTo>
                  <a:pt x="110" y="148"/>
                </a:lnTo>
                <a:lnTo>
                  <a:pt x="102" y="152"/>
                </a:lnTo>
                <a:lnTo>
                  <a:pt x="94" y="156"/>
                </a:lnTo>
                <a:lnTo>
                  <a:pt x="92" y="168"/>
                </a:lnTo>
                <a:lnTo>
                  <a:pt x="90" y="176"/>
                </a:lnTo>
                <a:lnTo>
                  <a:pt x="88" y="182"/>
                </a:lnTo>
                <a:lnTo>
                  <a:pt x="88" y="188"/>
                </a:lnTo>
                <a:lnTo>
                  <a:pt x="88" y="196"/>
                </a:lnTo>
                <a:lnTo>
                  <a:pt x="86" y="202"/>
                </a:lnTo>
                <a:lnTo>
                  <a:pt x="88" y="208"/>
                </a:lnTo>
                <a:lnTo>
                  <a:pt x="90" y="214"/>
                </a:lnTo>
                <a:lnTo>
                  <a:pt x="98" y="216"/>
                </a:lnTo>
                <a:lnTo>
                  <a:pt x="104" y="218"/>
                </a:lnTo>
                <a:lnTo>
                  <a:pt x="110" y="222"/>
                </a:lnTo>
                <a:lnTo>
                  <a:pt x="112" y="232"/>
                </a:lnTo>
                <a:lnTo>
                  <a:pt x="110" y="238"/>
                </a:lnTo>
                <a:lnTo>
                  <a:pt x="108" y="246"/>
                </a:lnTo>
                <a:lnTo>
                  <a:pt x="104" y="250"/>
                </a:lnTo>
                <a:lnTo>
                  <a:pt x="100" y="256"/>
                </a:lnTo>
                <a:lnTo>
                  <a:pt x="94" y="258"/>
                </a:lnTo>
                <a:lnTo>
                  <a:pt x="86" y="262"/>
                </a:lnTo>
                <a:lnTo>
                  <a:pt x="82" y="272"/>
                </a:lnTo>
                <a:lnTo>
                  <a:pt x="82" y="278"/>
                </a:lnTo>
                <a:lnTo>
                  <a:pt x="82" y="286"/>
                </a:lnTo>
                <a:lnTo>
                  <a:pt x="82" y="294"/>
                </a:lnTo>
                <a:lnTo>
                  <a:pt x="86" y="296"/>
                </a:lnTo>
                <a:lnTo>
                  <a:pt x="84" y="304"/>
                </a:lnTo>
                <a:lnTo>
                  <a:pt x="78" y="314"/>
                </a:lnTo>
                <a:lnTo>
                  <a:pt x="72" y="316"/>
                </a:lnTo>
                <a:lnTo>
                  <a:pt x="66" y="318"/>
                </a:lnTo>
                <a:lnTo>
                  <a:pt x="60" y="320"/>
                </a:lnTo>
                <a:lnTo>
                  <a:pt x="50" y="334"/>
                </a:lnTo>
                <a:lnTo>
                  <a:pt x="40" y="336"/>
                </a:lnTo>
                <a:lnTo>
                  <a:pt x="32" y="336"/>
                </a:lnTo>
                <a:lnTo>
                  <a:pt x="28" y="332"/>
                </a:lnTo>
                <a:lnTo>
                  <a:pt x="26" y="316"/>
                </a:lnTo>
                <a:lnTo>
                  <a:pt x="26" y="308"/>
                </a:lnTo>
                <a:lnTo>
                  <a:pt x="22" y="300"/>
                </a:lnTo>
                <a:lnTo>
                  <a:pt x="18" y="296"/>
                </a:lnTo>
                <a:lnTo>
                  <a:pt x="14" y="292"/>
                </a:lnTo>
                <a:lnTo>
                  <a:pt x="10" y="288"/>
                </a:lnTo>
                <a:lnTo>
                  <a:pt x="12" y="278"/>
                </a:lnTo>
                <a:lnTo>
                  <a:pt x="12" y="272"/>
                </a:lnTo>
                <a:lnTo>
                  <a:pt x="6" y="270"/>
                </a:lnTo>
                <a:lnTo>
                  <a:pt x="2" y="264"/>
                </a:lnTo>
                <a:lnTo>
                  <a:pt x="0" y="260"/>
                </a:lnTo>
                <a:lnTo>
                  <a:pt x="2" y="250"/>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55" name="Freeform 152"/>
          <p:cNvSpPr>
            <a:spLocks/>
          </p:cNvSpPr>
          <p:nvPr/>
        </p:nvSpPr>
        <p:spPr bwMode="ltGray">
          <a:xfrm>
            <a:off x="4530181" y="1467774"/>
            <a:ext cx="262792" cy="158464"/>
          </a:xfrm>
          <a:custGeom>
            <a:avLst/>
            <a:gdLst/>
            <a:ahLst/>
            <a:cxnLst>
              <a:cxn ang="0">
                <a:pos x="16" y="48"/>
              </a:cxn>
              <a:cxn ang="0">
                <a:pos x="6" y="44"/>
              </a:cxn>
              <a:cxn ang="0">
                <a:pos x="2" y="38"/>
              </a:cxn>
              <a:cxn ang="0">
                <a:pos x="2" y="32"/>
              </a:cxn>
              <a:cxn ang="0">
                <a:pos x="10" y="32"/>
              </a:cxn>
              <a:cxn ang="0">
                <a:pos x="10" y="24"/>
              </a:cxn>
              <a:cxn ang="0">
                <a:pos x="4" y="16"/>
              </a:cxn>
              <a:cxn ang="0">
                <a:pos x="2" y="8"/>
              </a:cxn>
              <a:cxn ang="0">
                <a:pos x="14" y="2"/>
              </a:cxn>
              <a:cxn ang="0">
                <a:pos x="36" y="0"/>
              </a:cxn>
              <a:cxn ang="0">
                <a:pos x="52" y="2"/>
              </a:cxn>
              <a:cxn ang="0">
                <a:pos x="60" y="14"/>
              </a:cxn>
              <a:cxn ang="0">
                <a:pos x="68" y="16"/>
              </a:cxn>
              <a:cxn ang="0">
                <a:pos x="84" y="2"/>
              </a:cxn>
              <a:cxn ang="0">
                <a:pos x="106" y="12"/>
              </a:cxn>
              <a:cxn ang="0">
                <a:pos x="122" y="22"/>
              </a:cxn>
              <a:cxn ang="0">
                <a:pos x="138" y="30"/>
              </a:cxn>
              <a:cxn ang="0">
                <a:pos x="152" y="38"/>
              </a:cxn>
              <a:cxn ang="0">
                <a:pos x="162" y="46"/>
              </a:cxn>
              <a:cxn ang="0">
                <a:pos x="172" y="60"/>
              </a:cxn>
              <a:cxn ang="0">
                <a:pos x="182" y="70"/>
              </a:cxn>
              <a:cxn ang="0">
                <a:pos x="166" y="80"/>
              </a:cxn>
              <a:cxn ang="0">
                <a:pos x="154" y="80"/>
              </a:cxn>
              <a:cxn ang="0">
                <a:pos x="142" y="78"/>
              </a:cxn>
              <a:cxn ang="0">
                <a:pos x="132" y="74"/>
              </a:cxn>
              <a:cxn ang="0">
                <a:pos x="138" y="62"/>
              </a:cxn>
              <a:cxn ang="0">
                <a:pos x="128" y="46"/>
              </a:cxn>
              <a:cxn ang="0">
                <a:pos x="116" y="42"/>
              </a:cxn>
              <a:cxn ang="0">
                <a:pos x="108" y="54"/>
              </a:cxn>
              <a:cxn ang="0">
                <a:pos x="102" y="68"/>
              </a:cxn>
              <a:cxn ang="0">
                <a:pos x="94" y="80"/>
              </a:cxn>
              <a:cxn ang="0">
                <a:pos x="88" y="98"/>
              </a:cxn>
              <a:cxn ang="0">
                <a:pos x="76" y="104"/>
              </a:cxn>
              <a:cxn ang="0">
                <a:pos x="56" y="86"/>
              </a:cxn>
              <a:cxn ang="0">
                <a:pos x="46" y="76"/>
              </a:cxn>
              <a:cxn ang="0">
                <a:pos x="42" y="64"/>
              </a:cxn>
              <a:cxn ang="0">
                <a:pos x="40" y="52"/>
              </a:cxn>
              <a:cxn ang="0">
                <a:pos x="28" y="46"/>
              </a:cxn>
            </a:cxnLst>
            <a:rect l="0" t="0" r="r" b="b"/>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56" name="Freeform 153"/>
          <p:cNvSpPr>
            <a:spLocks/>
          </p:cNvSpPr>
          <p:nvPr/>
        </p:nvSpPr>
        <p:spPr bwMode="ltGray">
          <a:xfrm>
            <a:off x="4659726" y="1430488"/>
            <a:ext cx="177662" cy="74572"/>
          </a:xfrm>
          <a:custGeom>
            <a:avLst/>
            <a:gdLst/>
            <a:ahLst/>
            <a:cxnLst>
              <a:cxn ang="0">
                <a:pos x="24" y="4"/>
              </a:cxn>
              <a:cxn ang="0">
                <a:pos x="30" y="0"/>
              </a:cxn>
              <a:cxn ang="0">
                <a:pos x="36" y="2"/>
              </a:cxn>
              <a:cxn ang="0">
                <a:pos x="50" y="12"/>
              </a:cxn>
              <a:cxn ang="0">
                <a:pos x="56" y="12"/>
              </a:cxn>
              <a:cxn ang="0">
                <a:pos x="62" y="8"/>
              </a:cxn>
              <a:cxn ang="0">
                <a:pos x="66" y="6"/>
              </a:cxn>
              <a:cxn ang="0">
                <a:pos x="72" y="8"/>
              </a:cxn>
              <a:cxn ang="0">
                <a:pos x="80" y="8"/>
              </a:cxn>
              <a:cxn ang="0">
                <a:pos x="88" y="6"/>
              </a:cxn>
              <a:cxn ang="0">
                <a:pos x="110" y="8"/>
              </a:cxn>
              <a:cxn ang="0">
                <a:pos x="122" y="18"/>
              </a:cxn>
              <a:cxn ang="0">
                <a:pos x="98" y="38"/>
              </a:cxn>
              <a:cxn ang="0">
                <a:pos x="86" y="40"/>
              </a:cxn>
              <a:cxn ang="0">
                <a:pos x="82" y="46"/>
              </a:cxn>
              <a:cxn ang="0">
                <a:pos x="72" y="48"/>
              </a:cxn>
              <a:cxn ang="0">
                <a:pos x="64" y="46"/>
              </a:cxn>
              <a:cxn ang="0">
                <a:pos x="48" y="40"/>
              </a:cxn>
              <a:cxn ang="0">
                <a:pos x="38" y="38"/>
              </a:cxn>
              <a:cxn ang="0">
                <a:pos x="6" y="22"/>
              </a:cxn>
              <a:cxn ang="0">
                <a:pos x="0" y="14"/>
              </a:cxn>
              <a:cxn ang="0">
                <a:pos x="0" y="8"/>
              </a:cxn>
              <a:cxn ang="0">
                <a:pos x="2" y="6"/>
              </a:cxn>
              <a:cxn ang="0">
                <a:pos x="14" y="8"/>
              </a:cxn>
              <a:cxn ang="0">
                <a:pos x="24" y="10"/>
              </a:cxn>
              <a:cxn ang="0">
                <a:pos x="24" y="4"/>
              </a:cxn>
            </a:cxnLst>
            <a:rect l="0" t="0" r="r" b="b"/>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57" name="Freeform 154"/>
          <p:cNvSpPr>
            <a:spLocks/>
          </p:cNvSpPr>
          <p:nvPr/>
        </p:nvSpPr>
        <p:spPr bwMode="ltGray">
          <a:xfrm>
            <a:off x="5161251" y="1406252"/>
            <a:ext cx="129545" cy="54064"/>
          </a:xfrm>
          <a:custGeom>
            <a:avLst/>
            <a:gdLst/>
            <a:ahLst/>
            <a:cxnLst>
              <a:cxn ang="0">
                <a:pos x="0" y="12"/>
              </a:cxn>
              <a:cxn ang="0">
                <a:pos x="10" y="10"/>
              </a:cxn>
              <a:cxn ang="0">
                <a:pos x="26" y="2"/>
              </a:cxn>
              <a:cxn ang="0">
                <a:pos x="34" y="6"/>
              </a:cxn>
              <a:cxn ang="0">
                <a:pos x="44" y="8"/>
              </a:cxn>
              <a:cxn ang="0">
                <a:pos x="52" y="8"/>
              </a:cxn>
              <a:cxn ang="0">
                <a:pos x="62" y="2"/>
              </a:cxn>
              <a:cxn ang="0">
                <a:pos x="64" y="0"/>
              </a:cxn>
              <a:cxn ang="0">
                <a:pos x="78" y="6"/>
              </a:cxn>
              <a:cxn ang="0">
                <a:pos x="88" y="8"/>
              </a:cxn>
              <a:cxn ang="0">
                <a:pos x="88" y="16"/>
              </a:cxn>
              <a:cxn ang="0">
                <a:pos x="78" y="18"/>
              </a:cxn>
              <a:cxn ang="0">
                <a:pos x="70" y="20"/>
              </a:cxn>
              <a:cxn ang="0">
                <a:pos x="60" y="22"/>
              </a:cxn>
              <a:cxn ang="0">
                <a:pos x="54" y="26"/>
              </a:cxn>
              <a:cxn ang="0">
                <a:pos x="48" y="32"/>
              </a:cxn>
              <a:cxn ang="0">
                <a:pos x="40" y="34"/>
              </a:cxn>
              <a:cxn ang="0">
                <a:pos x="30" y="32"/>
              </a:cxn>
              <a:cxn ang="0">
                <a:pos x="22" y="24"/>
              </a:cxn>
              <a:cxn ang="0">
                <a:pos x="14" y="20"/>
              </a:cxn>
              <a:cxn ang="0">
                <a:pos x="4" y="18"/>
              </a:cxn>
              <a:cxn ang="0">
                <a:pos x="0" y="12"/>
              </a:cxn>
            </a:cxnLst>
            <a:rect l="0" t="0" r="r" b="b"/>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58" name="Freeform 155"/>
          <p:cNvSpPr>
            <a:spLocks/>
          </p:cNvSpPr>
          <p:nvPr/>
        </p:nvSpPr>
        <p:spPr bwMode="ltGray">
          <a:xfrm>
            <a:off x="5296349" y="1361509"/>
            <a:ext cx="246135" cy="113721"/>
          </a:xfrm>
          <a:custGeom>
            <a:avLst/>
            <a:gdLst/>
            <a:ahLst/>
            <a:cxnLst>
              <a:cxn ang="0">
                <a:pos x="0" y="56"/>
              </a:cxn>
              <a:cxn ang="0">
                <a:pos x="6" y="50"/>
              </a:cxn>
              <a:cxn ang="0">
                <a:pos x="30" y="26"/>
              </a:cxn>
              <a:cxn ang="0">
                <a:pos x="36" y="24"/>
              </a:cxn>
              <a:cxn ang="0">
                <a:pos x="42" y="20"/>
              </a:cxn>
              <a:cxn ang="0">
                <a:pos x="50" y="14"/>
              </a:cxn>
              <a:cxn ang="0">
                <a:pos x="58" y="12"/>
              </a:cxn>
              <a:cxn ang="0">
                <a:pos x="68" y="12"/>
              </a:cxn>
              <a:cxn ang="0">
                <a:pos x="70" y="4"/>
              </a:cxn>
              <a:cxn ang="0">
                <a:pos x="76" y="0"/>
              </a:cxn>
              <a:cxn ang="0">
                <a:pos x="80" y="2"/>
              </a:cxn>
              <a:cxn ang="0">
                <a:pos x="82" y="10"/>
              </a:cxn>
              <a:cxn ang="0">
                <a:pos x="78" y="18"/>
              </a:cxn>
              <a:cxn ang="0">
                <a:pos x="72" y="24"/>
              </a:cxn>
              <a:cxn ang="0">
                <a:pos x="66" y="30"/>
              </a:cxn>
              <a:cxn ang="0">
                <a:pos x="74" y="34"/>
              </a:cxn>
              <a:cxn ang="0">
                <a:pos x="84" y="34"/>
              </a:cxn>
              <a:cxn ang="0">
                <a:pos x="92" y="34"/>
              </a:cxn>
              <a:cxn ang="0">
                <a:pos x="98" y="28"/>
              </a:cxn>
              <a:cxn ang="0">
                <a:pos x="106" y="24"/>
              </a:cxn>
              <a:cxn ang="0">
                <a:pos x="114" y="24"/>
              </a:cxn>
              <a:cxn ang="0">
                <a:pos x="118" y="32"/>
              </a:cxn>
              <a:cxn ang="0">
                <a:pos x="130" y="34"/>
              </a:cxn>
              <a:cxn ang="0">
                <a:pos x="138" y="32"/>
              </a:cxn>
              <a:cxn ang="0">
                <a:pos x="164" y="22"/>
              </a:cxn>
              <a:cxn ang="0">
                <a:pos x="170" y="30"/>
              </a:cxn>
              <a:cxn ang="0">
                <a:pos x="166" y="40"/>
              </a:cxn>
              <a:cxn ang="0">
                <a:pos x="156" y="44"/>
              </a:cxn>
              <a:cxn ang="0">
                <a:pos x="146" y="44"/>
              </a:cxn>
              <a:cxn ang="0">
                <a:pos x="138" y="44"/>
              </a:cxn>
              <a:cxn ang="0">
                <a:pos x="132" y="46"/>
              </a:cxn>
              <a:cxn ang="0">
                <a:pos x="128" y="52"/>
              </a:cxn>
              <a:cxn ang="0">
                <a:pos x="122" y="54"/>
              </a:cxn>
              <a:cxn ang="0">
                <a:pos x="112" y="54"/>
              </a:cxn>
              <a:cxn ang="0">
                <a:pos x="106" y="56"/>
              </a:cxn>
              <a:cxn ang="0">
                <a:pos x="100" y="60"/>
              </a:cxn>
              <a:cxn ang="0">
                <a:pos x="100" y="68"/>
              </a:cxn>
              <a:cxn ang="0">
                <a:pos x="96" y="74"/>
              </a:cxn>
              <a:cxn ang="0">
                <a:pos x="88" y="70"/>
              </a:cxn>
              <a:cxn ang="0">
                <a:pos x="82" y="62"/>
              </a:cxn>
              <a:cxn ang="0">
                <a:pos x="72" y="64"/>
              </a:cxn>
              <a:cxn ang="0">
                <a:pos x="60" y="62"/>
              </a:cxn>
              <a:cxn ang="0">
                <a:pos x="52" y="62"/>
              </a:cxn>
              <a:cxn ang="0">
                <a:pos x="46" y="58"/>
              </a:cxn>
              <a:cxn ang="0">
                <a:pos x="46" y="50"/>
              </a:cxn>
              <a:cxn ang="0">
                <a:pos x="44" y="44"/>
              </a:cxn>
              <a:cxn ang="0">
                <a:pos x="38" y="42"/>
              </a:cxn>
              <a:cxn ang="0">
                <a:pos x="32" y="44"/>
              </a:cxn>
              <a:cxn ang="0">
                <a:pos x="28" y="50"/>
              </a:cxn>
              <a:cxn ang="0">
                <a:pos x="22" y="56"/>
              </a:cxn>
              <a:cxn ang="0">
                <a:pos x="18" y="62"/>
              </a:cxn>
              <a:cxn ang="0">
                <a:pos x="10" y="62"/>
              </a:cxn>
              <a:cxn ang="0">
                <a:pos x="2" y="62"/>
              </a:cxn>
              <a:cxn ang="0">
                <a:pos x="0" y="56"/>
              </a:cxn>
            </a:cxnLst>
            <a:rect l="0" t="0" r="r" b="b"/>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59" name="Freeform 156"/>
          <p:cNvSpPr>
            <a:spLocks/>
          </p:cNvSpPr>
          <p:nvPr/>
        </p:nvSpPr>
        <p:spPr bwMode="ltGray">
          <a:xfrm>
            <a:off x="5337063" y="1588952"/>
            <a:ext cx="310909" cy="288965"/>
          </a:xfrm>
          <a:custGeom>
            <a:avLst/>
            <a:gdLst/>
            <a:ahLst/>
            <a:cxnLst>
              <a:cxn ang="0">
                <a:pos x="136" y="24"/>
              </a:cxn>
              <a:cxn ang="0">
                <a:pos x="146" y="24"/>
              </a:cxn>
              <a:cxn ang="0">
                <a:pos x="178" y="6"/>
              </a:cxn>
              <a:cxn ang="0">
                <a:pos x="188" y="4"/>
              </a:cxn>
              <a:cxn ang="0">
                <a:pos x="198" y="0"/>
              </a:cxn>
              <a:cxn ang="0">
                <a:pos x="208" y="2"/>
              </a:cxn>
              <a:cxn ang="0">
                <a:pos x="214" y="8"/>
              </a:cxn>
              <a:cxn ang="0">
                <a:pos x="214" y="16"/>
              </a:cxn>
              <a:cxn ang="0">
                <a:pos x="212" y="22"/>
              </a:cxn>
              <a:cxn ang="0">
                <a:pos x="204" y="26"/>
              </a:cxn>
              <a:cxn ang="0">
                <a:pos x="194" y="28"/>
              </a:cxn>
              <a:cxn ang="0">
                <a:pos x="184" y="32"/>
              </a:cxn>
              <a:cxn ang="0">
                <a:pos x="172" y="36"/>
              </a:cxn>
              <a:cxn ang="0">
                <a:pos x="158" y="36"/>
              </a:cxn>
              <a:cxn ang="0">
                <a:pos x="148" y="42"/>
              </a:cxn>
              <a:cxn ang="0">
                <a:pos x="116" y="60"/>
              </a:cxn>
              <a:cxn ang="0">
                <a:pos x="112" y="64"/>
              </a:cxn>
              <a:cxn ang="0">
                <a:pos x="108" y="72"/>
              </a:cxn>
              <a:cxn ang="0">
                <a:pos x="100" y="74"/>
              </a:cxn>
              <a:cxn ang="0">
                <a:pos x="92" y="78"/>
              </a:cxn>
              <a:cxn ang="0">
                <a:pos x="86" y="86"/>
              </a:cxn>
              <a:cxn ang="0">
                <a:pos x="78" y="98"/>
              </a:cxn>
              <a:cxn ang="0">
                <a:pos x="70" y="108"/>
              </a:cxn>
              <a:cxn ang="0">
                <a:pos x="60" y="120"/>
              </a:cxn>
              <a:cxn ang="0">
                <a:pos x="58" y="132"/>
              </a:cxn>
              <a:cxn ang="0">
                <a:pos x="56" y="144"/>
              </a:cxn>
              <a:cxn ang="0">
                <a:pos x="60" y="162"/>
              </a:cxn>
              <a:cxn ang="0">
                <a:pos x="70" y="172"/>
              </a:cxn>
              <a:cxn ang="0">
                <a:pos x="80" y="178"/>
              </a:cxn>
              <a:cxn ang="0">
                <a:pos x="78" y="186"/>
              </a:cxn>
              <a:cxn ang="0">
                <a:pos x="68" y="188"/>
              </a:cxn>
              <a:cxn ang="0">
                <a:pos x="56" y="188"/>
              </a:cxn>
              <a:cxn ang="0">
                <a:pos x="46" y="190"/>
              </a:cxn>
              <a:cxn ang="0">
                <a:pos x="34" y="186"/>
              </a:cxn>
              <a:cxn ang="0">
                <a:pos x="26" y="180"/>
              </a:cxn>
              <a:cxn ang="0">
                <a:pos x="26" y="170"/>
              </a:cxn>
              <a:cxn ang="0">
                <a:pos x="24" y="162"/>
              </a:cxn>
              <a:cxn ang="0">
                <a:pos x="16" y="162"/>
              </a:cxn>
              <a:cxn ang="0">
                <a:pos x="6" y="162"/>
              </a:cxn>
              <a:cxn ang="0">
                <a:pos x="2" y="154"/>
              </a:cxn>
              <a:cxn ang="0">
                <a:pos x="0" y="140"/>
              </a:cxn>
              <a:cxn ang="0">
                <a:pos x="8" y="132"/>
              </a:cxn>
              <a:cxn ang="0">
                <a:pos x="12" y="122"/>
              </a:cxn>
              <a:cxn ang="0">
                <a:pos x="14" y="112"/>
              </a:cxn>
              <a:cxn ang="0">
                <a:pos x="22" y="106"/>
              </a:cxn>
              <a:cxn ang="0">
                <a:pos x="22" y="100"/>
              </a:cxn>
              <a:cxn ang="0">
                <a:pos x="36" y="80"/>
              </a:cxn>
              <a:cxn ang="0">
                <a:pos x="40" y="68"/>
              </a:cxn>
              <a:cxn ang="0">
                <a:pos x="42" y="58"/>
              </a:cxn>
              <a:cxn ang="0">
                <a:pos x="48" y="56"/>
              </a:cxn>
              <a:cxn ang="0">
                <a:pos x="58" y="58"/>
              </a:cxn>
              <a:cxn ang="0">
                <a:pos x="66" y="50"/>
              </a:cxn>
              <a:cxn ang="0">
                <a:pos x="80" y="38"/>
              </a:cxn>
              <a:cxn ang="0">
                <a:pos x="102" y="28"/>
              </a:cxn>
              <a:cxn ang="0">
                <a:pos x="112" y="24"/>
              </a:cxn>
              <a:cxn ang="0">
                <a:pos x="128" y="24"/>
              </a:cxn>
              <a:cxn ang="0">
                <a:pos x="136" y="24"/>
              </a:cxn>
            </a:cxnLst>
            <a:rect l="0" t="0" r="r" b="b"/>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0" name="Freeform 157"/>
          <p:cNvSpPr>
            <a:spLocks/>
          </p:cNvSpPr>
          <p:nvPr/>
        </p:nvSpPr>
        <p:spPr bwMode="ltGray">
          <a:xfrm>
            <a:off x="6027354" y="1385745"/>
            <a:ext cx="183213" cy="132364"/>
          </a:xfrm>
          <a:custGeom>
            <a:avLst/>
            <a:gdLst/>
            <a:ahLst/>
            <a:cxnLst>
              <a:cxn ang="0">
                <a:pos x="0" y="40"/>
              </a:cxn>
              <a:cxn ang="0">
                <a:pos x="6" y="30"/>
              </a:cxn>
              <a:cxn ang="0">
                <a:pos x="24" y="12"/>
              </a:cxn>
              <a:cxn ang="0">
                <a:pos x="42" y="8"/>
              </a:cxn>
              <a:cxn ang="0">
                <a:pos x="48" y="4"/>
              </a:cxn>
              <a:cxn ang="0">
                <a:pos x="54" y="0"/>
              </a:cxn>
              <a:cxn ang="0">
                <a:pos x="60" y="4"/>
              </a:cxn>
              <a:cxn ang="0">
                <a:pos x="66" y="12"/>
              </a:cxn>
              <a:cxn ang="0">
                <a:pos x="74" y="12"/>
              </a:cxn>
              <a:cxn ang="0">
                <a:pos x="80" y="12"/>
              </a:cxn>
              <a:cxn ang="0">
                <a:pos x="84" y="18"/>
              </a:cxn>
              <a:cxn ang="0">
                <a:pos x="86" y="28"/>
              </a:cxn>
              <a:cxn ang="0">
                <a:pos x="90" y="34"/>
              </a:cxn>
              <a:cxn ang="0">
                <a:pos x="98" y="38"/>
              </a:cxn>
              <a:cxn ang="0">
                <a:pos x="104" y="36"/>
              </a:cxn>
              <a:cxn ang="0">
                <a:pos x="112" y="36"/>
              </a:cxn>
              <a:cxn ang="0">
                <a:pos x="116" y="40"/>
              </a:cxn>
              <a:cxn ang="0">
                <a:pos x="120" y="48"/>
              </a:cxn>
              <a:cxn ang="0">
                <a:pos x="122" y="56"/>
              </a:cxn>
              <a:cxn ang="0">
                <a:pos x="124" y="68"/>
              </a:cxn>
              <a:cxn ang="0">
                <a:pos x="126" y="72"/>
              </a:cxn>
              <a:cxn ang="0">
                <a:pos x="126" y="80"/>
              </a:cxn>
              <a:cxn ang="0">
                <a:pos x="120" y="84"/>
              </a:cxn>
              <a:cxn ang="0">
                <a:pos x="112" y="86"/>
              </a:cxn>
              <a:cxn ang="0">
                <a:pos x="102" y="86"/>
              </a:cxn>
              <a:cxn ang="0">
                <a:pos x="76" y="74"/>
              </a:cxn>
              <a:cxn ang="0">
                <a:pos x="70" y="72"/>
              </a:cxn>
              <a:cxn ang="0">
                <a:pos x="62" y="72"/>
              </a:cxn>
              <a:cxn ang="0">
                <a:pos x="52" y="72"/>
              </a:cxn>
              <a:cxn ang="0">
                <a:pos x="46" y="64"/>
              </a:cxn>
              <a:cxn ang="0">
                <a:pos x="36" y="60"/>
              </a:cxn>
              <a:cxn ang="0">
                <a:pos x="30" y="58"/>
              </a:cxn>
              <a:cxn ang="0">
                <a:pos x="22" y="56"/>
              </a:cxn>
              <a:cxn ang="0">
                <a:pos x="14" y="52"/>
              </a:cxn>
              <a:cxn ang="0">
                <a:pos x="12" y="50"/>
              </a:cxn>
              <a:cxn ang="0">
                <a:pos x="0" y="40"/>
              </a:cxn>
            </a:cxnLst>
            <a:rect l="0" t="0" r="r" b="b"/>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1" name="Freeform 158"/>
          <p:cNvSpPr>
            <a:spLocks/>
          </p:cNvSpPr>
          <p:nvPr/>
        </p:nvSpPr>
        <p:spPr bwMode="ltGray">
          <a:xfrm>
            <a:off x="6216120" y="1473366"/>
            <a:ext cx="98084" cy="74572"/>
          </a:xfrm>
          <a:custGeom>
            <a:avLst/>
            <a:gdLst/>
            <a:ahLst/>
            <a:cxnLst>
              <a:cxn ang="0">
                <a:pos x="0" y="48"/>
              </a:cxn>
              <a:cxn ang="0">
                <a:pos x="2" y="34"/>
              </a:cxn>
              <a:cxn ang="0">
                <a:pos x="20" y="10"/>
              </a:cxn>
              <a:cxn ang="0">
                <a:pos x="26" y="2"/>
              </a:cxn>
              <a:cxn ang="0">
                <a:pos x="28" y="0"/>
              </a:cxn>
              <a:cxn ang="0">
                <a:pos x="34" y="4"/>
              </a:cxn>
              <a:cxn ang="0">
                <a:pos x="36" y="10"/>
              </a:cxn>
              <a:cxn ang="0">
                <a:pos x="38" y="14"/>
              </a:cxn>
              <a:cxn ang="0">
                <a:pos x="44" y="14"/>
              </a:cxn>
              <a:cxn ang="0">
                <a:pos x="52" y="14"/>
              </a:cxn>
              <a:cxn ang="0">
                <a:pos x="60" y="14"/>
              </a:cxn>
              <a:cxn ang="0">
                <a:pos x="68" y="20"/>
              </a:cxn>
              <a:cxn ang="0">
                <a:pos x="68" y="26"/>
              </a:cxn>
              <a:cxn ang="0">
                <a:pos x="64" y="34"/>
              </a:cxn>
              <a:cxn ang="0">
                <a:pos x="54" y="38"/>
              </a:cxn>
              <a:cxn ang="0">
                <a:pos x="44" y="40"/>
              </a:cxn>
              <a:cxn ang="0">
                <a:pos x="34" y="42"/>
              </a:cxn>
              <a:cxn ang="0">
                <a:pos x="18" y="44"/>
              </a:cxn>
              <a:cxn ang="0">
                <a:pos x="8" y="48"/>
              </a:cxn>
              <a:cxn ang="0">
                <a:pos x="0" y="48"/>
              </a:cxn>
            </a:cxnLst>
            <a:rect l="0" t="0" r="r" b="b"/>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2" name="Freeform 159"/>
          <p:cNvSpPr>
            <a:spLocks/>
          </p:cNvSpPr>
          <p:nvPr/>
        </p:nvSpPr>
        <p:spPr bwMode="ltGray">
          <a:xfrm>
            <a:off x="6960080" y="1616917"/>
            <a:ext cx="161006" cy="74572"/>
          </a:xfrm>
          <a:custGeom>
            <a:avLst/>
            <a:gdLst/>
            <a:ahLst/>
            <a:cxnLst>
              <a:cxn ang="0">
                <a:pos x="2" y="24"/>
              </a:cxn>
              <a:cxn ang="0">
                <a:pos x="0" y="18"/>
              </a:cxn>
              <a:cxn ang="0">
                <a:pos x="12" y="4"/>
              </a:cxn>
              <a:cxn ang="0">
                <a:pos x="14" y="4"/>
              </a:cxn>
              <a:cxn ang="0">
                <a:pos x="16" y="2"/>
              </a:cxn>
              <a:cxn ang="0">
                <a:pos x="18" y="0"/>
              </a:cxn>
              <a:cxn ang="0">
                <a:pos x="24" y="0"/>
              </a:cxn>
              <a:cxn ang="0">
                <a:pos x="28" y="0"/>
              </a:cxn>
              <a:cxn ang="0">
                <a:pos x="30" y="0"/>
              </a:cxn>
              <a:cxn ang="0">
                <a:pos x="34" y="4"/>
              </a:cxn>
              <a:cxn ang="0">
                <a:pos x="36" y="6"/>
              </a:cxn>
              <a:cxn ang="0">
                <a:pos x="38" y="8"/>
              </a:cxn>
              <a:cxn ang="0">
                <a:pos x="40" y="10"/>
              </a:cxn>
              <a:cxn ang="0">
                <a:pos x="46" y="12"/>
              </a:cxn>
              <a:cxn ang="0">
                <a:pos x="46" y="8"/>
              </a:cxn>
              <a:cxn ang="0">
                <a:pos x="48" y="4"/>
              </a:cxn>
              <a:cxn ang="0">
                <a:pos x="52" y="0"/>
              </a:cxn>
              <a:cxn ang="0">
                <a:pos x="56" y="0"/>
              </a:cxn>
              <a:cxn ang="0">
                <a:pos x="64" y="0"/>
              </a:cxn>
              <a:cxn ang="0">
                <a:pos x="64" y="6"/>
              </a:cxn>
              <a:cxn ang="0">
                <a:pos x="68" y="8"/>
              </a:cxn>
              <a:cxn ang="0">
                <a:pos x="74" y="8"/>
              </a:cxn>
              <a:cxn ang="0">
                <a:pos x="78" y="6"/>
              </a:cxn>
              <a:cxn ang="0">
                <a:pos x="86" y="4"/>
              </a:cxn>
              <a:cxn ang="0">
                <a:pos x="90" y="6"/>
              </a:cxn>
              <a:cxn ang="0">
                <a:pos x="92" y="10"/>
              </a:cxn>
              <a:cxn ang="0">
                <a:pos x="98" y="12"/>
              </a:cxn>
              <a:cxn ang="0">
                <a:pos x="104" y="12"/>
              </a:cxn>
              <a:cxn ang="0">
                <a:pos x="108" y="16"/>
              </a:cxn>
              <a:cxn ang="0">
                <a:pos x="110" y="24"/>
              </a:cxn>
              <a:cxn ang="0">
                <a:pos x="102" y="36"/>
              </a:cxn>
              <a:cxn ang="0">
                <a:pos x="86" y="44"/>
              </a:cxn>
              <a:cxn ang="0">
                <a:pos x="82" y="42"/>
              </a:cxn>
              <a:cxn ang="0">
                <a:pos x="78" y="38"/>
              </a:cxn>
              <a:cxn ang="0">
                <a:pos x="76" y="38"/>
              </a:cxn>
              <a:cxn ang="0">
                <a:pos x="72" y="38"/>
              </a:cxn>
              <a:cxn ang="0">
                <a:pos x="68" y="38"/>
              </a:cxn>
              <a:cxn ang="0">
                <a:pos x="64" y="38"/>
              </a:cxn>
              <a:cxn ang="0">
                <a:pos x="62" y="40"/>
              </a:cxn>
              <a:cxn ang="0">
                <a:pos x="60" y="40"/>
              </a:cxn>
              <a:cxn ang="0">
                <a:pos x="56" y="42"/>
              </a:cxn>
              <a:cxn ang="0">
                <a:pos x="52" y="44"/>
              </a:cxn>
              <a:cxn ang="0">
                <a:pos x="48" y="46"/>
              </a:cxn>
              <a:cxn ang="0">
                <a:pos x="40" y="48"/>
              </a:cxn>
              <a:cxn ang="0">
                <a:pos x="32" y="46"/>
              </a:cxn>
              <a:cxn ang="0">
                <a:pos x="26" y="44"/>
              </a:cxn>
              <a:cxn ang="0">
                <a:pos x="18" y="40"/>
              </a:cxn>
              <a:cxn ang="0">
                <a:pos x="14" y="34"/>
              </a:cxn>
              <a:cxn ang="0">
                <a:pos x="6" y="32"/>
              </a:cxn>
              <a:cxn ang="0">
                <a:pos x="4" y="30"/>
              </a:cxn>
              <a:cxn ang="0">
                <a:pos x="2" y="24"/>
              </a:cxn>
            </a:cxnLst>
            <a:rect l="0" t="0" r="r" b="b"/>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3" name="Freeform 160"/>
          <p:cNvSpPr>
            <a:spLocks/>
          </p:cNvSpPr>
          <p:nvPr/>
        </p:nvSpPr>
        <p:spPr bwMode="ltGray">
          <a:xfrm>
            <a:off x="7139593" y="1643017"/>
            <a:ext cx="99935" cy="41014"/>
          </a:xfrm>
          <a:custGeom>
            <a:avLst/>
            <a:gdLst/>
            <a:ahLst/>
            <a:cxnLst>
              <a:cxn ang="0">
                <a:pos x="0" y="4"/>
              </a:cxn>
              <a:cxn ang="0">
                <a:pos x="4" y="0"/>
              </a:cxn>
              <a:cxn ang="0">
                <a:pos x="40" y="6"/>
              </a:cxn>
              <a:cxn ang="0">
                <a:pos x="44" y="4"/>
              </a:cxn>
              <a:cxn ang="0">
                <a:pos x="50" y="2"/>
              </a:cxn>
              <a:cxn ang="0">
                <a:pos x="54" y="2"/>
              </a:cxn>
              <a:cxn ang="0">
                <a:pos x="56" y="6"/>
              </a:cxn>
              <a:cxn ang="0">
                <a:pos x="64" y="8"/>
              </a:cxn>
              <a:cxn ang="0">
                <a:pos x="68" y="12"/>
              </a:cxn>
              <a:cxn ang="0">
                <a:pos x="68" y="16"/>
              </a:cxn>
              <a:cxn ang="0">
                <a:pos x="62" y="22"/>
              </a:cxn>
              <a:cxn ang="0">
                <a:pos x="54" y="24"/>
              </a:cxn>
              <a:cxn ang="0">
                <a:pos x="48" y="26"/>
              </a:cxn>
              <a:cxn ang="0">
                <a:pos x="40" y="26"/>
              </a:cxn>
              <a:cxn ang="0">
                <a:pos x="28" y="24"/>
              </a:cxn>
              <a:cxn ang="0">
                <a:pos x="20" y="18"/>
              </a:cxn>
              <a:cxn ang="0">
                <a:pos x="8" y="12"/>
              </a:cxn>
              <a:cxn ang="0">
                <a:pos x="0" y="4"/>
              </a:cxn>
            </a:cxnLst>
            <a:rect l="0" t="0" r="r" b="b"/>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4" name="Freeform 161"/>
          <p:cNvSpPr>
            <a:spLocks/>
          </p:cNvSpPr>
          <p:nvPr/>
        </p:nvSpPr>
        <p:spPr bwMode="ltGray">
          <a:xfrm>
            <a:off x="7050762" y="1695218"/>
            <a:ext cx="74026" cy="46607"/>
          </a:xfrm>
          <a:custGeom>
            <a:avLst/>
            <a:gdLst/>
            <a:ahLst/>
            <a:cxnLst>
              <a:cxn ang="0">
                <a:pos x="50" y="30"/>
              </a:cxn>
              <a:cxn ang="0">
                <a:pos x="0" y="30"/>
              </a:cxn>
              <a:cxn ang="0">
                <a:pos x="0" y="6"/>
              </a:cxn>
              <a:cxn ang="0">
                <a:pos x="2" y="0"/>
              </a:cxn>
              <a:cxn ang="0">
                <a:pos x="8" y="2"/>
              </a:cxn>
              <a:cxn ang="0">
                <a:pos x="14" y="8"/>
              </a:cxn>
              <a:cxn ang="0">
                <a:pos x="22" y="12"/>
              </a:cxn>
              <a:cxn ang="0">
                <a:pos x="32" y="14"/>
              </a:cxn>
              <a:cxn ang="0">
                <a:pos x="42" y="20"/>
              </a:cxn>
              <a:cxn ang="0">
                <a:pos x="50" y="30"/>
              </a:cxn>
            </a:cxnLst>
            <a:rect l="0" t="0" r="r" b="b"/>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565" name="Freeform 162"/>
          <p:cNvSpPr>
            <a:spLocks/>
          </p:cNvSpPr>
          <p:nvPr/>
        </p:nvSpPr>
        <p:spPr bwMode="ltGray">
          <a:xfrm>
            <a:off x="7200664" y="4161677"/>
            <a:ext cx="24058" cy="24235"/>
          </a:xfrm>
          <a:custGeom>
            <a:avLst/>
            <a:gdLst/>
            <a:ahLst/>
            <a:cxnLst>
              <a:cxn ang="0">
                <a:pos x="0" y="10"/>
              </a:cxn>
              <a:cxn ang="0">
                <a:pos x="6" y="14"/>
              </a:cxn>
              <a:cxn ang="0">
                <a:pos x="10" y="14"/>
              </a:cxn>
              <a:cxn ang="0">
                <a:pos x="16" y="0"/>
              </a:cxn>
              <a:cxn ang="0">
                <a:pos x="4" y="2"/>
              </a:cxn>
              <a:cxn ang="0">
                <a:pos x="0" y="4"/>
              </a:cxn>
              <a:cxn ang="0">
                <a:pos x="0" y="10"/>
              </a:cxn>
            </a:cxnLst>
            <a:rect l="0" t="0" r="r" b="b"/>
            <a:pathLst>
              <a:path w="17" h="15">
                <a:moveTo>
                  <a:pt x="0" y="10"/>
                </a:moveTo>
                <a:lnTo>
                  <a:pt x="6" y="14"/>
                </a:lnTo>
                <a:lnTo>
                  <a:pt x="10" y="14"/>
                </a:lnTo>
                <a:lnTo>
                  <a:pt x="16" y="0"/>
                </a:lnTo>
                <a:lnTo>
                  <a:pt x="4" y="2"/>
                </a:lnTo>
                <a:lnTo>
                  <a:pt x="0" y="4"/>
                </a:lnTo>
                <a:lnTo>
                  <a:pt x="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66" name="Freeform 163"/>
          <p:cNvSpPr>
            <a:spLocks/>
          </p:cNvSpPr>
          <p:nvPr/>
        </p:nvSpPr>
        <p:spPr bwMode="ltGray">
          <a:xfrm>
            <a:off x="7278391" y="4120662"/>
            <a:ext cx="20357" cy="16778"/>
          </a:xfrm>
          <a:custGeom>
            <a:avLst/>
            <a:gdLst/>
            <a:ahLst/>
            <a:cxnLst>
              <a:cxn ang="0">
                <a:pos x="8" y="0"/>
              </a:cxn>
              <a:cxn ang="0">
                <a:pos x="0" y="4"/>
              </a:cxn>
              <a:cxn ang="0">
                <a:pos x="2" y="8"/>
              </a:cxn>
              <a:cxn ang="0">
                <a:pos x="8" y="10"/>
              </a:cxn>
              <a:cxn ang="0">
                <a:pos x="14" y="4"/>
              </a:cxn>
              <a:cxn ang="0">
                <a:pos x="8" y="0"/>
              </a:cxn>
            </a:cxnLst>
            <a:rect l="0" t="0" r="r" b="b"/>
            <a:pathLst>
              <a:path w="15" h="11">
                <a:moveTo>
                  <a:pt x="8" y="0"/>
                </a:moveTo>
                <a:lnTo>
                  <a:pt x="0" y="4"/>
                </a:lnTo>
                <a:lnTo>
                  <a:pt x="2" y="8"/>
                </a:lnTo>
                <a:lnTo>
                  <a:pt x="8" y="10"/>
                </a:lnTo>
                <a:lnTo>
                  <a:pt x="14" y="4"/>
                </a:lnTo>
                <a:lnTo>
                  <a:pt x="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67" name="Freeform 164"/>
          <p:cNvSpPr>
            <a:spLocks/>
          </p:cNvSpPr>
          <p:nvPr/>
        </p:nvSpPr>
        <p:spPr bwMode="ltGray">
          <a:xfrm>
            <a:off x="4965082" y="2873451"/>
            <a:ext cx="460811" cy="219987"/>
          </a:xfrm>
          <a:custGeom>
            <a:avLst/>
            <a:gdLst/>
            <a:ahLst/>
            <a:cxnLst>
              <a:cxn ang="0">
                <a:pos x="296" y="68"/>
              </a:cxn>
              <a:cxn ang="0">
                <a:pos x="298" y="58"/>
              </a:cxn>
              <a:cxn ang="0">
                <a:pos x="282" y="48"/>
              </a:cxn>
              <a:cxn ang="0">
                <a:pos x="268" y="32"/>
              </a:cxn>
              <a:cxn ang="0">
                <a:pos x="248" y="32"/>
              </a:cxn>
              <a:cxn ang="0">
                <a:pos x="224" y="44"/>
              </a:cxn>
              <a:cxn ang="0">
                <a:pos x="210" y="38"/>
              </a:cxn>
              <a:cxn ang="0">
                <a:pos x="200" y="42"/>
              </a:cxn>
              <a:cxn ang="0">
                <a:pos x="164" y="30"/>
              </a:cxn>
              <a:cxn ang="0">
                <a:pos x="152" y="22"/>
              </a:cxn>
              <a:cxn ang="0">
                <a:pos x="148" y="14"/>
              </a:cxn>
              <a:cxn ang="0">
                <a:pos x="122" y="10"/>
              </a:cxn>
              <a:cxn ang="0">
                <a:pos x="104" y="16"/>
              </a:cxn>
              <a:cxn ang="0">
                <a:pos x="86" y="28"/>
              </a:cxn>
              <a:cxn ang="0">
                <a:pos x="52" y="22"/>
              </a:cxn>
              <a:cxn ang="0">
                <a:pos x="34" y="4"/>
              </a:cxn>
              <a:cxn ang="0">
                <a:pos x="22" y="0"/>
              </a:cxn>
              <a:cxn ang="0">
                <a:pos x="12" y="2"/>
              </a:cxn>
              <a:cxn ang="0">
                <a:pos x="14" y="10"/>
              </a:cxn>
              <a:cxn ang="0">
                <a:pos x="10" y="18"/>
              </a:cxn>
              <a:cxn ang="0">
                <a:pos x="12" y="30"/>
              </a:cxn>
              <a:cxn ang="0">
                <a:pos x="28" y="28"/>
              </a:cxn>
              <a:cxn ang="0">
                <a:pos x="50" y="24"/>
              </a:cxn>
              <a:cxn ang="0">
                <a:pos x="52" y="36"/>
              </a:cxn>
              <a:cxn ang="0">
                <a:pos x="32" y="40"/>
              </a:cxn>
              <a:cxn ang="0">
                <a:pos x="26" y="40"/>
              </a:cxn>
              <a:cxn ang="0">
                <a:pos x="16" y="38"/>
              </a:cxn>
              <a:cxn ang="0">
                <a:pos x="4" y="60"/>
              </a:cxn>
              <a:cxn ang="0">
                <a:pos x="10" y="68"/>
              </a:cxn>
              <a:cxn ang="0">
                <a:pos x="16" y="56"/>
              </a:cxn>
              <a:cxn ang="0">
                <a:pos x="14" y="76"/>
              </a:cxn>
              <a:cxn ang="0">
                <a:pos x="0" y="76"/>
              </a:cxn>
              <a:cxn ang="0">
                <a:pos x="16" y="86"/>
              </a:cxn>
              <a:cxn ang="0">
                <a:pos x="22" y="102"/>
              </a:cxn>
              <a:cxn ang="0">
                <a:pos x="18" y="112"/>
              </a:cxn>
              <a:cxn ang="0">
                <a:pos x="32" y="108"/>
              </a:cxn>
              <a:cxn ang="0">
                <a:pos x="40" y="118"/>
              </a:cxn>
              <a:cxn ang="0">
                <a:pos x="54" y="130"/>
              </a:cxn>
              <a:cxn ang="0">
                <a:pos x="72" y="128"/>
              </a:cxn>
              <a:cxn ang="0">
                <a:pos x="88" y="120"/>
              </a:cxn>
              <a:cxn ang="0">
                <a:pos x="106" y="138"/>
              </a:cxn>
              <a:cxn ang="0">
                <a:pos x="142" y="124"/>
              </a:cxn>
              <a:cxn ang="0">
                <a:pos x="160" y="126"/>
              </a:cxn>
              <a:cxn ang="0">
                <a:pos x="238" y="138"/>
              </a:cxn>
              <a:cxn ang="0">
                <a:pos x="318" y="118"/>
              </a:cxn>
              <a:cxn ang="0">
                <a:pos x="302" y="74"/>
              </a:cxn>
            </a:cxnLst>
            <a:rect l="0" t="0" r="r" b="b"/>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68" name="Freeform 165"/>
          <p:cNvSpPr>
            <a:spLocks/>
          </p:cNvSpPr>
          <p:nvPr/>
        </p:nvSpPr>
        <p:spPr bwMode="ltGray">
          <a:xfrm>
            <a:off x="5187160" y="3054287"/>
            <a:ext cx="161006" cy="160329"/>
          </a:xfrm>
          <a:custGeom>
            <a:avLst/>
            <a:gdLst/>
            <a:ahLst/>
            <a:cxnLst>
              <a:cxn ang="0">
                <a:pos x="110" y="12"/>
              </a:cxn>
              <a:cxn ang="0">
                <a:pos x="104" y="2"/>
              </a:cxn>
              <a:cxn ang="0">
                <a:pos x="78" y="2"/>
              </a:cxn>
              <a:cxn ang="0">
                <a:pos x="64" y="4"/>
              </a:cxn>
              <a:cxn ang="0">
                <a:pos x="56" y="0"/>
              </a:cxn>
              <a:cxn ang="0">
                <a:pos x="34" y="0"/>
              </a:cxn>
              <a:cxn ang="0">
                <a:pos x="24" y="4"/>
              </a:cxn>
              <a:cxn ang="0">
                <a:pos x="18" y="4"/>
              </a:cxn>
              <a:cxn ang="0">
                <a:pos x="10" y="10"/>
              </a:cxn>
              <a:cxn ang="0">
                <a:pos x="4" y="16"/>
              </a:cxn>
              <a:cxn ang="0">
                <a:pos x="4" y="26"/>
              </a:cxn>
              <a:cxn ang="0">
                <a:pos x="6" y="38"/>
              </a:cxn>
              <a:cxn ang="0">
                <a:pos x="4" y="54"/>
              </a:cxn>
              <a:cxn ang="0">
                <a:pos x="0" y="74"/>
              </a:cxn>
              <a:cxn ang="0">
                <a:pos x="12" y="104"/>
              </a:cxn>
              <a:cxn ang="0">
                <a:pos x="94" y="64"/>
              </a:cxn>
              <a:cxn ang="0">
                <a:pos x="110" y="12"/>
              </a:cxn>
            </a:cxnLst>
            <a:rect l="0" t="0" r="r" b="b"/>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69" name="Freeform 166"/>
          <p:cNvSpPr>
            <a:spLocks/>
          </p:cNvSpPr>
          <p:nvPr/>
        </p:nvSpPr>
        <p:spPr bwMode="ltGray">
          <a:xfrm>
            <a:off x="5124238" y="3169873"/>
            <a:ext cx="75876" cy="160329"/>
          </a:xfrm>
          <a:custGeom>
            <a:avLst/>
            <a:gdLst/>
            <a:ahLst/>
            <a:cxnLst>
              <a:cxn ang="0">
                <a:pos x="36" y="2"/>
              </a:cxn>
              <a:cxn ang="0">
                <a:pos x="30" y="6"/>
              </a:cxn>
              <a:cxn ang="0">
                <a:pos x="28" y="16"/>
              </a:cxn>
              <a:cxn ang="0">
                <a:pos x="18" y="38"/>
              </a:cxn>
              <a:cxn ang="0">
                <a:pos x="16" y="34"/>
              </a:cxn>
              <a:cxn ang="0">
                <a:pos x="8" y="44"/>
              </a:cxn>
              <a:cxn ang="0">
                <a:pos x="0" y="62"/>
              </a:cxn>
              <a:cxn ang="0">
                <a:pos x="10" y="104"/>
              </a:cxn>
              <a:cxn ang="0">
                <a:pos x="52" y="44"/>
              </a:cxn>
              <a:cxn ang="0">
                <a:pos x="48" y="10"/>
              </a:cxn>
              <a:cxn ang="0">
                <a:pos x="40" y="0"/>
              </a:cxn>
              <a:cxn ang="0">
                <a:pos x="36" y="2"/>
              </a:cxn>
            </a:cxnLst>
            <a:rect l="0" t="0" r="r" b="b"/>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570" name="Freeform 167"/>
          <p:cNvSpPr>
            <a:spLocks/>
          </p:cNvSpPr>
          <p:nvPr/>
        </p:nvSpPr>
        <p:spPr bwMode="ltGray">
          <a:xfrm>
            <a:off x="5172355" y="3130723"/>
            <a:ext cx="38863" cy="50335"/>
          </a:xfrm>
          <a:custGeom>
            <a:avLst/>
            <a:gdLst/>
            <a:ahLst/>
            <a:cxnLst>
              <a:cxn ang="0">
                <a:pos x="12" y="2"/>
              </a:cxn>
              <a:cxn ang="0">
                <a:pos x="18" y="0"/>
              </a:cxn>
              <a:cxn ang="0">
                <a:pos x="24" y="6"/>
              </a:cxn>
              <a:cxn ang="0">
                <a:pos x="26" y="12"/>
              </a:cxn>
              <a:cxn ang="0">
                <a:pos x="16" y="24"/>
              </a:cxn>
              <a:cxn ang="0">
                <a:pos x="10" y="32"/>
              </a:cxn>
              <a:cxn ang="0">
                <a:pos x="0" y="30"/>
              </a:cxn>
              <a:cxn ang="0">
                <a:pos x="8" y="12"/>
              </a:cxn>
              <a:cxn ang="0">
                <a:pos x="12" y="2"/>
              </a:cxn>
            </a:cxnLst>
            <a:rect l="0" t="0" r="r" b="b"/>
            <a:pathLst>
              <a:path w="27" h="33">
                <a:moveTo>
                  <a:pt x="12" y="2"/>
                </a:moveTo>
                <a:lnTo>
                  <a:pt x="18" y="0"/>
                </a:lnTo>
                <a:lnTo>
                  <a:pt x="24" y="6"/>
                </a:lnTo>
                <a:lnTo>
                  <a:pt x="26" y="12"/>
                </a:lnTo>
                <a:lnTo>
                  <a:pt x="16" y="24"/>
                </a:lnTo>
                <a:lnTo>
                  <a:pt x="10" y="32"/>
                </a:lnTo>
                <a:lnTo>
                  <a:pt x="0" y="30"/>
                </a:lnTo>
                <a:lnTo>
                  <a:pt x="8" y="12"/>
                </a:lnTo>
                <a:lnTo>
                  <a:pt x="12"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1" name="Freeform 168"/>
          <p:cNvSpPr>
            <a:spLocks/>
          </p:cNvSpPr>
          <p:nvPr/>
        </p:nvSpPr>
        <p:spPr bwMode="ltGray">
          <a:xfrm>
            <a:off x="5170505" y="3160552"/>
            <a:ext cx="116590" cy="136093"/>
          </a:xfrm>
          <a:custGeom>
            <a:avLst/>
            <a:gdLst/>
            <a:ahLst/>
            <a:cxnLst>
              <a:cxn ang="0">
                <a:pos x="4" y="84"/>
              </a:cxn>
              <a:cxn ang="0">
                <a:pos x="0" y="78"/>
              </a:cxn>
              <a:cxn ang="0">
                <a:pos x="12" y="48"/>
              </a:cxn>
              <a:cxn ang="0">
                <a:pos x="14" y="26"/>
              </a:cxn>
              <a:cxn ang="0">
                <a:pos x="8" y="18"/>
              </a:cxn>
              <a:cxn ang="0">
                <a:pos x="20" y="0"/>
              </a:cxn>
              <a:cxn ang="0">
                <a:pos x="22" y="14"/>
              </a:cxn>
              <a:cxn ang="0">
                <a:pos x="26" y="26"/>
              </a:cxn>
              <a:cxn ang="0">
                <a:pos x="66" y="8"/>
              </a:cxn>
              <a:cxn ang="0">
                <a:pos x="80" y="46"/>
              </a:cxn>
              <a:cxn ang="0">
                <a:pos x="48" y="84"/>
              </a:cxn>
              <a:cxn ang="0">
                <a:pos x="18" y="88"/>
              </a:cxn>
              <a:cxn ang="0">
                <a:pos x="4" y="84"/>
              </a:cxn>
            </a:cxnLst>
            <a:rect l="0" t="0" r="r" b="b"/>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2" name="Freeform 169"/>
          <p:cNvSpPr>
            <a:spLocks/>
          </p:cNvSpPr>
          <p:nvPr/>
        </p:nvSpPr>
        <p:spPr bwMode="ltGray">
          <a:xfrm>
            <a:off x="5325959" y="3609846"/>
            <a:ext cx="120291" cy="152872"/>
          </a:xfrm>
          <a:custGeom>
            <a:avLst/>
            <a:gdLst/>
            <a:ahLst/>
            <a:cxnLst>
              <a:cxn ang="0">
                <a:pos x="8" y="24"/>
              </a:cxn>
              <a:cxn ang="0">
                <a:pos x="2" y="32"/>
              </a:cxn>
              <a:cxn ang="0">
                <a:pos x="2" y="42"/>
              </a:cxn>
              <a:cxn ang="0">
                <a:pos x="0" y="52"/>
              </a:cxn>
              <a:cxn ang="0">
                <a:pos x="4" y="60"/>
              </a:cxn>
              <a:cxn ang="0">
                <a:pos x="4" y="72"/>
              </a:cxn>
              <a:cxn ang="0">
                <a:pos x="8" y="80"/>
              </a:cxn>
              <a:cxn ang="0">
                <a:pos x="10" y="90"/>
              </a:cxn>
              <a:cxn ang="0">
                <a:pos x="12" y="100"/>
              </a:cxn>
              <a:cxn ang="0">
                <a:pos x="34" y="98"/>
              </a:cxn>
              <a:cxn ang="0">
                <a:pos x="48" y="86"/>
              </a:cxn>
              <a:cxn ang="0">
                <a:pos x="70" y="86"/>
              </a:cxn>
              <a:cxn ang="0">
                <a:pos x="82" y="16"/>
              </a:cxn>
              <a:cxn ang="0">
                <a:pos x="14" y="0"/>
              </a:cxn>
              <a:cxn ang="0">
                <a:pos x="8" y="24"/>
              </a:cxn>
            </a:cxnLst>
            <a:rect l="0" t="0" r="r" b="b"/>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3" name="Freeform 170"/>
          <p:cNvSpPr>
            <a:spLocks/>
          </p:cNvSpPr>
          <p:nvPr/>
        </p:nvSpPr>
        <p:spPr bwMode="ltGray">
          <a:xfrm>
            <a:off x="5340764" y="3615439"/>
            <a:ext cx="253538" cy="175244"/>
          </a:xfrm>
          <a:custGeom>
            <a:avLst/>
            <a:gdLst/>
            <a:ahLst/>
            <a:cxnLst>
              <a:cxn ang="0">
                <a:pos x="0" y="108"/>
              </a:cxn>
              <a:cxn ang="0">
                <a:pos x="2" y="106"/>
              </a:cxn>
              <a:cxn ang="0">
                <a:pos x="6" y="104"/>
              </a:cxn>
              <a:cxn ang="0">
                <a:pos x="14" y="104"/>
              </a:cxn>
              <a:cxn ang="0">
                <a:pos x="14" y="100"/>
              </a:cxn>
              <a:cxn ang="0">
                <a:pos x="20" y="94"/>
              </a:cxn>
              <a:cxn ang="0">
                <a:pos x="38" y="88"/>
              </a:cxn>
              <a:cxn ang="0">
                <a:pos x="42" y="90"/>
              </a:cxn>
              <a:cxn ang="0">
                <a:pos x="46" y="86"/>
              </a:cxn>
              <a:cxn ang="0">
                <a:pos x="44" y="78"/>
              </a:cxn>
              <a:cxn ang="0">
                <a:pos x="42" y="72"/>
              </a:cxn>
              <a:cxn ang="0">
                <a:pos x="56" y="52"/>
              </a:cxn>
              <a:cxn ang="0">
                <a:pos x="70" y="20"/>
              </a:cxn>
              <a:cxn ang="0">
                <a:pos x="122" y="6"/>
              </a:cxn>
              <a:cxn ang="0">
                <a:pos x="174" y="0"/>
              </a:cxn>
              <a:cxn ang="0">
                <a:pos x="174" y="54"/>
              </a:cxn>
              <a:cxn ang="0">
                <a:pos x="156" y="58"/>
              </a:cxn>
              <a:cxn ang="0">
                <a:pos x="152" y="74"/>
              </a:cxn>
              <a:cxn ang="0">
                <a:pos x="144" y="74"/>
              </a:cxn>
              <a:cxn ang="0">
                <a:pos x="140" y="76"/>
              </a:cxn>
              <a:cxn ang="0">
                <a:pos x="124" y="78"/>
              </a:cxn>
              <a:cxn ang="0">
                <a:pos x="118" y="82"/>
              </a:cxn>
              <a:cxn ang="0">
                <a:pos x="98" y="86"/>
              </a:cxn>
              <a:cxn ang="0">
                <a:pos x="90" y="94"/>
              </a:cxn>
              <a:cxn ang="0">
                <a:pos x="78" y="94"/>
              </a:cxn>
              <a:cxn ang="0">
                <a:pos x="74" y="98"/>
              </a:cxn>
              <a:cxn ang="0">
                <a:pos x="62" y="102"/>
              </a:cxn>
              <a:cxn ang="0">
                <a:pos x="48" y="100"/>
              </a:cxn>
              <a:cxn ang="0">
                <a:pos x="38" y="98"/>
              </a:cxn>
              <a:cxn ang="0">
                <a:pos x="32" y="104"/>
              </a:cxn>
              <a:cxn ang="0">
                <a:pos x="28" y="108"/>
              </a:cxn>
              <a:cxn ang="0">
                <a:pos x="18" y="114"/>
              </a:cxn>
              <a:cxn ang="0">
                <a:pos x="4" y="114"/>
              </a:cxn>
              <a:cxn ang="0">
                <a:pos x="0" y="108"/>
              </a:cxn>
            </a:cxnLst>
            <a:rect l="0" t="0" r="r" b="b"/>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4" name="Freeform 171"/>
          <p:cNvSpPr>
            <a:spLocks/>
          </p:cNvSpPr>
          <p:nvPr/>
        </p:nvSpPr>
        <p:spPr bwMode="ltGray">
          <a:xfrm>
            <a:off x="5570244" y="3443924"/>
            <a:ext cx="186915" cy="236765"/>
          </a:xfrm>
          <a:custGeom>
            <a:avLst/>
            <a:gdLst/>
            <a:ahLst/>
            <a:cxnLst>
              <a:cxn ang="0">
                <a:pos x="72" y="4"/>
              </a:cxn>
              <a:cxn ang="0">
                <a:pos x="76" y="20"/>
              </a:cxn>
              <a:cxn ang="0">
                <a:pos x="84" y="32"/>
              </a:cxn>
              <a:cxn ang="0">
                <a:pos x="104" y="38"/>
              </a:cxn>
              <a:cxn ang="0">
                <a:pos x="112" y="40"/>
              </a:cxn>
              <a:cxn ang="0">
                <a:pos x="124" y="58"/>
              </a:cxn>
              <a:cxn ang="0">
                <a:pos x="130" y="62"/>
              </a:cxn>
              <a:cxn ang="0">
                <a:pos x="128" y="70"/>
              </a:cxn>
              <a:cxn ang="0">
                <a:pos x="106" y="98"/>
              </a:cxn>
              <a:cxn ang="0">
                <a:pos x="102" y="94"/>
              </a:cxn>
              <a:cxn ang="0">
                <a:pos x="92" y="108"/>
              </a:cxn>
              <a:cxn ang="0">
                <a:pos x="94" y="124"/>
              </a:cxn>
              <a:cxn ang="0">
                <a:pos x="80" y="124"/>
              </a:cxn>
              <a:cxn ang="0">
                <a:pos x="74" y="130"/>
              </a:cxn>
              <a:cxn ang="0">
                <a:pos x="72" y="138"/>
              </a:cxn>
              <a:cxn ang="0">
                <a:pos x="68" y="140"/>
              </a:cxn>
              <a:cxn ang="0">
                <a:pos x="50" y="138"/>
              </a:cxn>
              <a:cxn ang="0">
                <a:pos x="50" y="148"/>
              </a:cxn>
              <a:cxn ang="0">
                <a:pos x="44" y="156"/>
              </a:cxn>
              <a:cxn ang="0">
                <a:pos x="30" y="154"/>
              </a:cxn>
              <a:cxn ang="0">
                <a:pos x="16" y="156"/>
              </a:cxn>
              <a:cxn ang="0">
                <a:pos x="2" y="150"/>
              </a:cxn>
              <a:cxn ang="0">
                <a:pos x="8" y="136"/>
              </a:cxn>
              <a:cxn ang="0">
                <a:pos x="0" y="120"/>
              </a:cxn>
              <a:cxn ang="0">
                <a:pos x="4" y="102"/>
              </a:cxn>
              <a:cxn ang="0">
                <a:pos x="54" y="8"/>
              </a:cxn>
              <a:cxn ang="0">
                <a:pos x="64" y="0"/>
              </a:cxn>
              <a:cxn ang="0">
                <a:pos x="72" y="4"/>
              </a:cxn>
            </a:cxnLst>
            <a:rect l="0" t="0" r="r" b="b"/>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5" name="Freeform 172"/>
          <p:cNvSpPr>
            <a:spLocks/>
          </p:cNvSpPr>
          <p:nvPr/>
        </p:nvSpPr>
        <p:spPr bwMode="ltGray">
          <a:xfrm>
            <a:off x="5516575" y="3410367"/>
            <a:ext cx="159156" cy="123043"/>
          </a:xfrm>
          <a:custGeom>
            <a:avLst/>
            <a:gdLst/>
            <a:ahLst/>
            <a:cxnLst>
              <a:cxn ang="0">
                <a:pos x="8" y="18"/>
              </a:cxn>
              <a:cxn ang="0">
                <a:pos x="16" y="22"/>
              </a:cxn>
              <a:cxn ang="0">
                <a:pos x="16" y="14"/>
              </a:cxn>
              <a:cxn ang="0">
                <a:pos x="20" y="0"/>
              </a:cxn>
              <a:cxn ang="0">
                <a:pos x="26" y="10"/>
              </a:cxn>
              <a:cxn ang="0">
                <a:pos x="24" y="16"/>
              </a:cxn>
              <a:cxn ang="0">
                <a:pos x="26" y="20"/>
              </a:cxn>
              <a:cxn ang="0">
                <a:pos x="26" y="30"/>
              </a:cxn>
              <a:cxn ang="0">
                <a:pos x="30" y="40"/>
              </a:cxn>
              <a:cxn ang="0">
                <a:pos x="34" y="44"/>
              </a:cxn>
              <a:cxn ang="0">
                <a:pos x="44" y="40"/>
              </a:cxn>
              <a:cxn ang="0">
                <a:pos x="50" y="42"/>
              </a:cxn>
              <a:cxn ang="0">
                <a:pos x="58" y="40"/>
              </a:cxn>
              <a:cxn ang="0">
                <a:pos x="66" y="44"/>
              </a:cxn>
              <a:cxn ang="0">
                <a:pos x="78" y="42"/>
              </a:cxn>
              <a:cxn ang="0">
                <a:pos x="78" y="34"/>
              </a:cxn>
              <a:cxn ang="0">
                <a:pos x="90" y="22"/>
              </a:cxn>
              <a:cxn ang="0">
                <a:pos x="104" y="12"/>
              </a:cxn>
              <a:cxn ang="0">
                <a:pos x="106" y="4"/>
              </a:cxn>
              <a:cxn ang="0">
                <a:pos x="108" y="2"/>
              </a:cxn>
              <a:cxn ang="0">
                <a:pos x="110" y="8"/>
              </a:cxn>
              <a:cxn ang="0">
                <a:pos x="110" y="32"/>
              </a:cxn>
              <a:cxn ang="0">
                <a:pos x="98" y="26"/>
              </a:cxn>
              <a:cxn ang="0">
                <a:pos x="98" y="44"/>
              </a:cxn>
              <a:cxn ang="0">
                <a:pos x="90" y="46"/>
              </a:cxn>
              <a:cxn ang="0">
                <a:pos x="94" y="52"/>
              </a:cxn>
              <a:cxn ang="0">
                <a:pos x="86" y="66"/>
              </a:cxn>
              <a:cxn ang="0">
                <a:pos x="88" y="80"/>
              </a:cxn>
              <a:cxn ang="0">
                <a:pos x="48" y="80"/>
              </a:cxn>
              <a:cxn ang="0">
                <a:pos x="6" y="42"/>
              </a:cxn>
              <a:cxn ang="0">
                <a:pos x="0" y="24"/>
              </a:cxn>
              <a:cxn ang="0">
                <a:pos x="8" y="18"/>
              </a:cxn>
            </a:cxnLst>
            <a:rect l="0" t="0" r="r" b="b"/>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6" name="Freeform 173"/>
          <p:cNvSpPr>
            <a:spLocks/>
          </p:cNvSpPr>
          <p:nvPr/>
        </p:nvSpPr>
        <p:spPr bwMode="ltGray">
          <a:xfrm>
            <a:off x="5139043" y="3199701"/>
            <a:ext cx="523733" cy="490308"/>
          </a:xfrm>
          <a:custGeom>
            <a:avLst/>
            <a:gdLst/>
            <a:ahLst/>
            <a:cxnLst>
              <a:cxn ang="0">
                <a:pos x="266" y="112"/>
              </a:cxn>
              <a:cxn ang="0">
                <a:pos x="278" y="122"/>
              </a:cxn>
              <a:cxn ang="0">
                <a:pos x="282" y="138"/>
              </a:cxn>
              <a:cxn ang="0">
                <a:pos x="280" y="142"/>
              </a:cxn>
              <a:cxn ang="0">
                <a:pos x="284" y="160"/>
              </a:cxn>
              <a:cxn ang="0">
                <a:pos x="282" y="168"/>
              </a:cxn>
              <a:cxn ang="0">
                <a:pos x="296" y="176"/>
              </a:cxn>
              <a:cxn ang="0">
                <a:pos x="304" y="196"/>
              </a:cxn>
              <a:cxn ang="0">
                <a:pos x="348" y="212"/>
              </a:cxn>
              <a:cxn ang="0">
                <a:pos x="362" y="220"/>
              </a:cxn>
              <a:cxn ang="0">
                <a:pos x="242" y="280"/>
              </a:cxn>
              <a:cxn ang="0">
                <a:pos x="206" y="304"/>
              </a:cxn>
              <a:cxn ang="0">
                <a:pos x="164" y="288"/>
              </a:cxn>
              <a:cxn ang="0">
                <a:pos x="162" y="282"/>
              </a:cxn>
              <a:cxn ang="0">
                <a:pos x="156" y="292"/>
              </a:cxn>
              <a:cxn ang="0">
                <a:pos x="144" y="302"/>
              </a:cxn>
              <a:cxn ang="0">
                <a:pos x="136" y="292"/>
              </a:cxn>
              <a:cxn ang="0">
                <a:pos x="126" y="270"/>
              </a:cxn>
              <a:cxn ang="0">
                <a:pos x="104" y="234"/>
              </a:cxn>
              <a:cxn ang="0">
                <a:pos x="94" y="220"/>
              </a:cxn>
              <a:cxn ang="0">
                <a:pos x="86" y="188"/>
              </a:cxn>
              <a:cxn ang="0">
                <a:pos x="78" y="172"/>
              </a:cxn>
              <a:cxn ang="0">
                <a:pos x="68" y="160"/>
              </a:cxn>
              <a:cxn ang="0">
                <a:pos x="48" y="142"/>
              </a:cxn>
              <a:cxn ang="0">
                <a:pos x="38" y="122"/>
              </a:cxn>
              <a:cxn ang="0">
                <a:pos x="22" y="102"/>
              </a:cxn>
              <a:cxn ang="0">
                <a:pos x="24" y="68"/>
              </a:cxn>
              <a:cxn ang="0">
                <a:pos x="56" y="58"/>
              </a:cxn>
              <a:cxn ang="0">
                <a:pos x="78" y="52"/>
              </a:cxn>
              <a:cxn ang="0">
                <a:pos x="78" y="44"/>
              </a:cxn>
              <a:cxn ang="0">
                <a:pos x="68" y="18"/>
              </a:cxn>
              <a:cxn ang="0">
                <a:pos x="104" y="0"/>
              </a:cxn>
              <a:cxn ang="0">
                <a:pos x="196" y="58"/>
              </a:cxn>
              <a:cxn ang="0">
                <a:pos x="246" y="80"/>
              </a:cxn>
              <a:cxn ang="0">
                <a:pos x="258" y="104"/>
              </a:cxn>
            </a:cxnLst>
            <a:rect l="0" t="0" r="r" b="b"/>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7" name="Freeform 174"/>
          <p:cNvSpPr>
            <a:spLocks/>
          </p:cNvSpPr>
          <p:nvPr/>
        </p:nvSpPr>
        <p:spPr bwMode="ltGray">
          <a:xfrm>
            <a:off x="5263037" y="3052423"/>
            <a:ext cx="235032" cy="268458"/>
          </a:xfrm>
          <a:custGeom>
            <a:avLst/>
            <a:gdLst/>
            <a:ahLst/>
            <a:cxnLst>
              <a:cxn ang="0">
                <a:pos x="64" y="4"/>
              </a:cxn>
              <a:cxn ang="0">
                <a:pos x="56" y="14"/>
              </a:cxn>
              <a:cxn ang="0">
                <a:pos x="44" y="16"/>
              </a:cxn>
              <a:cxn ang="0">
                <a:pos x="40" y="18"/>
              </a:cxn>
              <a:cxn ang="0">
                <a:pos x="36" y="22"/>
              </a:cxn>
              <a:cxn ang="0">
                <a:pos x="36" y="26"/>
              </a:cxn>
              <a:cxn ang="0">
                <a:pos x="38" y="36"/>
              </a:cxn>
              <a:cxn ang="0">
                <a:pos x="34" y="48"/>
              </a:cxn>
              <a:cxn ang="0">
                <a:pos x="32" y="62"/>
              </a:cxn>
              <a:cxn ang="0">
                <a:pos x="28" y="62"/>
              </a:cxn>
              <a:cxn ang="0">
                <a:pos x="0" y="80"/>
              </a:cxn>
              <a:cxn ang="0">
                <a:pos x="4" y="104"/>
              </a:cxn>
              <a:cxn ang="0">
                <a:pos x="18" y="104"/>
              </a:cxn>
              <a:cxn ang="0">
                <a:pos x="60" y="134"/>
              </a:cxn>
              <a:cxn ang="0">
                <a:pos x="64" y="140"/>
              </a:cxn>
              <a:cxn ang="0">
                <a:pos x="72" y="142"/>
              </a:cxn>
              <a:cxn ang="0">
                <a:pos x="72" y="160"/>
              </a:cxn>
              <a:cxn ang="0">
                <a:pos x="88" y="170"/>
              </a:cxn>
              <a:cxn ang="0">
                <a:pos x="130" y="176"/>
              </a:cxn>
              <a:cxn ang="0">
                <a:pos x="154" y="164"/>
              </a:cxn>
              <a:cxn ang="0">
                <a:pos x="162" y="156"/>
              </a:cxn>
              <a:cxn ang="0">
                <a:pos x="162" y="102"/>
              </a:cxn>
              <a:cxn ang="0">
                <a:pos x="114" y="6"/>
              </a:cxn>
              <a:cxn ang="0">
                <a:pos x="98" y="0"/>
              </a:cxn>
              <a:cxn ang="0">
                <a:pos x="90" y="14"/>
              </a:cxn>
              <a:cxn ang="0">
                <a:pos x="86" y="12"/>
              </a:cxn>
              <a:cxn ang="0">
                <a:pos x="64" y="4"/>
              </a:cxn>
            </a:cxnLst>
            <a:rect l="0" t="0" r="r" b="b"/>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8" name="Freeform 175"/>
          <p:cNvSpPr>
            <a:spLocks/>
          </p:cNvSpPr>
          <p:nvPr/>
        </p:nvSpPr>
        <p:spPr bwMode="ltGray">
          <a:xfrm>
            <a:off x="5383328" y="2985308"/>
            <a:ext cx="490421" cy="480988"/>
          </a:xfrm>
          <a:custGeom>
            <a:avLst/>
            <a:gdLst/>
            <a:ahLst/>
            <a:cxnLst>
              <a:cxn ang="0">
                <a:pos x="294" y="316"/>
              </a:cxn>
              <a:cxn ang="0">
                <a:pos x="270" y="312"/>
              </a:cxn>
              <a:cxn ang="0">
                <a:pos x="248" y="308"/>
              </a:cxn>
              <a:cxn ang="0">
                <a:pos x="234" y="304"/>
              </a:cxn>
              <a:cxn ang="0">
                <a:pos x="222" y="302"/>
              </a:cxn>
              <a:cxn ang="0">
                <a:pos x="214" y="282"/>
              </a:cxn>
              <a:cxn ang="0">
                <a:pos x="210" y="272"/>
              </a:cxn>
              <a:cxn ang="0">
                <a:pos x="184" y="274"/>
              </a:cxn>
              <a:cxn ang="0">
                <a:pos x="166" y="274"/>
              </a:cxn>
              <a:cxn ang="0">
                <a:pos x="142" y="262"/>
              </a:cxn>
              <a:cxn ang="0">
                <a:pos x="130" y="250"/>
              </a:cxn>
              <a:cxn ang="0">
                <a:pos x="108" y="226"/>
              </a:cxn>
              <a:cxn ang="0">
                <a:pos x="92" y="202"/>
              </a:cxn>
              <a:cxn ang="0">
                <a:pos x="70" y="194"/>
              </a:cxn>
              <a:cxn ang="0">
                <a:pos x="64" y="184"/>
              </a:cxn>
              <a:cxn ang="0">
                <a:pos x="62" y="164"/>
              </a:cxn>
              <a:cxn ang="0">
                <a:pos x="50" y="148"/>
              </a:cxn>
              <a:cxn ang="0">
                <a:pos x="34" y="130"/>
              </a:cxn>
              <a:cxn ang="0">
                <a:pos x="26" y="122"/>
              </a:cxn>
              <a:cxn ang="0">
                <a:pos x="28" y="110"/>
              </a:cxn>
              <a:cxn ang="0">
                <a:pos x="38" y="84"/>
              </a:cxn>
              <a:cxn ang="0">
                <a:pos x="12" y="68"/>
              </a:cxn>
              <a:cxn ang="0">
                <a:pos x="6" y="48"/>
              </a:cxn>
              <a:cxn ang="0">
                <a:pos x="2" y="46"/>
              </a:cxn>
              <a:cxn ang="0">
                <a:pos x="2" y="30"/>
              </a:cxn>
              <a:cxn ang="0">
                <a:pos x="0" y="10"/>
              </a:cxn>
              <a:cxn ang="0">
                <a:pos x="10" y="0"/>
              </a:cxn>
              <a:cxn ang="0">
                <a:pos x="24" y="18"/>
              </a:cxn>
              <a:cxn ang="0">
                <a:pos x="54" y="16"/>
              </a:cxn>
              <a:cxn ang="0">
                <a:pos x="70" y="20"/>
              </a:cxn>
              <a:cxn ang="0">
                <a:pos x="70" y="34"/>
              </a:cxn>
              <a:cxn ang="0">
                <a:pos x="80" y="54"/>
              </a:cxn>
              <a:cxn ang="0">
                <a:pos x="106" y="66"/>
              </a:cxn>
              <a:cxn ang="0">
                <a:pos x="132" y="78"/>
              </a:cxn>
              <a:cxn ang="0">
                <a:pos x="166" y="80"/>
              </a:cxn>
              <a:cxn ang="0">
                <a:pos x="176" y="64"/>
              </a:cxn>
              <a:cxn ang="0">
                <a:pos x="182" y="52"/>
              </a:cxn>
              <a:cxn ang="0">
                <a:pos x="204" y="52"/>
              </a:cxn>
              <a:cxn ang="0">
                <a:pos x="226" y="52"/>
              </a:cxn>
              <a:cxn ang="0">
                <a:pos x="244" y="62"/>
              </a:cxn>
              <a:cxn ang="0">
                <a:pos x="254" y="74"/>
              </a:cxn>
              <a:cxn ang="0">
                <a:pos x="266" y="86"/>
              </a:cxn>
              <a:cxn ang="0">
                <a:pos x="282" y="96"/>
              </a:cxn>
              <a:cxn ang="0">
                <a:pos x="312" y="216"/>
              </a:cxn>
              <a:cxn ang="0">
                <a:pos x="300" y="310"/>
              </a:cxn>
            </a:cxnLst>
            <a:rect l="0" t="0" r="r" b="b"/>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79" name="Freeform 176"/>
          <p:cNvSpPr>
            <a:spLocks/>
          </p:cNvSpPr>
          <p:nvPr/>
        </p:nvSpPr>
        <p:spPr bwMode="ltGray">
          <a:xfrm>
            <a:off x="5779367" y="3072930"/>
            <a:ext cx="296104" cy="302015"/>
          </a:xfrm>
          <a:custGeom>
            <a:avLst/>
            <a:gdLst/>
            <a:ahLst/>
            <a:cxnLst>
              <a:cxn ang="0">
                <a:pos x="10" y="178"/>
              </a:cxn>
              <a:cxn ang="0">
                <a:pos x="4" y="168"/>
              </a:cxn>
              <a:cxn ang="0">
                <a:pos x="18" y="152"/>
              </a:cxn>
              <a:cxn ang="0">
                <a:pos x="20" y="148"/>
              </a:cxn>
              <a:cxn ang="0">
                <a:pos x="18" y="136"/>
              </a:cxn>
              <a:cxn ang="0">
                <a:pos x="12" y="130"/>
              </a:cxn>
              <a:cxn ang="0">
                <a:pos x="8" y="130"/>
              </a:cxn>
              <a:cxn ang="0">
                <a:pos x="4" y="134"/>
              </a:cxn>
              <a:cxn ang="0">
                <a:pos x="4" y="116"/>
              </a:cxn>
              <a:cxn ang="0">
                <a:pos x="2" y="100"/>
              </a:cxn>
              <a:cxn ang="0">
                <a:pos x="6" y="94"/>
              </a:cxn>
              <a:cxn ang="0">
                <a:pos x="0" y="88"/>
              </a:cxn>
              <a:cxn ang="0">
                <a:pos x="0" y="66"/>
              </a:cxn>
              <a:cxn ang="0">
                <a:pos x="6" y="62"/>
              </a:cxn>
              <a:cxn ang="0">
                <a:pos x="8" y="52"/>
              </a:cxn>
              <a:cxn ang="0">
                <a:pos x="20" y="52"/>
              </a:cxn>
              <a:cxn ang="0">
                <a:pos x="28" y="54"/>
              </a:cxn>
              <a:cxn ang="0">
                <a:pos x="30" y="58"/>
              </a:cxn>
              <a:cxn ang="0">
                <a:pos x="40" y="60"/>
              </a:cxn>
              <a:cxn ang="0">
                <a:pos x="42" y="50"/>
              </a:cxn>
              <a:cxn ang="0">
                <a:pos x="58" y="44"/>
              </a:cxn>
              <a:cxn ang="0">
                <a:pos x="66" y="32"/>
              </a:cxn>
              <a:cxn ang="0">
                <a:pos x="70" y="28"/>
              </a:cxn>
              <a:cxn ang="0">
                <a:pos x="68" y="22"/>
              </a:cxn>
              <a:cxn ang="0">
                <a:pos x="72" y="20"/>
              </a:cxn>
              <a:cxn ang="0">
                <a:pos x="80" y="18"/>
              </a:cxn>
              <a:cxn ang="0">
                <a:pos x="92" y="20"/>
              </a:cxn>
              <a:cxn ang="0">
                <a:pos x="108" y="20"/>
              </a:cxn>
              <a:cxn ang="0">
                <a:pos x="108" y="24"/>
              </a:cxn>
              <a:cxn ang="0">
                <a:pos x="118" y="22"/>
              </a:cxn>
              <a:cxn ang="0">
                <a:pos x="122" y="32"/>
              </a:cxn>
              <a:cxn ang="0">
                <a:pos x="140" y="24"/>
              </a:cxn>
              <a:cxn ang="0">
                <a:pos x="146" y="20"/>
              </a:cxn>
              <a:cxn ang="0">
                <a:pos x="156" y="20"/>
              </a:cxn>
              <a:cxn ang="0">
                <a:pos x="158" y="14"/>
              </a:cxn>
              <a:cxn ang="0">
                <a:pos x="162" y="8"/>
              </a:cxn>
              <a:cxn ang="0">
                <a:pos x="164" y="4"/>
              </a:cxn>
              <a:cxn ang="0">
                <a:pos x="170" y="0"/>
              </a:cxn>
              <a:cxn ang="0">
                <a:pos x="174" y="6"/>
              </a:cxn>
              <a:cxn ang="0">
                <a:pos x="176" y="10"/>
              </a:cxn>
              <a:cxn ang="0">
                <a:pos x="176" y="16"/>
              </a:cxn>
              <a:cxn ang="0">
                <a:pos x="178" y="18"/>
              </a:cxn>
              <a:cxn ang="0">
                <a:pos x="178" y="28"/>
              </a:cxn>
              <a:cxn ang="0">
                <a:pos x="182" y="38"/>
              </a:cxn>
              <a:cxn ang="0">
                <a:pos x="204" y="36"/>
              </a:cxn>
              <a:cxn ang="0">
                <a:pos x="156" y="154"/>
              </a:cxn>
              <a:cxn ang="0">
                <a:pos x="72" y="198"/>
              </a:cxn>
              <a:cxn ang="0">
                <a:pos x="22" y="188"/>
              </a:cxn>
              <a:cxn ang="0">
                <a:pos x="10" y="178"/>
              </a:cxn>
            </a:cxnLst>
            <a:rect l="0" t="0" r="r" b="b"/>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0" name="Freeform 177"/>
          <p:cNvSpPr>
            <a:spLocks/>
          </p:cNvSpPr>
          <p:nvPr/>
        </p:nvSpPr>
        <p:spPr bwMode="ltGray">
          <a:xfrm>
            <a:off x="5784919" y="3110215"/>
            <a:ext cx="399740" cy="423194"/>
          </a:xfrm>
          <a:custGeom>
            <a:avLst/>
            <a:gdLst/>
            <a:ahLst/>
            <a:cxnLst>
              <a:cxn ang="0">
                <a:pos x="120" y="264"/>
              </a:cxn>
              <a:cxn ang="0">
                <a:pos x="108" y="252"/>
              </a:cxn>
              <a:cxn ang="0">
                <a:pos x="98" y="236"/>
              </a:cxn>
              <a:cxn ang="0">
                <a:pos x="74" y="236"/>
              </a:cxn>
              <a:cxn ang="0">
                <a:pos x="60" y="236"/>
              </a:cxn>
              <a:cxn ang="0">
                <a:pos x="52" y="236"/>
              </a:cxn>
              <a:cxn ang="0">
                <a:pos x="42" y="234"/>
              </a:cxn>
              <a:cxn ang="0">
                <a:pos x="28" y="232"/>
              </a:cxn>
              <a:cxn ang="0">
                <a:pos x="14" y="236"/>
              </a:cxn>
              <a:cxn ang="0">
                <a:pos x="14" y="228"/>
              </a:cxn>
              <a:cxn ang="0">
                <a:pos x="14" y="220"/>
              </a:cxn>
              <a:cxn ang="0">
                <a:pos x="18" y="214"/>
              </a:cxn>
              <a:cxn ang="0">
                <a:pos x="24" y="208"/>
              </a:cxn>
              <a:cxn ang="0">
                <a:pos x="30" y="208"/>
              </a:cxn>
              <a:cxn ang="0">
                <a:pos x="40" y="208"/>
              </a:cxn>
              <a:cxn ang="0">
                <a:pos x="42" y="202"/>
              </a:cxn>
              <a:cxn ang="0">
                <a:pos x="48" y="192"/>
              </a:cxn>
              <a:cxn ang="0">
                <a:pos x="40" y="176"/>
              </a:cxn>
              <a:cxn ang="0">
                <a:pos x="28" y="174"/>
              </a:cxn>
              <a:cxn ang="0">
                <a:pos x="18" y="170"/>
              </a:cxn>
              <a:cxn ang="0">
                <a:pos x="10" y="164"/>
              </a:cxn>
              <a:cxn ang="0">
                <a:pos x="2" y="148"/>
              </a:cxn>
              <a:cxn ang="0">
                <a:pos x="0" y="144"/>
              </a:cxn>
              <a:cxn ang="0">
                <a:pos x="26" y="162"/>
              </a:cxn>
              <a:cxn ang="0">
                <a:pos x="44" y="164"/>
              </a:cxn>
              <a:cxn ang="0">
                <a:pos x="60" y="166"/>
              </a:cxn>
              <a:cxn ang="0">
                <a:pos x="72" y="164"/>
              </a:cxn>
              <a:cxn ang="0">
                <a:pos x="80" y="158"/>
              </a:cxn>
              <a:cxn ang="0">
                <a:pos x="88" y="152"/>
              </a:cxn>
              <a:cxn ang="0">
                <a:pos x="92" y="142"/>
              </a:cxn>
              <a:cxn ang="0">
                <a:pos x="90" y="128"/>
              </a:cxn>
              <a:cxn ang="0">
                <a:pos x="92" y="116"/>
              </a:cxn>
              <a:cxn ang="0">
                <a:pos x="100" y="116"/>
              </a:cxn>
              <a:cxn ang="0">
                <a:pos x="112" y="124"/>
              </a:cxn>
              <a:cxn ang="0">
                <a:pos x="120" y="112"/>
              </a:cxn>
              <a:cxn ang="0">
                <a:pos x="132" y="116"/>
              </a:cxn>
              <a:cxn ang="0">
                <a:pos x="138" y="114"/>
              </a:cxn>
              <a:cxn ang="0">
                <a:pos x="140" y="102"/>
              </a:cxn>
              <a:cxn ang="0">
                <a:pos x="142" y="90"/>
              </a:cxn>
              <a:cxn ang="0">
                <a:pos x="154" y="82"/>
              </a:cxn>
              <a:cxn ang="0">
                <a:pos x="148" y="72"/>
              </a:cxn>
              <a:cxn ang="0">
                <a:pos x="154" y="68"/>
              </a:cxn>
              <a:cxn ang="0">
                <a:pos x="162" y="68"/>
              </a:cxn>
              <a:cxn ang="0">
                <a:pos x="160" y="58"/>
              </a:cxn>
              <a:cxn ang="0">
                <a:pos x="170" y="56"/>
              </a:cxn>
              <a:cxn ang="0">
                <a:pos x="178" y="46"/>
              </a:cxn>
              <a:cxn ang="0">
                <a:pos x="182" y="28"/>
              </a:cxn>
              <a:cxn ang="0">
                <a:pos x="194" y="10"/>
              </a:cxn>
              <a:cxn ang="0">
                <a:pos x="212" y="0"/>
              </a:cxn>
              <a:cxn ang="0">
                <a:pos x="216" y="8"/>
              </a:cxn>
              <a:cxn ang="0">
                <a:pos x="232" y="6"/>
              </a:cxn>
              <a:cxn ang="0">
                <a:pos x="248" y="18"/>
              </a:cxn>
              <a:cxn ang="0">
                <a:pos x="256" y="30"/>
              </a:cxn>
              <a:cxn ang="0">
                <a:pos x="276" y="126"/>
              </a:cxn>
              <a:cxn ang="0">
                <a:pos x="184" y="278"/>
              </a:cxn>
              <a:cxn ang="0">
                <a:pos x="132" y="266"/>
              </a:cxn>
              <a:cxn ang="0">
                <a:pos x="120" y="264"/>
              </a:cxn>
            </a:cxnLst>
            <a:rect l="0" t="0" r="r" b="b"/>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1" name="Freeform 178"/>
          <p:cNvSpPr>
            <a:spLocks/>
          </p:cNvSpPr>
          <p:nvPr/>
        </p:nvSpPr>
        <p:spPr bwMode="ltGray">
          <a:xfrm>
            <a:off x="6434496" y="2696342"/>
            <a:ext cx="629220" cy="335573"/>
          </a:xfrm>
          <a:custGeom>
            <a:avLst/>
            <a:gdLst/>
            <a:ahLst/>
            <a:cxnLst>
              <a:cxn ang="0">
                <a:pos x="366" y="18"/>
              </a:cxn>
              <a:cxn ang="0">
                <a:pos x="356" y="6"/>
              </a:cxn>
              <a:cxn ang="0">
                <a:pos x="354" y="0"/>
              </a:cxn>
              <a:cxn ang="0">
                <a:pos x="342" y="8"/>
              </a:cxn>
              <a:cxn ang="0">
                <a:pos x="336" y="8"/>
              </a:cxn>
              <a:cxn ang="0">
                <a:pos x="332" y="4"/>
              </a:cxn>
              <a:cxn ang="0">
                <a:pos x="320" y="12"/>
              </a:cxn>
              <a:cxn ang="0">
                <a:pos x="314" y="22"/>
              </a:cxn>
              <a:cxn ang="0">
                <a:pos x="308" y="22"/>
              </a:cxn>
              <a:cxn ang="0">
                <a:pos x="306" y="28"/>
              </a:cxn>
              <a:cxn ang="0">
                <a:pos x="292" y="32"/>
              </a:cxn>
              <a:cxn ang="0">
                <a:pos x="288" y="32"/>
              </a:cxn>
              <a:cxn ang="0">
                <a:pos x="264" y="36"/>
              </a:cxn>
              <a:cxn ang="0">
                <a:pos x="256" y="32"/>
              </a:cxn>
              <a:cxn ang="0">
                <a:pos x="250" y="28"/>
              </a:cxn>
              <a:cxn ang="0">
                <a:pos x="240" y="28"/>
              </a:cxn>
              <a:cxn ang="0">
                <a:pos x="226" y="22"/>
              </a:cxn>
              <a:cxn ang="0">
                <a:pos x="216" y="22"/>
              </a:cxn>
              <a:cxn ang="0">
                <a:pos x="200" y="28"/>
              </a:cxn>
              <a:cxn ang="0">
                <a:pos x="198" y="34"/>
              </a:cxn>
              <a:cxn ang="0">
                <a:pos x="186" y="34"/>
              </a:cxn>
              <a:cxn ang="0">
                <a:pos x="178" y="32"/>
              </a:cxn>
              <a:cxn ang="0">
                <a:pos x="174" y="26"/>
              </a:cxn>
              <a:cxn ang="0">
                <a:pos x="174" y="16"/>
              </a:cxn>
              <a:cxn ang="0">
                <a:pos x="168" y="12"/>
              </a:cxn>
              <a:cxn ang="0">
                <a:pos x="158" y="8"/>
              </a:cxn>
              <a:cxn ang="0">
                <a:pos x="146" y="8"/>
              </a:cxn>
              <a:cxn ang="0">
                <a:pos x="138" y="6"/>
              </a:cxn>
              <a:cxn ang="0">
                <a:pos x="128" y="4"/>
              </a:cxn>
              <a:cxn ang="0">
                <a:pos x="128" y="10"/>
              </a:cxn>
              <a:cxn ang="0">
                <a:pos x="124" y="16"/>
              </a:cxn>
              <a:cxn ang="0">
                <a:pos x="124" y="28"/>
              </a:cxn>
              <a:cxn ang="0">
                <a:pos x="130" y="40"/>
              </a:cxn>
              <a:cxn ang="0">
                <a:pos x="130" y="46"/>
              </a:cxn>
              <a:cxn ang="0">
                <a:pos x="122" y="52"/>
              </a:cxn>
              <a:cxn ang="0">
                <a:pos x="110" y="48"/>
              </a:cxn>
              <a:cxn ang="0">
                <a:pos x="106" y="46"/>
              </a:cxn>
              <a:cxn ang="0">
                <a:pos x="104" y="46"/>
              </a:cxn>
              <a:cxn ang="0">
                <a:pos x="98" y="50"/>
              </a:cxn>
              <a:cxn ang="0">
                <a:pos x="88" y="48"/>
              </a:cxn>
              <a:cxn ang="0">
                <a:pos x="80" y="46"/>
              </a:cxn>
              <a:cxn ang="0">
                <a:pos x="82" y="42"/>
              </a:cxn>
              <a:cxn ang="0">
                <a:pos x="80" y="38"/>
              </a:cxn>
              <a:cxn ang="0">
                <a:pos x="70" y="38"/>
              </a:cxn>
              <a:cxn ang="0">
                <a:pos x="62" y="38"/>
              </a:cxn>
              <a:cxn ang="0">
                <a:pos x="56" y="36"/>
              </a:cxn>
              <a:cxn ang="0">
                <a:pos x="44" y="42"/>
              </a:cxn>
              <a:cxn ang="0">
                <a:pos x="36" y="42"/>
              </a:cxn>
              <a:cxn ang="0">
                <a:pos x="24" y="52"/>
              </a:cxn>
              <a:cxn ang="0">
                <a:pos x="22" y="58"/>
              </a:cxn>
              <a:cxn ang="0">
                <a:pos x="14" y="60"/>
              </a:cxn>
              <a:cxn ang="0">
                <a:pos x="0" y="72"/>
              </a:cxn>
              <a:cxn ang="0">
                <a:pos x="44" y="154"/>
              </a:cxn>
              <a:cxn ang="0">
                <a:pos x="134" y="204"/>
              </a:cxn>
              <a:cxn ang="0">
                <a:pos x="290" y="220"/>
              </a:cxn>
              <a:cxn ang="0">
                <a:pos x="434" y="36"/>
              </a:cxn>
              <a:cxn ang="0">
                <a:pos x="366" y="18"/>
              </a:cxn>
            </a:cxnLst>
            <a:rect l="0" t="0" r="r" b="b"/>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2" name="Freeform 179"/>
          <p:cNvSpPr>
            <a:spLocks/>
          </p:cNvSpPr>
          <p:nvPr/>
        </p:nvSpPr>
        <p:spPr bwMode="ltGray">
          <a:xfrm>
            <a:off x="7222872" y="2800743"/>
            <a:ext cx="175811" cy="244222"/>
          </a:xfrm>
          <a:custGeom>
            <a:avLst/>
            <a:gdLst/>
            <a:ahLst/>
            <a:cxnLst>
              <a:cxn ang="0">
                <a:pos x="58" y="0"/>
              </a:cxn>
              <a:cxn ang="0">
                <a:pos x="70" y="6"/>
              </a:cxn>
              <a:cxn ang="0">
                <a:pos x="70" y="22"/>
              </a:cxn>
              <a:cxn ang="0">
                <a:pos x="74" y="38"/>
              </a:cxn>
              <a:cxn ang="0">
                <a:pos x="64" y="54"/>
              </a:cxn>
              <a:cxn ang="0">
                <a:pos x="58" y="62"/>
              </a:cxn>
              <a:cxn ang="0">
                <a:pos x="58" y="72"/>
              </a:cxn>
              <a:cxn ang="0">
                <a:pos x="80" y="78"/>
              </a:cxn>
              <a:cxn ang="0">
                <a:pos x="88" y="92"/>
              </a:cxn>
              <a:cxn ang="0">
                <a:pos x="92" y="92"/>
              </a:cxn>
              <a:cxn ang="0">
                <a:pos x="104" y="104"/>
              </a:cxn>
              <a:cxn ang="0">
                <a:pos x="110" y="114"/>
              </a:cxn>
              <a:cxn ang="0">
                <a:pos x="112" y="118"/>
              </a:cxn>
              <a:cxn ang="0">
                <a:pos x="110" y="120"/>
              </a:cxn>
              <a:cxn ang="0">
                <a:pos x="120" y="114"/>
              </a:cxn>
              <a:cxn ang="0">
                <a:pos x="118" y="136"/>
              </a:cxn>
              <a:cxn ang="0">
                <a:pos x="112" y="140"/>
              </a:cxn>
              <a:cxn ang="0">
                <a:pos x="108" y="144"/>
              </a:cxn>
              <a:cxn ang="0">
                <a:pos x="106" y="144"/>
              </a:cxn>
              <a:cxn ang="0">
                <a:pos x="102" y="144"/>
              </a:cxn>
              <a:cxn ang="0">
                <a:pos x="100" y="150"/>
              </a:cxn>
              <a:cxn ang="0">
                <a:pos x="94" y="154"/>
              </a:cxn>
              <a:cxn ang="0">
                <a:pos x="92" y="152"/>
              </a:cxn>
              <a:cxn ang="0">
                <a:pos x="88" y="158"/>
              </a:cxn>
              <a:cxn ang="0">
                <a:pos x="86" y="160"/>
              </a:cxn>
              <a:cxn ang="0">
                <a:pos x="82" y="158"/>
              </a:cxn>
              <a:cxn ang="0">
                <a:pos x="76" y="150"/>
              </a:cxn>
              <a:cxn ang="0">
                <a:pos x="76" y="144"/>
              </a:cxn>
              <a:cxn ang="0">
                <a:pos x="78" y="134"/>
              </a:cxn>
              <a:cxn ang="0">
                <a:pos x="74" y="132"/>
              </a:cxn>
              <a:cxn ang="0">
                <a:pos x="70" y="122"/>
              </a:cxn>
              <a:cxn ang="0">
                <a:pos x="66" y="126"/>
              </a:cxn>
              <a:cxn ang="0">
                <a:pos x="62" y="122"/>
              </a:cxn>
              <a:cxn ang="0">
                <a:pos x="66" y="116"/>
              </a:cxn>
              <a:cxn ang="0">
                <a:pos x="70" y="112"/>
              </a:cxn>
              <a:cxn ang="0">
                <a:pos x="68" y="108"/>
              </a:cxn>
              <a:cxn ang="0">
                <a:pos x="60" y="108"/>
              </a:cxn>
              <a:cxn ang="0">
                <a:pos x="58" y="106"/>
              </a:cxn>
              <a:cxn ang="0">
                <a:pos x="56" y="112"/>
              </a:cxn>
              <a:cxn ang="0">
                <a:pos x="44" y="108"/>
              </a:cxn>
              <a:cxn ang="0">
                <a:pos x="38" y="104"/>
              </a:cxn>
              <a:cxn ang="0">
                <a:pos x="34" y="104"/>
              </a:cxn>
              <a:cxn ang="0">
                <a:pos x="38" y="96"/>
              </a:cxn>
              <a:cxn ang="0">
                <a:pos x="38" y="86"/>
              </a:cxn>
              <a:cxn ang="0">
                <a:pos x="32" y="78"/>
              </a:cxn>
              <a:cxn ang="0">
                <a:pos x="22" y="78"/>
              </a:cxn>
              <a:cxn ang="0">
                <a:pos x="0" y="62"/>
              </a:cxn>
              <a:cxn ang="0">
                <a:pos x="16" y="16"/>
              </a:cxn>
              <a:cxn ang="0">
                <a:pos x="58" y="0"/>
              </a:cxn>
            </a:cxnLst>
            <a:rect l="0" t="0" r="r" b="b"/>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3" name="Freeform 180"/>
          <p:cNvSpPr>
            <a:spLocks/>
          </p:cNvSpPr>
          <p:nvPr/>
        </p:nvSpPr>
        <p:spPr bwMode="ltGray">
          <a:xfrm>
            <a:off x="6145795" y="2580756"/>
            <a:ext cx="1164056" cy="1030953"/>
          </a:xfrm>
          <a:custGeom>
            <a:avLst/>
            <a:gdLst/>
            <a:ahLst/>
            <a:cxnLst>
              <a:cxn ang="0">
                <a:pos x="18" y="360"/>
              </a:cxn>
              <a:cxn ang="0">
                <a:pos x="10" y="340"/>
              </a:cxn>
              <a:cxn ang="0">
                <a:pos x="6" y="334"/>
              </a:cxn>
              <a:cxn ang="0">
                <a:pos x="12" y="310"/>
              </a:cxn>
              <a:cxn ang="0">
                <a:pos x="30" y="300"/>
              </a:cxn>
              <a:cxn ang="0">
                <a:pos x="50" y="304"/>
              </a:cxn>
              <a:cxn ang="0">
                <a:pos x="74" y="298"/>
              </a:cxn>
              <a:cxn ang="0">
                <a:pos x="88" y="288"/>
              </a:cxn>
              <a:cxn ang="0">
                <a:pos x="102" y="280"/>
              </a:cxn>
              <a:cxn ang="0">
                <a:pos x="110" y="228"/>
              </a:cxn>
              <a:cxn ang="0">
                <a:pos x="122" y="220"/>
              </a:cxn>
              <a:cxn ang="0">
                <a:pos x="140" y="194"/>
              </a:cxn>
              <a:cxn ang="0">
                <a:pos x="174" y="180"/>
              </a:cxn>
              <a:cxn ang="0">
                <a:pos x="188" y="156"/>
              </a:cxn>
              <a:cxn ang="0">
                <a:pos x="218" y="162"/>
              </a:cxn>
              <a:cxn ang="0">
                <a:pos x="234" y="162"/>
              </a:cxn>
              <a:cxn ang="0">
                <a:pos x="242" y="182"/>
              </a:cxn>
              <a:cxn ang="0">
                <a:pos x="246" y="222"/>
              </a:cxn>
              <a:cxn ang="0">
                <a:pos x="310" y="236"/>
              </a:cxn>
              <a:cxn ang="0">
                <a:pos x="342" y="264"/>
              </a:cxn>
              <a:cxn ang="0">
                <a:pos x="396" y="252"/>
              </a:cxn>
              <a:cxn ang="0">
                <a:pos x="434" y="268"/>
              </a:cxn>
              <a:cxn ang="0">
                <a:pos x="456" y="264"/>
              </a:cxn>
              <a:cxn ang="0">
                <a:pos x="502" y="244"/>
              </a:cxn>
              <a:cxn ang="0">
                <a:pos x="540" y="216"/>
              </a:cxn>
              <a:cxn ang="0">
                <a:pos x="536" y="192"/>
              </a:cxn>
              <a:cxn ang="0">
                <a:pos x="552" y="190"/>
              </a:cxn>
              <a:cxn ang="0">
                <a:pos x="568" y="180"/>
              </a:cxn>
              <a:cxn ang="0">
                <a:pos x="590" y="148"/>
              </a:cxn>
              <a:cxn ang="0">
                <a:pos x="612" y="134"/>
              </a:cxn>
              <a:cxn ang="0">
                <a:pos x="596" y="110"/>
              </a:cxn>
              <a:cxn ang="0">
                <a:pos x="560" y="102"/>
              </a:cxn>
              <a:cxn ang="0">
                <a:pos x="564" y="84"/>
              </a:cxn>
              <a:cxn ang="0">
                <a:pos x="582" y="70"/>
              </a:cxn>
              <a:cxn ang="0">
                <a:pos x="584" y="30"/>
              </a:cxn>
              <a:cxn ang="0">
                <a:pos x="582" y="10"/>
              </a:cxn>
              <a:cxn ang="0">
                <a:pos x="626" y="2"/>
              </a:cxn>
              <a:cxn ang="0">
                <a:pos x="668" y="28"/>
              </a:cxn>
              <a:cxn ang="0">
                <a:pos x="746" y="66"/>
              </a:cxn>
              <a:cxn ang="0">
                <a:pos x="782" y="36"/>
              </a:cxn>
              <a:cxn ang="0">
                <a:pos x="782" y="106"/>
              </a:cxn>
              <a:cxn ang="0">
                <a:pos x="792" y="148"/>
              </a:cxn>
              <a:cxn ang="0">
                <a:pos x="782" y="192"/>
              </a:cxn>
              <a:cxn ang="0">
                <a:pos x="758" y="190"/>
              </a:cxn>
              <a:cxn ang="0">
                <a:pos x="720" y="244"/>
              </a:cxn>
              <a:cxn ang="0">
                <a:pos x="690" y="226"/>
              </a:cxn>
              <a:cxn ang="0">
                <a:pos x="648" y="282"/>
              </a:cxn>
              <a:cxn ang="0">
                <a:pos x="684" y="304"/>
              </a:cxn>
              <a:cxn ang="0">
                <a:pos x="736" y="296"/>
              </a:cxn>
              <a:cxn ang="0">
                <a:pos x="720" y="354"/>
              </a:cxn>
              <a:cxn ang="0">
                <a:pos x="748" y="400"/>
              </a:cxn>
              <a:cxn ang="0">
                <a:pos x="774" y="440"/>
              </a:cxn>
              <a:cxn ang="0">
                <a:pos x="760" y="500"/>
              </a:cxn>
              <a:cxn ang="0">
                <a:pos x="744" y="540"/>
              </a:cxn>
              <a:cxn ang="0">
                <a:pos x="716" y="580"/>
              </a:cxn>
              <a:cxn ang="0">
                <a:pos x="656" y="602"/>
              </a:cxn>
              <a:cxn ang="0">
                <a:pos x="618" y="640"/>
              </a:cxn>
              <a:cxn ang="0">
                <a:pos x="614" y="656"/>
              </a:cxn>
              <a:cxn ang="0">
                <a:pos x="604" y="630"/>
              </a:cxn>
              <a:cxn ang="0">
                <a:pos x="590" y="630"/>
              </a:cxn>
              <a:cxn ang="0">
                <a:pos x="454" y="678"/>
              </a:cxn>
              <a:cxn ang="0">
                <a:pos x="4" y="380"/>
              </a:cxn>
            </a:cxnLst>
            <a:rect l="0" t="0" r="r" b="b"/>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584" name="Freeform 181"/>
          <p:cNvSpPr>
            <a:spLocks/>
          </p:cNvSpPr>
          <p:nvPr/>
        </p:nvSpPr>
        <p:spPr bwMode="ltGray">
          <a:xfrm>
            <a:off x="6787970" y="4016262"/>
            <a:ext cx="107338" cy="145415"/>
          </a:xfrm>
          <a:custGeom>
            <a:avLst/>
            <a:gdLst/>
            <a:ahLst/>
            <a:cxnLst>
              <a:cxn ang="0">
                <a:pos x="0" y="2"/>
              </a:cxn>
              <a:cxn ang="0">
                <a:pos x="2" y="10"/>
              </a:cxn>
              <a:cxn ang="0">
                <a:pos x="2" y="30"/>
              </a:cxn>
              <a:cxn ang="0">
                <a:pos x="8" y="36"/>
              </a:cxn>
              <a:cxn ang="0">
                <a:pos x="6" y="42"/>
              </a:cxn>
              <a:cxn ang="0">
                <a:pos x="14" y="58"/>
              </a:cxn>
              <a:cxn ang="0">
                <a:pos x="20" y="68"/>
              </a:cxn>
              <a:cxn ang="0">
                <a:pos x="20" y="72"/>
              </a:cxn>
              <a:cxn ang="0">
                <a:pos x="30" y="74"/>
              </a:cxn>
              <a:cxn ang="0">
                <a:pos x="38" y="80"/>
              </a:cxn>
              <a:cxn ang="0">
                <a:pos x="42" y="84"/>
              </a:cxn>
              <a:cxn ang="0">
                <a:pos x="54" y="88"/>
              </a:cxn>
              <a:cxn ang="0">
                <a:pos x="58" y="92"/>
              </a:cxn>
              <a:cxn ang="0">
                <a:pos x="66" y="94"/>
              </a:cxn>
              <a:cxn ang="0">
                <a:pos x="74" y="90"/>
              </a:cxn>
              <a:cxn ang="0">
                <a:pos x="74" y="84"/>
              </a:cxn>
              <a:cxn ang="0">
                <a:pos x="68" y="68"/>
              </a:cxn>
              <a:cxn ang="0">
                <a:pos x="62" y="62"/>
              </a:cxn>
              <a:cxn ang="0">
                <a:pos x="60" y="62"/>
              </a:cxn>
              <a:cxn ang="0">
                <a:pos x="58" y="50"/>
              </a:cxn>
              <a:cxn ang="0">
                <a:pos x="62" y="42"/>
              </a:cxn>
              <a:cxn ang="0">
                <a:pos x="62" y="36"/>
              </a:cxn>
              <a:cxn ang="0">
                <a:pos x="56" y="22"/>
              </a:cxn>
              <a:cxn ang="0">
                <a:pos x="36" y="4"/>
              </a:cxn>
              <a:cxn ang="0">
                <a:pos x="20" y="0"/>
              </a:cxn>
              <a:cxn ang="0">
                <a:pos x="0" y="2"/>
              </a:cxn>
            </a:cxnLst>
            <a:rect l="0" t="0" r="r" b="b"/>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5" name="Freeform 182"/>
          <p:cNvSpPr>
            <a:spLocks/>
          </p:cNvSpPr>
          <p:nvPr/>
        </p:nvSpPr>
        <p:spPr bwMode="ltGray">
          <a:xfrm>
            <a:off x="7037807" y="3917455"/>
            <a:ext cx="268343" cy="246087"/>
          </a:xfrm>
          <a:custGeom>
            <a:avLst/>
            <a:gdLst/>
            <a:ahLst/>
            <a:cxnLst>
              <a:cxn ang="0">
                <a:pos x="144" y="58"/>
              </a:cxn>
              <a:cxn ang="0">
                <a:pos x="154" y="50"/>
              </a:cxn>
              <a:cxn ang="0">
                <a:pos x="156" y="48"/>
              </a:cxn>
              <a:cxn ang="0">
                <a:pos x="166" y="50"/>
              </a:cxn>
              <a:cxn ang="0">
                <a:pos x="178" y="42"/>
              </a:cxn>
              <a:cxn ang="0">
                <a:pos x="168" y="40"/>
              </a:cxn>
              <a:cxn ang="0">
                <a:pos x="174" y="34"/>
              </a:cxn>
              <a:cxn ang="0">
                <a:pos x="184" y="30"/>
              </a:cxn>
              <a:cxn ang="0">
                <a:pos x="184" y="24"/>
              </a:cxn>
              <a:cxn ang="0">
                <a:pos x="180" y="24"/>
              </a:cxn>
              <a:cxn ang="0">
                <a:pos x="174" y="20"/>
              </a:cxn>
              <a:cxn ang="0">
                <a:pos x="164" y="20"/>
              </a:cxn>
              <a:cxn ang="0">
                <a:pos x="164" y="14"/>
              </a:cxn>
              <a:cxn ang="0">
                <a:pos x="152" y="8"/>
              </a:cxn>
              <a:cxn ang="0">
                <a:pos x="150" y="10"/>
              </a:cxn>
              <a:cxn ang="0">
                <a:pos x="146" y="0"/>
              </a:cxn>
              <a:cxn ang="0">
                <a:pos x="140" y="8"/>
              </a:cxn>
              <a:cxn ang="0">
                <a:pos x="136" y="4"/>
              </a:cxn>
              <a:cxn ang="0">
                <a:pos x="126" y="20"/>
              </a:cxn>
              <a:cxn ang="0">
                <a:pos x="118" y="36"/>
              </a:cxn>
              <a:cxn ang="0">
                <a:pos x="112" y="36"/>
              </a:cxn>
              <a:cxn ang="0">
                <a:pos x="106" y="42"/>
              </a:cxn>
              <a:cxn ang="0">
                <a:pos x="114" y="48"/>
              </a:cxn>
              <a:cxn ang="0">
                <a:pos x="108" y="48"/>
              </a:cxn>
              <a:cxn ang="0">
                <a:pos x="112" y="60"/>
              </a:cxn>
              <a:cxn ang="0">
                <a:pos x="104" y="52"/>
              </a:cxn>
              <a:cxn ang="0">
                <a:pos x="102" y="60"/>
              </a:cxn>
              <a:cxn ang="0">
                <a:pos x="100" y="66"/>
              </a:cxn>
              <a:cxn ang="0">
                <a:pos x="96" y="66"/>
              </a:cxn>
              <a:cxn ang="0">
                <a:pos x="90" y="56"/>
              </a:cxn>
              <a:cxn ang="0">
                <a:pos x="84" y="60"/>
              </a:cxn>
              <a:cxn ang="0">
                <a:pos x="80" y="70"/>
              </a:cxn>
              <a:cxn ang="0">
                <a:pos x="68" y="82"/>
              </a:cxn>
              <a:cxn ang="0">
                <a:pos x="66" y="88"/>
              </a:cxn>
              <a:cxn ang="0">
                <a:pos x="52" y="100"/>
              </a:cxn>
              <a:cxn ang="0">
                <a:pos x="38" y="108"/>
              </a:cxn>
              <a:cxn ang="0">
                <a:pos x="38" y="114"/>
              </a:cxn>
              <a:cxn ang="0">
                <a:pos x="30" y="134"/>
              </a:cxn>
              <a:cxn ang="0">
                <a:pos x="18" y="130"/>
              </a:cxn>
              <a:cxn ang="0">
                <a:pos x="12" y="132"/>
              </a:cxn>
              <a:cxn ang="0">
                <a:pos x="6" y="134"/>
              </a:cxn>
              <a:cxn ang="0">
                <a:pos x="4" y="128"/>
              </a:cxn>
              <a:cxn ang="0">
                <a:pos x="0" y="138"/>
              </a:cxn>
              <a:cxn ang="0">
                <a:pos x="26" y="162"/>
              </a:cxn>
              <a:cxn ang="0">
                <a:pos x="76" y="140"/>
              </a:cxn>
              <a:cxn ang="0">
                <a:pos x="128" y="84"/>
              </a:cxn>
              <a:cxn ang="0">
                <a:pos x="134" y="60"/>
              </a:cxn>
              <a:cxn ang="0">
                <a:pos x="144" y="58"/>
              </a:cxn>
            </a:cxnLst>
            <a:rect l="0" t="0" r="r" b="b"/>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6" name="Freeform 183"/>
          <p:cNvSpPr>
            <a:spLocks/>
          </p:cNvSpPr>
          <p:nvPr/>
        </p:nvSpPr>
        <p:spPr bwMode="ltGray">
          <a:xfrm>
            <a:off x="6819431" y="3507310"/>
            <a:ext cx="212824" cy="432516"/>
          </a:xfrm>
          <a:custGeom>
            <a:avLst/>
            <a:gdLst/>
            <a:ahLst/>
            <a:cxnLst>
              <a:cxn ang="0">
                <a:pos x="12" y="20"/>
              </a:cxn>
              <a:cxn ang="0">
                <a:pos x="24" y="20"/>
              </a:cxn>
              <a:cxn ang="0">
                <a:pos x="26" y="14"/>
              </a:cxn>
              <a:cxn ang="0">
                <a:pos x="40" y="14"/>
              </a:cxn>
              <a:cxn ang="0">
                <a:pos x="54" y="8"/>
              </a:cxn>
              <a:cxn ang="0">
                <a:pos x="52" y="0"/>
              </a:cxn>
              <a:cxn ang="0">
                <a:pos x="62" y="2"/>
              </a:cxn>
              <a:cxn ang="0">
                <a:pos x="64" y="8"/>
              </a:cxn>
              <a:cxn ang="0">
                <a:pos x="80" y="8"/>
              </a:cxn>
              <a:cxn ang="0">
                <a:pos x="90" y="8"/>
              </a:cxn>
              <a:cxn ang="0">
                <a:pos x="92" y="12"/>
              </a:cxn>
              <a:cxn ang="0">
                <a:pos x="88" y="16"/>
              </a:cxn>
              <a:cxn ang="0">
                <a:pos x="90" y="24"/>
              </a:cxn>
              <a:cxn ang="0">
                <a:pos x="98" y="22"/>
              </a:cxn>
              <a:cxn ang="0">
                <a:pos x="108" y="22"/>
              </a:cxn>
              <a:cxn ang="0">
                <a:pos x="104" y="28"/>
              </a:cxn>
              <a:cxn ang="0">
                <a:pos x="100" y="36"/>
              </a:cxn>
              <a:cxn ang="0">
                <a:pos x="90" y="40"/>
              </a:cxn>
              <a:cxn ang="0">
                <a:pos x="88" y="50"/>
              </a:cxn>
              <a:cxn ang="0">
                <a:pos x="76" y="68"/>
              </a:cxn>
              <a:cxn ang="0">
                <a:pos x="74" y="76"/>
              </a:cxn>
              <a:cxn ang="0">
                <a:pos x="74" y="80"/>
              </a:cxn>
              <a:cxn ang="0">
                <a:pos x="72" y="84"/>
              </a:cxn>
              <a:cxn ang="0">
                <a:pos x="88" y="100"/>
              </a:cxn>
              <a:cxn ang="0">
                <a:pos x="90" y="106"/>
              </a:cxn>
              <a:cxn ang="0">
                <a:pos x="90" y="108"/>
              </a:cxn>
              <a:cxn ang="0">
                <a:pos x="102" y="116"/>
              </a:cxn>
              <a:cxn ang="0">
                <a:pos x="108" y="118"/>
              </a:cxn>
              <a:cxn ang="0">
                <a:pos x="118" y="124"/>
              </a:cxn>
              <a:cxn ang="0">
                <a:pos x="128" y="136"/>
              </a:cxn>
              <a:cxn ang="0">
                <a:pos x="130" y="140"/>
              </a:cxn>
              <a:cxn ang="0">
                <a:pos x="132" y="144"/>
              </a:cxn>
              <a:cxn ang="0">
                <a:pos x="134" y="152"/>
              </a:cxn>
              <a:cxn ang="0">
                <a:pos x="142" y="168"/>
              </a:cxn>
              <a:cxn ang="0">
                <a:pos x="140" y="174"/>
              </a:cxn>
              <a:cxn ang="0">
                <a:pos x="146" y="186"/>
              </a:cxn>
              <a:cxn ang="0">
                <a:pos x="142" y="198"/>
              </a:cxn>
              <a:cxn ang="0">
                <a:pos x="144" y="202"/>
              </a:cxn>
              <a:cxn ang="0">
                <a:pos x="144" y="208"/>
              </a:cxn>
              <a:cxn ang="0">
                <a:pos x="142" y="216"/>
              </a:cxn>
              <a:cxn ang="0">
                <a:pos x="132" y="226"/>
              </a:cxn>
              <a:cxn ang="0">
                <a:pos x="126" y="230"/>
              </a:cxn>
              <a:cxn ang="0">
                <a:pos x="124" y="236"/>
              </a:cxn>
              <a:cxn ang="0">
                <a:pos x="120" y="246"/>
              </a:cxn>
              <a:cxn ang="0">
                <a:pos x="100" y="252"/>
              </a:cxn>
              <a:cxn ang="0">
                <a:pos x="92" y="258"/>
              </a:cxn>
              <a:cxn ang="0">
                <a:pos x="88" y="266"/>
              </a:cxn>
              <a:cxn ang="0">
                <a:pos x="78" y="274"/>
              </a:cxn>
              <a:cxn ang="0">
                <a:pos x="72" y="280"/>
              </a:cxn>
              <a:cxn ang="0">
                <a:pos x="72" y="282"/>
              </a:cxn>
              <a:cxn ang="0">
                <a:pos x="60" y="284"/>
              </a:cxn>
              <a:cxn ang="0">
                <a:pos x="64" y="280"/>
              </a:cxn>
              <a:cxn ang="0">
                <a:pos x="64" y="262"/>
              </a:cxn>
              <a:cxn ang="0">
                <a:pos x="64" y="256"/>
              </a:cxn>
              <a:cxn ang="0">
                <a:pos x="54" y="256"/>
              </a:cxn>
              <a:cxn ang="0">
                <a:pos x="74" y="200"/>
              </a:cxn>
              <a:cxn ang="0">
                <a:pos x="84" y="136"/>
              </a:cxn>
              <a:cxn ang="0">
                <a:pos x="16" y="70"/>
              </a:cxn>
              <a:cxn ang="0">
                <a:pos x="0" y="38"/>
              </a:cxn>
              <a:cxn ang="0">
                <a:pos x="8" y="28"/>
              </a:cxn>
              <a:cxn ang="0">
                <a:pos x="12" y="20"/>
              </a:cxn>
            </a:cxnLst>
            <a:rect l="0" t="0" r="r" b="b"/>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7" name="Freeform 184"/>
          <p:cNvSpPr>
            <a:spLocks/>
          </p:cNvSpPr>
          <p:nvPr/>
        </p:nvSpPr>
        <p:spPr bwMode="ltGray">
          <a:xfrm>
            <a:off x="6767612" y="3550189"/>
            <a:ext cx="212824" cy="249815"/>
          </a:xfrm>
          <a:custGeom>
            <a:avLst/>
            <a:gdLst/>
            <a:ahLst/>
            <a:cxnLst>
              <a:cxn ang="0">
                <a:pos x="18" y="20"/>
              </a:cxn>
              <a:cxn ang="0">
                <a:pos x="30" y="24"/>
              </a:cxn>
              <a:cxn ang="0">
                <a:pos x="32" y="20"/>
              </a:cxn>
              <a:cxn ang="0">
                <a:pos x="28" y="16"/>
              </a:cxn>
              <a:cxn ang="0">
                <a:pos x="30" y="10"/>
              </a:cxn>
              <a:cxn ang="0">
                <a:pos x="30" y="2"/>
              </a:cxn>
              <a:cxn ang="0">
                <a:pos x="34" y="0"/>
              </a:cxn>
              <a:cxn ang="0">
                <a:pos x="38" y="2"/>
              </a:cxn>
              <a:cxn ang="0">
                <a:pos x="40" y="0"/>
              </a:cxn>
              <a:cxn ang="0">
                <a:pos x="44" y="0"/>
              </a:cxn>
              <a:cxn ang="0">
                <a:pos x="44" y="8"/>
              </a:cxn>
              <a:cxn ang="0">
                <a:pos x="56" y="20"/>
              </a:cxn>
              <a:cxn ang="0">
                <a:pos x="56" y="24"/>
              </a:cxn>
              <a:cxn ang="0">
                <a:pos x="64" y="36"/>
              </a:cxn>
              <a:cxn ang="0">
                <a:pos x="74" y="32"/>
              </a:cxn>
              <a:cxn ang="0">
                <a:pos x="78" y="32"/>
              </a:cxn>
              <a:cxn ang="0">
                <a:pos x="80" y="44"/>
              </a:cxn>
              <a:cxn ang="0">
                <a:pos x="78" y="48"/>
              </a:cxn>
              <a:cxn ang="0">
                <a:pos x="72" y="48"/>
              </a:cxn>
              <a:cxn ang="0">
                <a:pos x="96" y="64"/>
              </a:cxn>
              <a:cxn ang="0">
                <a:pos x="96" y="70"/>
              </a:cxn>
              <a:cxn ang="0">
                <a:pos x="116" y="90"/>
              </a:cxn>
              <a:cxn ang="0">
                <a:pos x="124" y="92"/>
              </a:cxn>
              <a:cxn ang="0">
                <a:pos x="126" y="100"/>
              </a:cxn>
              <a:cxn ang="0">
                <a:pos x="132" y="100"/>
              </a:cxn>
              <a:cxn ang="0">
                <a:pos x="134" y="106"/>
              </a:cxn>
              <a:cxn ang="0">
                <a:pos x="142" y="110"/>
              </a:cxn>
              <a:cxn ang="0">
                <a:pos x="142" y="112"/>
              </a:cxn>
              <a:cxn ang="0">
                <a:pos x="138" y="116"/>
              </a:cxn>
              <a:cxn ang="0">
                <a:pos x="140" y="122"/>
              </a:cxn>
              <a:cxn ang="0">
                <a:pos x="144" y="126"/>
              </a:cxn>
              <a:cxn ang="0">
                <a:pos x="144" y="128"/>
              </a:cxn>
              <a:cxn ang="0">
                <a:pos x="138" y="130"/>
              </a:cxn>
              <a:cxn ang="0">
                <a:pos x="142" y="134"/>
              </a:cxn>
              <a:cxn ang="0">
                <a:pos x="146" y="146"/>
              </a:cxn>
              <a:cxn ang="0">
                <a:pos x="136" y="160"/>
              </a:cxn>
              <a:cxn ang="0">
                <a:pos x="92" y="164"/>
              </a:cxn>
              <a:cxn ang="0">
                <a:pos x="18" y="100"/>
              </a:cxn>
              <a:cxn ang="0">
                <a:pos x="0" y="36"/>
              </a:cxn>
              <a:cxn ang="0">
                <a:pos x="18" y="20"/>
              </a:cxn>
            </a:cxnLst>
            <a:rect l="0" t="0" r="r" b="b"/>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8" name="Freeform 185"/>
          <p:cNvSpPr>
            <a:spLocks/>
          </p:cNvSpPr>
          <p:nvPr/>
        </p:nvSpPr>
        <p:spPr bwMode="ltGray">
          <a:xfrm>
            <a:off x="6828684" y="3762718"/>
            <a:ext cx="157304" cy="134229"/>
          </a:xfrm>
          <a:custGeom>
            <a:avLst/>
            <a:gdLst/>
            <a:ahLst/>
            <a:cxnLst>
              <a:cxn ang="0">
                <a:pos x="100" y="10"/>
              </a:cxn>
              <a:cxn ang="0">
                <a:pos x="100" y="20"/>
              </a:cxn>
              <a:cxn ang="0">
                <a:pos x="108" y="26"/>
              </a:cxn>
              <a:cxn ang="0">
                <a:pos x="108" y="28"/>
              </a:cxn>
              <a:cxn ang="0">
                <a:pos x="102" y="34"/>
              </a:cxn>
              <a:cxn ang="0">
                <a:pos x="102" y="42"/>
              </a:cxn>
              <a:cxn ang="0">
                <a:pos x="98" y="48"/>
              </a:cxn>
              <a:cxn ang="0">
                <a:pos x="96" y="50"/>
              </a:cxn>
              <a:cxn ang="0">
                <a:pos x="92" y="46"/>
              </a:cxn>
              <a:cxn ang="0">
                <a:pos x="90" y="48"/>
              </a:cxn>
              <a:cxn ang="0">
                <a:pos x="90" y="52"/>
              </a:cxn>
              <a:cxn ang="0">
                <a:pos x="82" y="52"/>
              </a:cxn>
              <a:cxn ang="0">
                <a:pos x="84" y="58"/>
              </a:cxn>
              <a:cxn ang="0">
                <a:pos x="82" y="68"/>
              </a:cxn>
              <a:cxn ang="0">
                <a:pos x="74" y="66"/>
              </a:cxn>
              <a:cxn ang="0">
                <a:pos x="72" y="70"/>
              </a:cxn>
              <a:cxn ang="0">
                <a:pos x="62" y="70"/>
              </a:cxn>
              <a:cxn ang="0">
                <a:pos x="60" y="78"/>
              </a:cxn>
              <a:cxn ang="0">
                <a:pos x="56" y="80"/>
              </a:cxn>
              <a:cxn ang="0">
                <a:pos x="50" y="88"/>
              </a:cxn>
              <a:cxn ang="0">
                <a:pos x="46" y="86"/>
              </a:cxn>
              <a:cxn ang="0">
                <a:pos x="36" y="84"/>
              </a:cxn>
              <a:cxn ang="0">
                <a:pos x="34" y="82"/>
              </a:cxn>
              <a:cxn ang="0">
                <a:pos x="36" y="74"/>
              </a:cxn>
              <a:cxn ang="0">
                <a:pos x="36" y="72"/>
              </a:cxn>
              <a:cxn ang="0">
                <a:pos x="32" y="78"/>
              </a:cxn>
              <a:cxn ang="0">
                <a:pos x="28" y="76"/>
              </a:cxn>
              <a:cxn ang="0">
                <a:pos x="24" y="64"/>
              </a:cxn>
              <a:cxn ang="0">
                <a:pos x="0" y="18"/>
              </a:cxn>
              <a:cxn ang="0">
                <a:pos x="34" y="0"/>
              </a:cxn>
              <a:cxn ang="0">
                <a:pos x="58" y="8"/>
              </a:cxn>
              <a:cxn ang="0">
                <a:pos x="62" y="16"/>
              </a:cxn>
              <a:cxn ang="0">
                <a:pos x="70" y="14"/>
              </a:cxn>
              <a:cxn ang="0">
                <a:pos x="74" y="16"/>
              </a:cxn>
              <a:cxn ang="0">
                <a:pos x="80" y="18"/>
              </a:cxn>
              <a:cxn ang="0">
                <a:pos x="80" y="10"/>
              </a:cxn>
              <a:cxn ang="0">
                <a:pos x="88" y="8"/>
              </a:cxn>
              <a:cxn ang="0">
                <a:pos x="92" y="14"/>
              </a:cxn>
              <a:cxn ang="0">
                <a:pos x="100" y="10"/>
              </a:cxn>
            </a:cxnLst>
            <a:rect l="0" t="0" r="r" b="b"/>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89" name="Freeform 186"/>
          <p:cNvSpPr>
            <a:spLocks/>
          </p:cNvSpPr>
          <p:nvPr/>
        </p:nvSpPr>
        <p:spPr bwMode="ltGray">
          <a:xfrm>
            <a:off x="6695438" y="3600525"/>
            <a:ext cx="235032" cy="441837"/>
          </a:xfrm>
          <a:custGeom>
            <a:avLst/>
            <a:gdLst/>
            <a:ahLst/>
            <a:cxnLst>
              <a:cxn ang="0">
                <a:pos x="158" y="110"/>
              </a:cxn>
              <a:cxn ang="0">
                <a:pos x="156" y="92"/>
              </a:cxn>
              <a:cxn ang="0">
                <a:pos x="158" y="82"/>
              </a:cxn>
              <a:cxn ang="0">
                <a:pos x="142" y="72"/>
              </a:cxn>
              <a:cxn ang="0">
                <a:pos x="140" y="50"/>
              </a:cxn>
              <a:cxn ang="0">
                <a:pos x="114" y="38"/>
              </a:cxn>
              <a:cxn ang="0">
                <a:pos x="106" y="46"/>
              </a:cxn>
              <a:cxn ang="0">
                <a:pos x="102" y="48"/>
              </a:cxn>
              <a:cxn ang="0">
                <a:pos x="96" y="42"/>
              </a:cxn>
              <a:cxn ang="0">
                <a:pos x="86" y="50"/>
              </a:cxn>
              <a:cxn ang="0">
                <a:pos x="82" y="58"/>
              </a:cxn>
              <a:cxn ang="0">
                <a:pos x="76" y="48"/>
              </a:cxn>
              <a:cxn ang="0">
                <a:pos x="78" y="40"/>
              </a:cxn>
              <a:cxn ang="0">
                <a:pos x="80" y="30"/>
              </a:cxn>
              <a:cxn ang="0">
                <a:pos x="78" y="22"/>
              </a:cxn>
              <a:cxn ang="0">
                <a:pos x="66" y="26"/>
              </a:cxn>
              <a:cxn ang="0">
                <a:pos x="66" y="12"/>
              </a:cxn>
              <a:cxn ang="0">
                <a:pos x="0" y="26"/>
              </a:cxn>
              <a:cxn ang="0">
                <a:pos x="24" y="132"/>
              </a:cxn>
              <a:cxn ang="0">
                <a:pos x="34" y="204"/>
              </a:cxn>
              <a:cxn ang="0">
                <a:pos x="26" y="228"/>
              </a:cxn>
              <a:cxn ang="0">
                <a:pos x="30" y="248"/>
              </a:cxn>
              <a:cxn ang="0">
                <a:pos x="48" y="262"/>
              </a:cxn>
              <a:cxn ang="0">
                <a:pos x="66" y="274"/>
              </a:cxn>
              <a:cxn ang="0">
                <a:pos x="86" y="290"/>
              </a:cxn>
              <a:cxn ang="0">
                <a:pos x="100" y="286"/>
              </a:cxn>
              <a:cxn ang="0">
                <a:pos x="94" y="272"/>
              </a:cxn>
              <a:cxn ang="0">
                <a:pos x="78" y="266"/>
              </a:cxn>
              <a:cxn ang="0">
                <a:pos x="70" y="256"/>
              </a:cxn>
              <a:cxn ang="0">
                <a:pos x="58" y="224"/>
              </a:cxn>
              <a:cxn ang="0">
                <a:pos x="50" y="216"/>
              </a:cxn>
              <a:cxn ang="0">
                <a:pos x="60" y="174"/>
              </a:cxn>
              <a:cxn ang="0">
                <a:pos x="58" y="164"/>
              </a:cxn>
              <a:cxn ang="0">
                <a:pos x="62" y="144"/>
              </a:cxn>
              <a:cxn ang="0">
                <a:pos x="68" y="138"/>
              </a:cxn>
              <a:cxn ang="0">
                <a:pos x="72" y="142"/>
              </a:cxn>
              <a:cxn ang="0">
                <a:pos x="76" y="154"/>
              </a:cxn>
              <a:cxn ang="0">
                <a:pos x="88" y="152"/>
              </a:cxn>
              <a:cxn ang="0">
                <a:pos x="110" y="162"/>
              </a:cxn>
              <a:cxn ang="0">
                <a:pos x="116" y="164"/>
              </a:cxn>
              <a:cxn ang="0">
                <a:pos x="112" y="154"/>
              </a:cxn>
              <a:cxn ang="0">
                <a:pos x="112" y="144"/>
              </a:cxn>
              <a:cxn ang="0">
                <a:pos x="108" y="130"/>
              </a:cxn>
              <a:cxn ang="0">
                <a:pos x="116" y="116"/>
              </a:cxn>
              <a:cxn ang="0">
                <a:pos x="136" y="114"/>
              </a:cxn>
            </a:cxnLst>
            <a:rect l="0" t="0" r="r" b="b"/>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590" name="Freeform 187"/>
          <p:cNvSpPr>
            <a:spLocks/>
          </p:cNvSpPr>
          <p:nvPr/>
        </p:nvSpPr>
        <p:spPr bwMode="ltGray">
          <a:xfrm>
            <a:off x="6565892" y="3391724"/>
            <a:ext cx="235032" cy="523866"/>
          </a:xfrm>
          <a:custGeom>
            <a:avLst/>
            <a:gdLst/>
            <a:ahLst/>
            <a:cxnLst>
              <a:cxn ang="0">
                <a:pos x="130" y="336"/>
              </a:cxn>
              <a:cxn ang="0">
                <a:pos x="134" y="326"/>
              </a:cxn>
              <a:cxn ang="0">
                <a:pos x="144" y="308"/>
              </a:cxn>
              <a:cxn ang="0">
                <a:pos x="134" y="288"/>
              </a:cxn>
              <a:cxn ang="0">
                <a:pos x="122" y="262"/>
              </a:cxn>
              <a:cxn ang="0">
                <a:pos x="116" y="248"/>
              </a:cxn>
              <a:cxn ang="0">
                <a:pos x="126" y="232"/>
              </a:cxn>
              <a:cxn ang="0">
                <a:pos x="116" y="216"/>
              </a:cxn>
              <a:cxn ang="0">
                <a:pos x="108" y="206"/>
              </a:cxn>
              <a:cxn ang="0">
                <a:pos x="98" y="190"/>
              </a:cxn>
              <a:cxn ang="0">
                <a:pos x="106" y="178"/>
              </a:cxn>
              <a:cxn ang="0">
                <a:pos x="120" y="162"/>
              </a:cxn>
              <a:cxn ang="0">
                <a:pos x="124" y="152"/>
              </a:cxn>
              <a:cxn ang="0">
                <a:pos x="134" y="150"/>
              </a:cxn>
              <a:cxn ang="0">
                <a:pos x="142" y="146"/>
              </a:cxn>
              <a:cxn ang="0">
                <a:pos x="148" y="142"/>
              </a:cxn>
              <a:cxn ang="0">
                <a:pos x="154" y="130"/>
              </a:cxn>
              <a:cxn ang="0">
                <a:pos x="162" y="120"/>
              </a:cxn>
              <a:cxn ang="0">
                <a:pos x="154" y="122"/>
              </a:cxn>
              <a:cxn ang="0">
                <a:pos x="146" y="126"/>
              </a:cxn>
              <a:cxn ang="0">
                <a:pos x="140" y="114"/>
              </a:cxn>
              <a:cxn ang="0">
                <a:pos x="130" y="98"/>
              </a:cxn>
              <a:cxn ang="0">
                <a:pos x="120" y="82"/>
              </a:cxn>
              <a:cxn ang="0">
                <a:pos x="106" y="80"/>
              </a:cxn>
              <a:cxn ang="0">
                <a:pos x="106" y="62"/>
              </a:cxn>
              <a:cxn ang="0">
                <a:pos x="108" y="50"/>
              </a:cxn>
              <a:cxn ang="0">
                <a:pos x="116" y="28"/>
              </a:cxn>
              <a:cxn ang="0">
                <a:pos x="108" y="16"/>
              </a:cxn>
              <a:cxn ang="0">
                <a:pos x="100" y="0"/>
              </a:cxn>
              <a:cxn ang="0">
                <a:pos x="86" y="10"/>
              </a:cxn>
              <a:cxn ang="0">
                <a:pos x="0" y="132"/>
              </a:cxn>
              <a:cxn ang="0">
                <a:pos x="14" y="164"/>
              </a:cxn>
              <a:cxn ang="0">
                <a:pos x="26" y="168"/>
              </a:cxn>
              <a:cxn ang="0">
                <a:pos x="30" y="188"/>
              </a:cxn>
              <a:cxn ang="0">
                <a:pos x="46" y="208"/>
              </a:cxn>
              <a:cxn ang="0">
                <a:pos x="52" y="242"/>
              </a:cxn>
              <a:cxn ang="0">
                <a:pos x="84" y="224"/>
              </a:cxn>
              <a:cxn ang="0">
                <a:pos x="86" y="216"/>
              </a:cxn>
              <a:cxn ang="0">
                <a:pos x="100" y="232"/>
              </a:cxn>
              <a:cxn ang="0">
                <a:pos x="114" y="276"/>
              </a:cxn>
              <a:cxn ang="0">
                <a:pos x="128" y="310"/>
              </a:cxn>
            </a:cxnLst>
            <a:rect l="0" t="0" r="r" b="b"/>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1" name="Freeform 188"/>
          <p:cNvSpPr>
            <a:spLocks/>
          </p:cNvSpPr>
          <p:nvPr/>
        </p:nvSpPr>
        <p:spPr bwMode="ltGray">
          <a:xfrm>
            <a:off x="6449301" y="3445788"/>
            <a:ext cx="140649" cy="190158"/>
          </a:xfrm>
          <a:custGeom>
            <a:avLst/>
            <a:gdLst/>
            <a:ahLst/>
            <a:cxnLst>
              <a:cxn ang="0">
                <a:pos x="28" y="98"/>
              </a:cxn>
              <a:cxn ang="0">
                <a:pos x="0" y="36"/>
              </a:cxn>
              <a:cxn ang="0">
                <a:pos x="18" y="0"/>
              </a:cxn>
              <a:cxn ang="0">
                <a:pos x="82" y="22"/>
              </a:cxn>
              <a:cxn ang="0">
                <a:pos x="96" y="26"/>
              </a:cxn>
              <a:cxn ang="0">
                <a:pos x="94" y="94"/>
              </a:cxn>
              <a:cxn ang="0">
                <a:pos x="90" y="94"/>
              </a:cxn>
              <a:cxn ang="0">
                <a:pos x="90" y="104"/>
              </a:cxn>
              <a:cxn ang="0">
                <a:pos x="92" y="108"/>
              </a:cxn>
              <a:cxn ang="0">
                <a:pos x="92" y="110"/>
              </a:cxn>
              <a:cxn ang="0">
                <a:pos x="88" y="110"/>
              </a:cxn>
              <a:cxn ang="0">
                <a:pos x="86" y="112"/>
              </a:cxn>
              <a:cxn ang="0">
                <a:pos x="90" y="124"/>
              </a:cxn>
              <a:cxn ang="0">
                <a:pos x="82" y="110"/>
              </a:cxn>
              <a:cxn ang="0">
                <a:pos x="74" y="88"/>
              </a:cxn>
              <a:cxn ang="0">
                <a:pos x="72" y="80"/>
              </a:cxn>
              <a:cxn ang="0">
                <a:pos x="70" y="80"/>
              </a:cxn>
              <a:cxn ang="0">
                <a:pos x="66" y="82"/>
              </a:cxn>
              <a:cxn ang="0">
                <a:pos x="62" y="82"/>
              </a:cxn>
              <a:cxn ang="0">
                <a:pos x="58" y="86"/>
              </a:cxn>
              <a:cxn ang="0">
                <a:pos x="46" y="94"/>
              </a:cxn>
              <a:cxn ang="0">
                <a:pos x="34" y="96"/>
              </a:cxn>
              <a:cxn ang="0">
                <a:pos x="28" y="98"/>
              </a:cxn>
            </a:cxnLst>
            <a:rect l="0" t="0" r="r" b="b"/>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2" name="Freeform 189"/>
          <p:cNvSpPr>
            <a:spLocks/>
          </p:cNvSpPr>
          <p:nvPr/>
        </p:nvSpPr>
        <p:spPr bwMode="ltGray">
          <a:xfrm>
            <a:off x="6480763" y="3406639"/>
            <a:ext cx="79577" cy="55929"/>
          </a:xfrm>
          <a:custGeom>
            <a:avLst/>
            <a:gdLst/>
            <a:ahLst/>
            <a:cxnLst>
              <a:cxn ang="0">
                <a:pos x="54" y="22"/>
              </a:cxn>
              <a:cxn ang="0">
                <a:pos x="20" y="36"/>
              </a:cxn>
              <a:cxn ang="0">
                <a:pos x="0" y="24"/>
              </a:cxn>
              <a:cxn ang="0">
                <a:pos x="8" y="10"/>
              </a:cxn>
              <a:cxn ang="0">
                <a:pos x="10" y="8"/>
              </a:cxn>
              <a:cxn ang="0">
                <a:pos x="12" y="6"/>
              </a:cxn>
              <a:cxn ang="0">
                <a:pos x="14" y="4"/>
              </a:cxn>
              <a:cxn ang="0">
                <a:pos x="16" y="2"/>
              </a:cxn>
              <a:cxn ang="0">
                <a:pos x="18" y="0"/>
              </a:cxn>
              <a:cxn ang="0">
                <a:pos x="24" y="0"/>
              </a:cxn>
              <a:cxn ang="0">
                <a:pos x="26" y="4"/>
              </a:cxn>
              <a:cxn ang="0">
                <a:pos x="32" y="4"/>
              </a:cxn>
              <a:cxn ang="0">
                <a:pos x="38" y="8"/>
              </a:cxn>
              <a:cxn ang="0">
                <a:pos x="40" y="10"/>
              </a:cxn>
              <a:cxn ang="0">
                <a:pos x="46" y="6"/>
              </a:cxn>
              <a:cxn ang="0">
                <a:pos x="52" y="8"/>
              </a:cxn>
              <a:cxn ang="0">
                <a:pos x="52" y="16"/>
              </a:cxn>
              <a:cxn ang="0">
                <a:pos x="54" y="22"/>
              </a:cxn>
            </a:cxnLst>
            <a:rect l="0" t="0" r="r" b="b"/>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3" name="Freeform 190"/>
          <p:cNvSpPr>
            <a:spLocks/>
          </p:cNvSpPr>
          <p:nvPr/>
        </p:nvSpPr>
        <p:spPr bwMode="ltGray">
          <a:xfrm>
            <a:off x="6267938" y="3354438"/>
            <a:ext cx="199870" cy="113721"/>
          </a:xfrm>
          <a:custGeom>
            <a:avLst/>
            <a:gdLst/>
            <a:ahLst/>
            <a:cxnLst>
              <a:cxn ang="0">
                <a:pos x="4" y="0"/>
              </a:cxn>
              <a:cxn ang="0">
                <a:pos x="0" y="34"/>
              </a:cxn>
              <a:cxn ang="0">
                <a:pos x="78" y="74"/>
              </a:cxn>
              <a:cxn ang="0">
                <a:pos x="138" y="74"/>
              </a:cxn>
              <a:cxn ang="0">
                <a:pos x="138" y="44"/>
              </a:cxn>
              <a:cxn ang="0">
                <a:pos x="128" y="44"/>
              </a:cxn>
              <a:cxn ang="0">
                <a:pos x="126" y="46"/>
              </a:cxn>
              <a:cxn ang="0">
                <a:pos x="122" y="42"/>
              </a:cxn>
              <a:cxn ang="0">
                <a:pos x="112" y="40"/>
              </a:cxn>
              <a:cxn ang="0">
                <a:pos x="112" y="44"/>
              </a:cxn>
              <a:cxn ang="0">
                <a:pos x="102" y="42"/>
              </a:cxn>
              <a:cxn ang="0">
                <a:pos x="100" y="38"/>
              </a:cxn>
              <a:cxn ang="0">
                <a:pos x="98" y="38"/>
              </a:cxn>
              <a:cxn ang="0">
                <a:pos x="92" y="40"/>
              </a:cxn>
              <a:cxn ang="0">
                <a:pos x="88" y="38"/>
              </a:cxn>
              <a:cxn ang="0">
                <a:pos x="80" y="26"/>
              </a:cxn>
              <a:cxn ang="0">
                <a:pos x="76" y="26"/>
              </a:cxn>
              <a:cxn ang="0">
                <a:pos x="42" y="2"/>
              </a:cxn>
              <a:cxn ang="0">
                <a:pos x="28" y="0"/>
              </a:cxn>
              <a:cxn ang="0">
                <a:pos x="26" y="4"/>
              </a:cxn>
              <a:cxn ang="0">
                <a:pos x="4" y="0"/>
              </a:cxn>
            </a:cxnLst>
            <a:rect l="0" t="0" r="r" b="b"/>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4" name="Freeform 191"/>
          <p:cNvSpPr>
            <a:spLocks/>
          </p:cNvSpPr>
          <p:nvPr/>
        </p:nvSpPr>
        <p:spPr bwMode="ltGray">
          <a:xfrm>
            <a:off x="5955179" y="3136316"/>
            <a:ext cx="742109" cy="851981"/>
          </a:xfrm>
          <a:custGeom>
            <a:avLst/>
            <a:gdLst/>
            <a:ahLst/>
            <a:cxnLst>
              <a:cxn ang="0">
                <a:pos x="22" y="238"/>
              </a:cxn>
              <a:cxn ang="0">
                <a:pos x="52" y="230"/>
              </a:cxn>
              <a:cxn ang="0">
                <a:pos x="44" y="202"/>
              </a:cxn>
              <a:cxn ang="0">
                <a:pos x="50" y="174"/>
              </a:cxn>
              <a:cxn ang="0">
                <a:pos x="68" y="178"/>
              </a:cxn>
              <a:cxn ang="0">
                <a:pos x="86" y="164"/>
              </a:cxn>
              <a:cxn ang="0">
                <a:pos x="124" y="118"/>
              </a:cxn>
              <a:cxn ang="0">
                <a:pos x="140" y="102"/>
              </a:cxn>
              <a:cxn ang="0">
                <a:pos x="120" y="72"/>
              </a:cxn>
              <a:cxn ang="0">
                <a:pos x="130" y="48"/>
              </a:cxn>
              <a:cxn ang="0">
                <a:pos x="120" y="32"/>
              </a:cxn>
              <a:cxn ang="0">
                <a:pos x="108" y="20"/>
              </a:cxn>
              <a:cxn ang="0">
                <a:pos x="122" y="8"/>
              </a:cxn>
              <a:cxn ang="0">
                <a:pos x="142" y="4"/>
              </a:cxn>
              <a:cxn ang="0">
                <a:pos x="164" y="16"/>
              </a:cxn>
              <a:cxn ang="0">
                <a:pos x="202" y="32"/>
              </a:cxn>
              <a:cxn ang="0">
                <a:pos x="222" y="60"/>
              </a:cxn>
              <a:cxn ang="0">
                <a:pos x="202" y="76"/>
              </a:cxn>
              <a:cxn ang="0">
                <a:pos x="198" y="100"/>
              </a:cxn>
              <a:cxn ang="0">
                <a:pos x="210" y="128"/>
              </a:cxn>
              <a:cxn ang="0">
                <a:pos x="222" y="166"/>
              </a:cxn>
              <a:cxn ang="0">
                <a:pos x="246" y="190"/>
              </a:cxn>
              <a:cxn ang="0">
                <a:pos x="286" y="196"/>
              </a:cxn>
              <a:cxn ang="0">
                <a:pos x="324" y="212"/>
              </a:cxn>
              <a:cxn ang="0">
                <a:pos x="352" y="208"/>
              </a:cxn>
              <a:cxn ang="0">
                <a:pos x="372" y="190"/>
              </a:cxn>
              <a:cxn ang="0">
                <a:pos x="390" y="204"/>
              </a:cxn>
              <a:cxn ang="0">
                <a:pos x="434" y="182"/>
              </a:cxn>
              <a:cxn ang="0">
                <a:pos x="474" y="156"/>
              </a:cxn>
              <a:cxn ang="0">
                <a:pos x="502" y="184"/>
              </a:cxn>
              <a:cxn ang="0">
                <a:pos x="484" y="204"/>
              </a:cxn>
              <a:cxn ang="0">
                <a:pos x="462" y="232"/>
              </a:cxn>
              <a:cxn ang="0">
                <a:pos x="456" y="262"/>
              </a:cxn>
              <a:cxn ang="0">
                <a:pos x="436" y="298"/>
              </a:cxn>
              <a:cxn ang="0">
                <a:pos x="424" y="262"/>
              </a:cxn>
              <a:cxn ang="0">
                <a:pos x="410" y="264"/>
              </a:cxn>
              <a:cxn ang="0">
                <a:pos x="434" y="232"/>
              </a:cxn>
              <a:cxn ang="0">
                <a:pos x="386" y="238"/>
              </a:cxn>
              <a:cxn ang="0">
                <a:pos x="366" y="214"/>
              </a:cxn>
              <a:cxn ang="0">
                <a:pos x="362" y="240"/>
              </a:cxn>
              <a:cxn ang="0">
                <a:pos x="370" y="274"/>
              </a:cxn>
              <a:cxn ang="0">
                <a:pos x="336" y="308"/>
              </a:cxn>
              <a:cxn ang="0">
                <a:pos x="304" y="344"/>
              </a:cxn>
              <a:cxn ang="0">
                <a:pos x="242" y="404"/>
              </a:cxn>
              <a:cxn ang="0">
                <a:pos x="212" y="418"/>
              </a:cxn>
              <a:cxn ang="0">
                <a:pos x="206" y="478"/>
              </a:cxn>
              <a:cxn ang="0">
                <a:pos x="184" y="522"/>
              </a:cxn>
              <a:cxn ang="0">
                <a:pos x="160" y="550"/>
              </a:cxn>
              <a:cxn ang="0">
                <a:pos x="126" y="520"/>
              </a:cxn>
              <a:cxn ang="0">
                <a:pos x="90" y="422"/>
              </a:cxn>
              <a:cxn ang="0">
                <a:pos x="72" y="348"/>
              </a:cxn>
              <a:cxn ang="0">
                <a:pos x="74" y="284"/>
              </a:cxn>
              <a:cxn ang="0">
                <a:pos x="18" y="280"/>
              </a:cxn>
              <a:cxn ang="0">
                <a:pos x="24" y="264"/>
              </a:cxn>
            </a:cxnLst>
            <a:rect l="0" t="0" r="r" b="b"/>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595" name="Freeform 192"/>
          <p:cNvSpPr>
            <a:spLocks/>
          </p:cNvSpPr>
          <p:nvPr/>
        </p:nvSpPr>
        <p:spPr bwMode="ltGray">
          <a:xfrm>
            <a:off x="7111833" y="4359292"/>
            <a:ext cx="31460" cy="14914"/>
          </a:xfrm>
          <a:custGeom>
            <a:avLst/>
            <a:gdLst/>
            <a:ahLst/>
            <a:cxnLst>
              <a:cxn ang="0">
                <a:pos x="0" y="6"/>
              </a:cxn>
              <a:cxn ang="0">
                <a:pos x="10" y="8"/>
              </a:cxn>
              <a:cxn ang="0">
                <a:pos x="22" y="0"/>
              </a:cxn>
              <a:cxn ang="0">
                <a:pos x="8" y="2"/>
              </a:cxn>
              <a:cxn ang="0">
                <a:pos x="0" y="6"/>
              </a:cxn>
            </a:cxnLst>
            <a:rect l="0" t="0" r="r" b="b"/>
            <a:pathLst>
              <a:path w="23" h="9">
                <a:moveTo>
                  <a:pt x="0" y="6"/>
                </a:moveTo>
                <a:lnTo>
                  <a:pt x="10" y="8"/>
                </a:lnTo>
                <a:lnTo>
                  <a:pt x="22" y="0"/>
                </a:lnTo>
                <a:lnTo>
                  <a:pt x="8" y="2"/>
                </a:lnTo>
                <a:lnTo>
                  <a:pt x="0"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6" name="Freeform 193"/>
          <p:cNvSpPr>
            <a:spLocks/>
          </p:cNvSpPr>
          <p:nvPr/>
        </p:nvSpPr>
        <p:spPr bwMode="ltGray">
          <a:xfrm>
            <a:off x="7367222" y="4405900"/>
            <a:ext cx="16655" cy="16778"/>
          </a:xfrm>
          <a:custGeom>
            <a:avLst/>
            <a:gdLst/>
            <a:ahLst/>
            <a:cxnLst>
              <a:cxn ang="0">
                <a:pos x="0" y="10"/>
              </a:cxn>
              <a:cxn ang="0">
                <a:pos x="8" y="6"/>
              </a:cxn>
              <a:cxn ang="0">
                <a:pos x="10" y="0"/>
              </a:cxn>
              <a:cxn ang="0">
                <a:pos x="2" y="6"/>
              </a:cxn>
              <a:cxn ang="0">
                <a:pos x="0" y="10"/>
              </a:cxn>
            </a:cxnLst>
            <a:rect l="0" t="0" r="r" b="b"/>
            <a:pathLst>
              <a:path w="11" h="11">
                <a:moveTo>
                  <a:pt x="0" y="10"/>
                </a:moveTo>
                <a:lnTo>
                  <a:pt x="8" y="6"/>
                </a:lnTo>
                <a:lnTo>
                  <a:pt x="10" y="0"/>
                </a:lnTo>
                <a:lnTo>
                  <a:pt x="2" y="6"/>
                </a:lnTo>
                <a:lnTo>
                  <a:pt x="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7" name="Freeform 194"/>
          <p:cNvSpPr>
            <a:spLocks/>
          </p:cNvSpPr>
          <p:nvPr/>
        </p:nvSpPr>
        <p:spPr bwMode="ltGray">
          <a:xfrm>
            <a:off x="7419040" y="3688146"/>
            <a:ext cx="46266" cy="41014"/>
          </a:xfrm>
          <a:custGeom>
            <a:avLst/>
            <a:gdLst/>
            <a:ahLst/>
            <a:cxnLst>
              <a:cxn ang="0">
                <a:pos x="16" y="26"/>
              </a:cxn>
              <a:cxn ang="0">
                <a:pos x="24" y="26"/>
              </a:cxn>
              <a:cxn ang="0">
                <a:pos x="30" y="26"/>
              </a:cxn>
              <a:cxn ang="0">
                <a:pos x="24" y="18"/>
              </a:cxn>
              <a:cxn ang="0">
                <a:pos x="22" y="10"/>
              </a:cxn>
              <a:cxn ang="0">
                <a:pos x="20" y="2"/>
              </a:cxn>
              <a:cxn ang="0">
                <a:pos x="16" y="0"/>
              </a:cxn>
              <a:cxn ang="0">
                <a:pos x="0" y="4"/>
              </a:cxn>
              <a:cxn ang="0">
                <a:pos x="8" y="14"/>
              </a:cxn>
              <a:cxn ang="0">
                <a:pos x="16" y="26"/>
              </a:cxn>
            </a:cxnLst>
            <a:rect l="0" t="0" r="r" b="b"/>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8" name="Freeform 195"/>
          <p:cNvSpPr>
            <a:spLocks/>
          </p:cNvSpPr>
          <p:nvPr/>
        </p:nvSpPr>
        <p:spPr bwMode="ltGray">
          <a:xfrm>
            <a:off x="7391281" y="3701197"/>
            <a:ext cx="27759" cy="26100"/>
          </a:xfrm>
          <a:custGeom>
            <a:avLst/>
            <a:gdLst/>
            <a:ahLst/>
            <a:cxnLst>
              <a:cxn ang="0">
                <a:pos x="0" y="4"/>
              </a:cxn>
              <a:cxn ang="0">
                <a:pos x="2" y="16"/>
              </a:cxn>
              <a:cxn ang="0">
                <a:pos x="8" y="10"/>
              </a:cxn>
              <a:cxn ang="0">
                <a:pos x="18" y="14"/>
              </a:cxn>
              <a:cxn ang="0">
                <a:pos x="14" y="6"/>
              </a:cxn>
              <a:cxn ang="0">
                <a:pos x="12" y="0"/>
              </a:cxn>
              <a:cxn ang="0">
                <a:pos x="8" y="4"/>
              </a:cxn>
              <a:cxn ang="0">
                <a:pos x="0" y="4"/>
              </a:cxn>
            </a:cxnLst>
            <a:rect l="0" t="0" r="r" b="b"/>
            <a:pathLst>
              <a:path w="19" h="17">
                <a:moveTo>
                  <a:pt x="0" y="4"/>
                </a:moveTo>
                <a:lnTo>
                  <a:pt x="2" y="16"/>
                </a:lnTo>
                <a:lnTo>
                  <a:pt x="8" y="10"/>
                </a:lnTo>
                <a:lnTo>
                  <a:pt x="18" y="14"/>
                </a:lnTo>
                <a:lnTo>
                  <a:pt x="14" y="6"/>
                </a:lnTo>
                <a:lnTo>
                  <a:pt x="12" y="0"/>
                </a:lnTo>
                <a:lnTo>
                  <a:pt x="8" y="4"/>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599" name="Freeform 196"/>
          <p:cNvSpPr>
            <a:spLocks/>
          </p:cNvSpPr>
          <p:nvPr/>
        </p:nvSpPr>
        <p:spPr bwMode="ltGray">
          <a:xfrm>
            <a:off x="6995243" y="3576289"/>
            <a:ext cx="62922" cy="65250"/>
          </a:xfrm>
          <a:custGeom>
            <a:avLst/>
            <a:gdLst/>
            <a:ahLst/>
            <a:cxnLst>
              <a:cxn ang="0">
                <a:pos x="32" y="0"/>
              </a:cxn>
              <a:cxn ang="0">
                <a:pos x="24" y="2"/>
              </a:cxn>
              <a:cxn ang="0">
                <a:pos x="18" y="6"/>
              </a:cxn>
              <a:cxn ang="0">
                <a:pos x="12" y="8"/>
              </a:cxn>
              <a:cxn ang="0">
                <a:pos x="0" y="20"/>
              </a:cxn>
              <a:cxn ang="0">
                <a:pos x="0" y="34"/>
              </a:cxn>
              <a:cxn ang="0">
                <a:pos x="8" y="42"/>
              </a:cxn>
              <a:cxn ang="0">
                <a:pos x="20" y="40"/>
              </a:cxn>
              <a:cxn ang="0">
                <a:pos x="20" y="36"/>
              </a:cxn>
              <a:cxn ang="0">
                <a:pos x="26" y="36"/>
              </a:cxn>
              <a:cxn ang="0">
                <a:pos x="28" y="30"/>
              </a:cxn>
              <a:cxn ang="0">
                <a:pos x="36" y="28"/>
              </a:cxn>
              <a:cxn ang="0">
                <a:pos x="32" y="18"/>
              </a:cxn>
              <a:cxn ang="0">
                <a:pos x="38" y="18"/>
              </a:cxn>
              <a:cxn ang="0">
                <a:pos x="36" y="10"/>
              </a:cxn>
              <a:cxn ang="0">
                <a:pos x="42" y="8"/>
              </a:cxn>
              <a:cxn ang="0">
                <a:pos x="36" y="2"/>
              </a:cxn>
              <a:cxn ang="0">
                <a:pos x="32" y="0"/>
              </a:cxn>
            </a:cxnLst>
            <a:rect l="0" t="0" r="r" b="b"/>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0" name="Freeform 197"/>
          <p:cNvSpPr>
            <a:spLocks/>
          </p:cNvSpPr>
          <p:nvPr/>
        </p:nvSpPr>
        <p:spPr bwMode="ltGray">
          <a:xfrm>
            <a:off x="7270988" y="3354438"/>
            <a:ext cx="48117" cy="83893"/>
          </a:xfrm>
          <a:custGeom>
            <a:avLst/>
            <a:gdLst/>
            <a:ahLst/>
            <a:cxnLst>
              <a:cxn ang="0">
                <a:pos x="16" y="0"/>
              </a:cxn>
              <a:cxn ang="0">
                <a:pos x="10" y="4"/>
              </a:cxn>
              <a:cxn ang="0">
                <a:pos x="4" y="14"/>
              </a:cxn>
              <a:cxn ang="0">
                <a:pos x="0" y="24"/>
              </a:cxn>
              <a:cxn ang="0">
                <a:pos x="0" y="30"/>
              </a:cxn>
              <a:cxn ang="0">
                <a:pos x="0" y="48"/>
              </a:cxn>
              <a:cxn ang="0">
                <a:pos x="4" y="54"/>
              </a:cxn>
              <a:cxn ang="0">
                <a:pos x="10" y="54"/>
              </a:cxn>
              <a:cxn ang="0">
                <a:pos x="18" y="46"/>
              </a:cxn>
              <a:cxn ang="0">
                <a:pos x="20" y="10"/>
              </a:cxn>
              <a:cxn ang="0">
                <a:pos x="18" y="6"/>
              </a:cxn>
              <a:cxn ang="0">
                <a:pos x="16" y="0"/>
              </a:cxn>
            </a:cxnLst>
            <a:rect l="0" t="0" r="r" b="b"/>
            <a:pathLst>
              <a:path w="21" h="55">
                <a:moveTo>
                  <a:pt x="16" y="0"/>
                </a:moveTo>
                <a:lnTo>
                  <a:pt x="10" y="4"/>
                </a:lnTo>
                <a:lnTo>
                  <a:pt x="4" y="14"/>
                </a:lnTo>
                <a:lnTo>
                  <a:pt x="0" y="24"/>
                </a:lnTo>
                <a:lnTo>
                  <a:pt x="0" y="30"/>
                </a:lnTo>
                <a:lnTo>
                  <a:pt x="0" y="48"/>
                </a:lnTo>
                <a:lnTo>
                  <a:pt x="4" y="54"/>
                </a:lnTo>
                <a:lnTo>
                  <a:pt x="10" y="54"/>
                </a:lnTo>
                <a:lnTo>
                  <a:pt x="18" y="46"/>
                </a:lnTo>
                <a:lnTo>
                  <a:pt x="20" y="10"/>
                </a:lnTo>
                <a:lnTo>
                  <a:pt x="18" y="6"/>
                </a:lnTo>
                <a:lnTo>
                  <a:pt x="16" y="0"/>
                </a:lnTo>
              </a:path>
            </a:pathLst>
          </a:custGeom>
          <a:solidFill>
            <a:srgbClr val="990099"/>
          </a:solidFill>
          <a:ln w="12700" cap="rnd" cmpd="sng">
            <a:solidFill>
              <a:schemeClr val="tx1"/>
            </a:solidFill>
            <a:prstDash val="solid"/>
            <a:round/>
            <a:headEnd type="none" w="med" len="med"/>
            <a:tailEnd type="none" w="med" len="med"/>
          </a:ln>
          <a:effectLst/>
        </p:spPr>
        <p:txBody>
          <a:bodyPr/>
          <a:lstStyle/>
          <a:p>
            <a:endParaRPr lang="en-GB"/>
          </a:p>
        </p:txBody>
      </p:sp>
      <p:sp>
        <p:nvSpPr>
          <p:cNvPr id="601" name="Freeform 198"/>
          <p:cNvSpPr>
            <a:spLocks/>
          </p:cNvSpPr>
          <p:nvPr/>
        </p:nvSpPr>
        <p:spPr bwMode="ltGray">
          <a:xfrm>
            <a:off x="7248781" y="3768311"/>
            <a:ext cx="62922" cy="108129"/>
          </a:xfrm>
          <a:custGeom>
            <a:avLst/>
            <a:gdLst/>
            <a:ahLst/>
            <a:cxnLst>
              <a:cxn ang="0">
                <a:pos x="0" y="70"/>
              </a:cxn>
              <a:cxn ang="0">
                <a:pos x="8" y="64"/>
              </a:cxn>
              <a:cxn ang="0">
                <a:pos x="16" y="54"/>
              </a:cxn>
              <a:cxn ang="0">
                <a:pos x="24" y="44"/>
              </a:cxn>
              <a:cxn ang="0">
                <a:pos x="24" y="34"/>
              </a:cxn>
              <a:cxn ang="0">
                <a:pos x="36" y="30"/>
              </a:cxn>
              <a:cxn ang="0">
                <a:pos x="36" y="26"/>
              </a:cxn>
              <a:cxn ang="0">
                <a:pos x="42" y="16"/>
              </a:cxn>
              <a:cxn ang="0">
                <a:pos x="40" y="8"/>
              </a:cxn>
              <a:cxn ang="0">
                <a:pos x="36" y="0"/>
              </a:cxn>
              <a:cxn ang="0">
                <a:pos x="36" y="12"/>
              </a:cxn>
              <a:cxn ang="0">
                <a:pos x="32" y="14"/>
              </a:cxn>
              <a:cxn ang="0">
                <a:pos x="32" y="20"/>
              </a:cxn>
              <a:cxn ang="0">
                <a:pos x="26" y="26"/>
              </a:cxn>
              <a:cxn ang="0">
                <a:pos x="24" y="30"/>
              </a:cxn>
              <a:cxn ang="0">
                <a:pos x="20" y="40"/>
              </a:cxn>
              <a:cxn ang="0">
                <a:pos x="0" y="62"/>
              </a:cxn>
              <a:cxn ang="0">
                <a:pos x="0" y="70"/>
              </a:cxn>
            </a:cxnLst>
            <a:rect l="0" t="0" r="r" b="b"/>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2" name="Freeform 199"/>
          <p:cNvSpPr>
            <a:spLocks/>
          </p:cNvSpPr>
          <p:nvPr/>
        </p:nvSpPr>
        <p:spPr bwMode="ltGray">
          <a:xfrm>
            <a:off x="7374625" y="3764583"/>
            <a:ext cx="123993" cy="137958"/>
          </a:xfrm>
          <a:custGeom>
            <a:avLst/>
            <a:gdLst/>
            <a:ahLst/>
            <a:cxnLst>
              <a:cxn ang="0">
                <a:pos x="0" y="78"/>
              </a:cxn>
              <a:cxn ang="0">
                <a:pos x="4" y="76"/>
              </a:cxn>
              <a:cxn ang="0">
                <a:pos x="10" y="64"/>
              </a:cxn>
              <a:cxn ang="0">
                <a:pos x="10" y="62"/>
              </a:cxn>
              <a:cxn ang="0">
                <a:pos x="14" y="62"/>
              </a:cxn>
              <a:cxn ang="0">
                <a:pos x="18" y="58"/>
              </a:cxn>
              <a:cxn ang="0">
                <a:pos x="20" y="64"/>
              </a:cxn>
              <a:cxn ang="0">
                <a:pos x="26" y="66"/>
              </a:cxn>
              <a:cxn ang="0">
                <a:pos x="26" y="60"/>
              </a:cxn>
              <a:cxn ang="0">
                <a:pos x="28" y="58"/>
              </a:cxn>
              <a:cxn ang="0">
                <a:pos x="38" y="58"/>
              </a:cxn>
              <a:cxn ang="0">
                <a:pos x="36" y="68"/>
              </a:cxn>
              <a:cxn ang="0">
                <a:pos x="38" y="76"/>
              </a:cxn>
              <a:cxn ang="0">
                <a:pos x="38" y="82"/>
              </a:cxn>
              <a:cxn ang="0">
                <a:pos x="50" y="86"/>
              </a:cxn>
              <a:cxn ang="0">
                <a:pos x="56" y="80"/>
              </a:cxn>
              <a:cxn ang="0">
                <a:pos x="60" y="78"/>
              </a:cxn>
              <a:cxn ang="0">
                <a:pos x="60" y="86"/>
              </a:cxn>
              <a:cxn ang="0">
                <a:pos x="64" y="90"/>
              </a:cxn>
              <a:cxn ang="0">
                <a:pos x="66" y="80"/>
              </a:cxn>
              <a:cxn ang="0">
                <a:pos x="68" y="72"/>
              </a:cxn>
              <a:cxn ang="0">
                <a:pos x="66" y="62"/>
              </a:cxn>
              <a:cxn ang="0">
                <a:pos x="72" y="54"/>
              </a:cxn>
              <a:cxn ang="0">
                <a:pos x="80" y="68"/>
              </a:cxn>
              <a:cxn ang="0">
                <a:pos x="80" y="60"/>
              </a:cxn>
              <a:cxn ang="0">
                <a:pos x="78" y="56"/>
              </a:cxn>
              <a:cxn ang="0">
                <a:pos x="84" y="52"/>
              </a:cxn>
              <a:cxn ang="0">
                <a:pos x="86" y="48"/>
              </a:cxn>
              <a:cxn ang="0">
                <a:pos x="86" y="42"/>
              </a:cxn>
              <a:cxn ang="0">
                <a:pos x="80" y="30"/>
              </a:cxn>
              <a:cxn ang="0">
                <a:pos x="78" y="24"/>
              </a:cxn>
              <a:cxn ang="0">
                <a:pos x="74" y="10"/>
              </a:cxn>
              <a:cxn ang="0">
                <a:pos x="70" y="8"/>
              </a:cxn>
              <a:cxn ang="0">
                <a:pos x="66" y="8"/>
              </a:cxn>
              <a:cxn ang="0">
                <a:pos x="60" y="0"/>
              </a:cxn>
              <a:cxn ang="0">
                <a:pos x="56" y="4"/>
              </a:cxn>
              <a:cxn ang="0">
                <a:pos x="62" y="18"/>
              </a:cxn>
              <a:cxn ang="0">
                <a:pos x="54" y="18"/>
              </a:cxn>
              <a:cxn ang="0">
                <a:pos x="56" y="22"/>
              </a:cxn>
              <a:cxn ang="0">
                <a:pos x="50" y="22"/>
              </a:cxn>
              <a:cxn ang="0">
                <a:pos x="48" y="24"/>
              </a:cxn>
              <a:cxn ang="0">
                <a:pos x="50" y="34"/>
              </a:cxn>
              <a:cxn ang="0">
                <a:pos x="42" y="32"/>
              </a:cxn>
              <a:cxn ang="0">
                <a:pos x="40" y="40"/>
              </a:cxn>
              <a:cxn ang="0">
                <a:pos x="38" y="42"/>
              </a:cxn>
              <a:cxn ang="0">
                <a:pos x="32" y="44"/>
              </a:cxn>
              <a:cxn ang="0">
                <a:pos x="30" y="40"/>
              </a:cxn>
              <a:cxn ang="0">
                <a:pos x="24" y="36"/>
              </a:cxn>
              <a:cxn ang="0">
                <a:pos x="18" y="42"/>
              </a:cxn>
              <a:cxn ang="0">
                <a:pos x="18" y="52"/>
              </a:cxn>
              <a:cxn ang="0">
                <a:pos x="6" y="54"/>
              </a:cxn>
              <a:cxn ang="0">
                <a:pos x="2" y="62"/>
              </a:cxn>
              <a:cxn ang="0">
                <a:pos x="2" y="70"/>
              </a:cxn>
              <a:cxn ang="0">
                <a:pos x="0" y="78"/>
              </a:cxn>
            </a:cxnLst>
            <a:rect l="0" t="0" r="r" b="b"/>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3" name="Freeform 200"/>
          <p:cNvSpPr>
            <a:spLocks/>
          </p:cNvSpPr>
          <p:nvPr/>
        </p:nvSpPr>
        <p:spPr bwMode="ltGray">
          <a:xfrm>
            <a:off x="7382027" y="3753397"/>
            <a:ext cx="27759" cy="55929"/>
          </a:xfrm>
          <a:custGeom>
            <a:avLst/>
            <a:gdLst/>
            <a:ahLst/>
            <a:cxnLst>
              <a:cxn ang="0">
                <a:pos x="16" y="0"/>
              </a:cxn>
              <a:cxn ang="0">
                <a:pos x="10" y="0"/>
              </a:cxn>
              <a:cxn ang="0">
                <a:pos x="6" y="12"/>
              </a:cxn>
              <a:cxn ang="0">
                <a:pos x="6" y="18"/>
              </a:cxn>
              <a:cxn ang="0">
                <a:pos x="2" y="24"/>
              </a:cxn>
              <a:cxn ang="0">
                <a:pos x="0" y="30"/>
              </a:cxn>
              <a:cxn ang="0">
                <a:pos x="12" y="36"/>
              </a:cxn>
              <a:cxn ang="0">
                <a:pos x="16" y="32"/>
              </a:cxn>
              <a:cxn ang="0">
                <a:pos x="12" y="26"/>
              </a:cxn>
              <a:cxn ang="0">
                <a:pos x="14" y="16"/>
              </a:cxn>
              <a:cxn ang="0">
                <a:pos x="18" y="8"/>
              </a:cxn>
              <a:cxn ang="0">
                <a:pos x="16" y="0"/>
              </a:cxn>
            </a:cxnLst>
            <a:rect l="0" t="0" r="r" b="b"/>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4" name="Freeform 201"/>
          <p:cNvSpPr>
            <a:spLocks/>
          </p:cNvSpPr>
          <p:nvPr/>
        </p:nvSpPr>
        <p:spPr bwMode="ltGray">
          <a:xfrm>
            <a:off x="7422741" y="3770175"/>
            <a:ext cx="27759" cy="24235"/>
          </a:xfrm>
          <a:custGeom>
            <a:avLst/>
            <a:gdLst/>
            <a:ahLst/>
            <a:cxnLst>
              <a:cxn ang="0">
                <a:pos x="0" y="14"/>
              </a:cxn>
              <a:cxn ang="0">
                <a:pos x="8" y="10"/>
              </a:cxn>
              <a:cxn ang="0">
                <a:pos x="12" y="14"/>
              </a:cxn>
              <a:cxn ang="0">
                <a:pos x="18" y="8"/>
              </a:cxn>
              <a:cxn ang="0">
                <a:pos x="12" y="2"/>
              </a:cxn>
              <a:cxn ang="0">
                <a:pos x="6" y="0"/>
              </a:cxn>
              <a:cxn ang="0">
                <a:pos x="0" y="6"/>
              </a:cxn>
              <a:cxn ang="0">
                <a:pos x="0" y="14"/>
              </a:cxn>
            </a:cxnLst>
            <a:rect l="0" t="0" r="r" b="b"/>
            <a:pathLst>
              <a:path w="19" h="15">
                <a:moveTo>
                  <a:pt x="0" y="14"/>
                </a:moveTo>
                <a:lnTo>
                  <a:pt x="8" y="10"/>
                </a:lnTo>
                <a:lnTo>
                  <a:pt x="12" y="14"/>
                </a:lnTo>
                <a:lnTo>
                  <a:pt x="18" y="8"/>
                </a:lnTo>
                <a:lnTo>
                  <a:pt x="12" y="2"/>
                </a:lnTo>
                <a:lnTo>
                  <a:pt x="6" y="0"/>
                </a:lnTo>
                <a:lnTo>
                  <a:pt x="0" y="6"/>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5" name="Freeform 202"/>
          <p:cNvSpPr>
            <a:spLocks/>
          </p:cNvSpPr>
          <p:nvPr/>
        </p:nvSpPr>
        <p:spPr bwMode="ltGray">
          <a:xfrm>
            <a:off x="7407936" y="3736618"/>
            <a:ext cx="16655" cy="59657"/>
          </a:xfrm>
          <a:custGeom>
            <a:avLst/>
            <a:gdLst/>
            <a:ahLst/>
            <a:cxnLst>
              <a:cxn ang="0">
                <a:pos x="4" y="0"/>
              </a:cxn>
              <a:cxn ang="0">
                <a:pos x="6" y="14"/>
              </a:cxn>
              <a:cxn ang="0">
                <a:pos x="0" y="26"/>
              </a:cxn>
              <a:cxn ang="0">
                <a:pos x="0" y="38"/>
              </a:cxn>
              <a:cxn ang="0">
                <a:pos x="4" y="28"/>
              </a:cxn>
              <a:cxn ang="0">
                <a:pos x="8" y="20"/>
              </a:cxn>
              <a:cxn ang="0">
                <a:pos x="10" y="10"/>
              </a:cxn>
              <a:cxn ang="0">
                <a:pos x="4" y="0"/>
              </a:cxn>
            </a:cxnLst>
            <a:rect l="0" t="0" r="r" b="b"/>
            <a:pathLst>
              <a:path w="11" h="39">
                <a:moveTo>
                  <a:pt x="4" y="0"/>
                </a:moveTo>
                <a:lnTo>
                  <a:pt x="6" y="14"/>
                </a:lnTo>
                <a:lnTo>
                  <a:pt x="0" y="26"/>
                </a:lnTo>
                <a:lnTo>
                  <a:pt x="0" y="38"/>
                </a:lnTo>
                <a:lnTo>
                  <a:pt x="4" y="28"/>
                </a:lnTo>
                <a:lnTo>
                  <a:pt x="8" y="20"/>
                </a:lnTo>
                <a:lnTo>
                  <a:pt x="10" y="10"/>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6" name="Freeform 203"/>
          <p:cNvSpPr>
            <a:spLocks/>
          </p:cNvSpPr>
          <p:nvPr/>
        </p:nvSpPr>
        <p:spPr bwMode="ltGray">
          <a:xfrm>
            <a:off x="7422741" y="3725432"/>
            <a:ext cx="31460" cy="44743"/>
          </a:xfrm>
          <a:custGeom>
            <a:avLst/>
            <a:gdLst/>
            <a:ahLst/>
            <a:cxnLst>
              <a:cxn ang="0">
                <a:pos x="8" y="0"/>
              </a:cxn>
              <a:cxn ang="0">
                <a:pos x="0" y="4"/>
              </a:cxn>
              <a:cxn ang="0">
                <a:pos x="2" y="12"/>
              </a:cxn>
              <a:cxn ang="0">
                <a:pos x="8" y="14"/>
              </a:cxn>
              <a:cxn ang="0">
                <a:pos x="12" y="20"/>
              </a:cxn>
              <a:cxn ang="0">
                <a:pos x="14" y="28"/>
              </a:cxn>
              <a:cxn ang="0">
                <a:pos x="20" y="22"/>
              </a:cxn>
              <a:cxn ang="0">
                <a:pos x="20" y="14"/>
              </a:cxn>
              <a:cxn ang="0">
                <a:pos x="16" y="12"/>
              </a:cxn>
              <a:cxn ang="0">
                <a:pos x="12" y="4"/>
              </a:cxn>
              <a:cxn ang="0">
                <a:pos x="8" y="0"/>
              </a:cxn>
            </a:cxnLst>
            <a:rect l="0" t="0" r="r" b="b"/>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7" name="Freeform 204"/>
          <p:cNvSpPr>
            <a:spLocks/>
          </p:cNvSpPr>
          <p:nvPr/>
        </p:nvSpPr>
        <p:spPr bwMode="ltGray">
          <a:xfrm>
            <a:off x="7359819" y="3734754"/>
            <a:ext cx="33312" cy="46607"/>
          </a:xfrm>
          <a:custGeom>
            <a:avLst/>
            <a:gdLst/>
            <a:ahLst/>
            <a:cxnLst>
              <a:cxn ang="0">
                <a:pos x="0" y="2"/>
              </a:cxn>
              <a:cxn ang="0">
                <a:pos x="4" y="0"/>
              </a:cxn>
              <a:cxn ang="0">
                <a:pos x="10" y="4"/>
              </a:cxn>
              <a:cxn ang="0">
                <a:pos x="22" y="4"/>
              </a:cxn>
              <a:cxn ang="0">
                <a:pos x="22" y="8"/>
              </a:cxn>
              <a:cxn ang="0">
                <a:pos x="18" y="16"/>
              </a:cxn>
              <a:cxn ang="0">
                <a:pos x="16" y="28"/>
              </a:cxn>
              <a:cxn ang="0">
                <a:pos x="14" y="22"/>
              </a:cxn>
              <a:cxn ang="0">
                <a:pos x="4" y="30"/>
              </a:cxn>
              <a:cxn ang="0">
                <a:pos x="4" y="16"/>
              </a:cxn>
              <a:cxn ang="0">
                <a:pos x="2" y="8"/>
              </a:cxn>
              <a:cxn ang="0">
                <a:pos x="0" y="2"/>
              </a:cxn>
            </a:cxnLst>
            <a:rect l="0" t="0" r="r" b="b"/>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8" name="Freeform 205"/>
          <p:cNvSpPr>
            <a:spLocks/>
          </p:cNvSpPr>
          <p:nvPr/>
        </p:nvSpPr>
        <p:spPr bwMode="ltGray">
          <a:xfrm>
            <a:off x="7315404" y="3697468"/>
            <a:ext cx="35162" cy="35421"/>
          </a:xfrm>
          <a:custGeom>
            <a:avLst/>
            <a:gdLst/>
            <a:ahLst/>
            <a:cxnLst>
              <a:cxn ang="0">
                <a:pos x="0" y="4"/>
              </a:cxn>
              <a:cxn ang="0">
                <a:pos x="8" y="10"/>
              </a:cxn>
              <a:cxn ang="0">
                <a:pos x="10" y="16"/>
              </a:cxn>
              <a:cxn ang="0">
                <a:pos x="18" y="22"/>
              </a:cxn>
              <a:cxn ang="0">
                <a:pos x="20" y="14"/>
              </a:cxn>
              <a:cxn ang="0">
                <a:pos x="20" y="10"/>
              </a:cxn>
              <a:cxn ang="0">
                <a:pos x="22" y="4"/>
              </a:cxn>
              <a:cxn ang="0">
                <a:pos x="20" y="2"/>
              </a:cxn>
              <a:cxn ang="0">
                <a:pos x="16" y="0"/>
              </a:cxn>
              <a:cxn ang="0">
                <a:pos x="10" y="0"/>
              </a:cxn>
              <a:cxn ang="0">
                <a:pos x="8" y="4"/>
              </a:cxn>
              <a:cxn ang="0">
                <a:pos x="0" y="4"/>
              </a:cxn>
            </a:cxnLst>
            <a:rect l="0" t="0" r="r" b="b"/>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09" name="Freeform 206"/>
          <p:cNvSpPr>
            <a:spLocks/>
          </p:cNvSpPr>
          <p:nvPr/>
        </p:nvSpPr>
        <p:spPr bwMode="ltGray">
          <a:xfrm>
            <a:off x="7289495" y="3550189"/>
            <a:ext cx="125844" cy="147279"/>
          </a:xfrm>
          <a:custGeom>
            <a:avLst/>
            <a:gdLst/>
            <a:ahLst/>
            <a:cxnLst>
              <a:cxn ang="0">
                <a:pos x="38" y="0"/>
              </a:cxn>
              <a:cxn ang="0">
                <a:pos x="28" y="6"/>
              </a:cxn>
              <a:cxn ang="0">
                <a:pos x="16" y="0"/>
              </a:cxn>
              <a:cxn ang="0">
                <a:pos x="8" y="6"/>
              </a:cxn>
              <a:cxn ang="0">
                <a:pos x="6" y="14"/>
              </a:cxn>
              <a:cxn ang="0">
                <a:pos x="6" y="26"/>
              </a:cxn>
              <a:cxn ang="0">
                <a:pos x="8" y="32"/>
              </a:cxn>
              <a:cxn ang="0">
                <a:pos x="6" y="40"/>
              </a:cxn>
              <a:cxn ang="0">
                <a:pos x="8" y="46"/>
              </a:cxn>
              <a:cxn ang="0">
                <a:pos x="8" y="54"/>
              </a:cxn>
              <a:cxn ang="0">
                <a:pos x="0" y="48"/>
              </a:cxn>
              <a:cxn ang="0">
                <a:pos x="0" y="58"/>
              </a:cxn>
              <a:cxn ang="0">
                <a:pos x="4" y="60"/>
              </a:cxn>
              <a:cxn ang="0">
                <a:pos x="16" y="84"/>
              </a:cxn>
              <a:cxn ang="0">
                <a:pos x="20" y="94"/>
              </a:cxn>
              <a:cxn ang="0">
                <a:pos x="36" y="94"/>
              </a:cxn>
              <a:cxn ang="0">
                <a:pos x="38" y="88"/>
              </a:cxn>
              <a:cxn ang="0">
                <a:pos x="50" y="88"/>
              </a:cxn>
              <a:cxn ang="0">
                <a:pos x="60" y="96"/>
              </a:cxn>
              <a:cxn ang="0">
                <a:pos x="60" y="90"/>
              </a:cxn>
              <a:cxn ang="0">
                <a:pos x="54" y="82"/>
              </a:cxn>
              <a:cxn ang="0">
                <a:pos x="66" y="90"/>
              </a:cxn>
              <a:cxn ang="0">
                <a:pos x="76" y="94"/>
              </a:cxn>
              <a:cxn ang="0">
                <a:pos x="86" y="96"/>
              </a:cxn>
              <a:cxn ang="0">
                <a:pos x="86" y="86"/>
              </a:cxn>
              <a:cxn ang="0">
                <a:pos x="80" y="82"/>
              </a:cxn>
              <a:cxn ang="0">
                <a:pos x="78" y="76"/>
              </a:cxn>
              <a:cxn ang="0">
                <a:pos x="80" y="74"/>
              </a:cxn>
              <a:cxn ang="0">
                <a:pos x="70" y="70"/>
              </a:cxn>
              <a:cxn ang="0">
                <a:pos x="70" y="80"/>
              </a:cxn>
              <a:cxn ang="0">
                <a:pos x="62" y="70"/>
              </a:cxn>
              <a:cxn ang="0">
                <a:pos x="48" y="76"/>
              </a:cxn>
              <a:cxn ang="0">
                <a:pos x="46" y="82"/>
              </a:cxn>
              <a:cxn ang="0">
                <a:pos x="40" y="74"/>
              </a:cxn>
              <a:cxn ang="0">
                <a:pos x="34" y="66"/>
              </a:cxn>
              <a:cxn ang="0">
                <a:pos x="36" y="56"/>
              </a:cxn>
              <a:cxn ang="0">
                <a:pos x="34" y="52"/>
              </a:cxn>
              <a:cxn ang="0">
                <a:pos x="36" y="44"/>
              </a:cxn>
              <a:cxn ang="0">
                <a:pos x="42" y="42"/>
              </a:cxn>
              <a:cxn ang="0">
                <a:pos x="46" y="24"/>
              </a:cxn>
              <a:cxn ang="0">
                <a:pos x="36" y="14"/>
              </a:cxn>
              <a:cxn ang="0">
                <a:pos x="38" y="0"/>
              </a:cxn>
            </a:cxnLst>
            <a:rect l="0" t="0" r="r" b="b"/>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10" name="Freeform 207"/>
          <p:cNvSpPr>
            <a:spLocks/>
          </p:cNvSpPr>
          <p:nvPr/>
        </p:nvSpPr>
        <p:spPr bwMode="ltGray">
          <a:xfrm>
            <a:off x="6227223" y="3932369"/>
            <a:ext cx="61071" cy="123043"/>
          </a:xfrm>
          <a:custGeom>
            <a:avLst/>
            <a:gdLst/>
            <a:ahLst/>
            <a:cxnLst>
              <a:cxn ang="0">
                <a:pos x="10" y="0"/>
              </a:cxn>
              <a:cxn ang="0">
                <a:pos x="18" y="16"/>
              </a:cxn>
              <a:cxn ang="0">
                <a:pos x="28" y="24"/>
              </a:cxn>
              <a:cxn ang="0">
                <a:pos x="38" y="44"/>
              </a:cxn>
              <a:cxn ang="0">
                <a:pos x="42" y="54"/>
              </a:cxn>
              <a:cxn ang="0">
                <a:pos x="40" y="64"/>
              </a:cxn>
              <a:cxn ang="0">
                <a:pos x="38" y="68"/>
              </a:cxn>
              <a:cxn ang="0">
                <a:pos x="34" y="72"/>
              </a:cxn>
              <a:cxn ang="0">
                <a:pos x="26" y="78"/>
              </a:cxn>
              <a:cxn ang="0">
                <a:pos x="20" y="80"/>
              </a:cxn>
              <a:cxn ang="0">
                <a:pos x="8" y="78"/>
              </a:cxn>
              <a:cxn ang="0">
                <a:pos x="2" y="70"/>
              </a:cxn>
              <a:cxn ang="0">
                <a:pos x="0" y="64"/>
              </a:cxn>
              <a:cxn ang="0">
                <a:pos x="0" y="54"/>
              </a:cxn>
              <a:cxn ang="0">
                <a:pos x="0" y="40"/>
              </a:cxn>
              <a:cxn ang="0">
                <a:pos x="4" y="26"/>
              </a:cxn>
              <a:cxn ang="0">
                <a:pos x="0" y="18"/>
              </a:cxn>
              <a:cxn ang="0">
                <a:pos x="6" y="6"/>
              </a:cxn>
              <a:cxn ang="0">
                <a:pos x="10" y="0"/>
              </a:cxn>
            </a:cxnLst>
            <a:rect l="0" t="0" r="r" b="b"/>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11" name="Freeform 208"/>
          <p:cNvSpPr>
            <a:spLocks/>
          </p:cNvSpPr>
          <p:nvPr/>
        </p:nvSpPr>
        <p:spPr bwMode="ltGray">
          <a:xfrm>
            <a:off x="7428294" y="3043101"/>
            <a:ext cx="64772" cy="83893"/>
          </a:xfrm>
          <a:custGeom>
            <a:avLst/>
            <a:gdLst/>
            <a:ahLst/>
            <a:cxnLst>
              <a:cxn ang="0">
                <a:pos x="0" y="20"/>
              </a:cxn>
              <a:cxn ang="0">
                <a:pos x="4" y="22"/>
              </a:cxn>
              <a:cxn ang="0">
                <a:pos x="6" y="32"/>
              </a:cxn>
              <a:cxn ang="0">
                <a:pos x="16" y="26"/>
              </a:cxn>
              <a:cxn ang="0">
                <a:pos x="14" y="20"/>
              </a:cxn>
              <a:cxn ang="0">
                <a:pos x="22" y="24"/>
              </a:cxn>
              <a:cxn ang="0">
                <a:pos x="22" y="34"/>
              </a:cxn>
              <a:cxn ang="0">
                <a:pos x="24" y="48"/>
              </a:cxn>
              <a:cxn ang="0">
                <a:pos x="30" y="52"/>
              </a:cxn>
              <a:cxn ang="0">
                <a:pos x="32" y="42"/>
              </a:cxn>
              <a:cxn ang="0">
                <a:pos x="36" y="54"/>
              </a:cxn>
              <a:cxn ang="0">
                <a:pos x="42" y="48"/>
              </a:cxn>
              <a:cxn ang="0">
                <a:pos x="38" y="42"/>
              </a:cxn>
              <a:cxn ang="0">
                <a:pos x="44" y="40"/>
              </a:cxn>
              <a:cxn ang="0">
                <a:pos x="42" y="24"/>
              </a:cxn>
              <a:cxn ang="0">
                <a:pos x="40" y="20"/>
              </a:cxn>
              <a:cxn ang="0">
                <a:pos x="42" y="14"/>
              </a:cxn>
              <a:cxn ang="0">
                <a:pos x="34" y="6"/>
              </a:cxn>
              <a:cxn ang="0">
                <a:pos x="32" y="8"/>
              </a:cxn>
              <a:cxn ang="0">
                <a:pos x="32" y="2"/>
              </a:cxn>
              <a:cxn ang="0">
                <a:pos x="30" y="0"/>
              </a:cxn>
              <a:cxn ang="0">
                <a:pos x="26" y="6"/>
              </a:cxn>
              <a:cxn ang="0">
                <a:pos x="12" y="4"/>
              </a:cxn>
              <a:cxn ang="0">
                <a:pos x="8" y="4"/>
              </a:cxn>
              <a:cxn ang="0">
                <a:pos x="8" y="12"/>
              </a:cxn>
              <a:cxn ang="0">
                <a:pos x="0" y="20"/>
              </a:cxn>
            </a:cxnLst>
            <a:rect l="0" t="0" r="r" b="b"/>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612" name="Freeform 209"/>
          <p:cNvSpPr>
            <a:spLocks/>
          </p:cNvSpPr>
          <p:nvPr/>
        </p:nvSpPr>
        <p:spPr bwMode="ltGray">
          <a:xfrm>
            <a:off x="7485663" y="2996494"/>
            <a:ext cx="51818" cy="65250"/>
          </a:xfrm>
          <a:custGeom>
            <a:avLst/>
            <a:gdLst/>
            <a:ahLst/>
            <a:cxnLst>
              <a:cxn ang="0">
                <a:pos x="34" y="12"/>
              </a:cxn>
              <a:cxn ang="0">
                <a:pos x="30" y="8"/>
              </a:cxn>
              <a:cxn ang="0">
                <a:pos x="30" y="0"/>
              </a:cxn>
              <a:cxn ang="0">
                <a:pos x="26" y="6"/>
              </a:cxn>
              <a:cxn ang="0">
                <a:pos x="22" y="4"/>
              </a:cxn>
              <a:cxn ang="0">
                <a:pos x="20" y="4"/>
              </a:cxn>
              <a:cxn ang="0">
                <a:pos x="20" y="8"/>
              </a:cxn>
              <a:cxn ang="0">
                <a:pos x="14" y="12"/>
              </a:cxn>
              <a:cxn ang="0">
                <a:pos x="16" y="14"/>
              </a:cxn>
              <a:cxn ang="0">
                <a:pos x="10" y="20"/>
              </a:cxn>
              <a:cxn ang="0">
                <a:pos x="8" y="18"/>
              </a:cxn>
              <a:cxn ang="0">
                <a:pos x="6" y="26"/>
              </a:cxn>
              <a:cxn ang="0">
                <a:pos x="0" y="34"/>
              </a:cxn>
              <a:cxn ang="0">
                <a:pos x="6" y="34"/>
              </a:cxn>
              <a:cxn ang="0">
                <a:pos x="8" y="42"/>
              </a:cxn>
              <a:cxn ang="0">
                <a:pos x="20" y="42"/>
              </a:cxn>
              <a:cxn ang="0">
                <a:pos x="18" y="30"/>
              </a:cxn>
              <a:cxn ang="0">
                <a:pos x="24" y="20"/>
              </a:cxn>
              <a:cxn ang="0">
                <a:pos x="28" y="26"/>
              </a:cxn>
              <a:cxn ang="0">
                <a:pos x="30" y="16"/>
              </a:cxn>
              <a:cxn ang="0">
                <a:pos x="34" y="12"/>
              </a:cxn>
            </a:cxnLst>
            <a:rect l="0" t="0" r="r" b="b"/>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613" name="Freeform 210"/>
          <p:cNvSpPr>
            <a:spLocks/>
          </p:cNvSpPr>
          <p:nvPr/>
        </p:nvSpPr>
        <p:spPr bwMode="ltGray">
          <a:xfrm>
            <a:off x="7444949" y="2748543"/>
            <a:ext cx="190616" cy="296422"/>
          </a:xfrm>
          <a:custGeom>
            <a:avLst/>
            <a:gdLst/>
            <a:ahLst/>
            <a:cxnLst>
              <a:cxn ang="0">
                <a:pos x="4" y="194"/>
              </a:cxn>
              <a:cxn ang="0">
                <a:pos x="20" y="188"/>
              </a:cxn>
              <a:cxn ang="0">
                <a:pos x="30" y="178"/>
              </a:cxn>
              <a:cxn ang="0">
                <a:pos x="58" y="156"/>
              </a:cxn>
              <a:cxn ang="0">
                <a:pos x="62" y="158"/>
              </a:cxn>
              <a:cxn ang="0">
                <a:pos x="72" y="174"/>
              </a:cxn>
              <a:cxn ang="0">
                <a:pos x="80" y="162"/>
              </a:cxn>
              <a:cxn ang="0">
                <a:pos x="90" y="154"/>
              </a:cxn>
              <a:cxn ang="0">
                <a:pos x="76" y="146"/>
              </a:cxn>
              <a:cxn ang="0">
                <a:pos x="82" y="142"/>
              </a:cxn>
              <a:cxn ang="0">
                <a:pos x="90" y="144"/>
              </a:cxn>
              <a:cxn ang="0">
                <a:pos x="112" y="130"/>
              </a:cxn>
              <a:cxn ang="0">
                <a:pos x="122" y="112"/>
              </a:cxn>
              <a:cxn ang="0">
                <a:pos x="128" y="104"/>
              </a:cxn>
              <a:cxn ang="0">
                <a:pos x="124" y="86"/>
              </a:cxn>
              <a:cxn ang="0">
                <a:pos x="106" y="60"/>
              </a:cxn>
              <a:cxn ang="0">
                <a:pos x="108" y="34"/>
              </a:cxn>
              <a:cxn ang="0">
                <a:pos x="94" y="12"/>
              </a:cxn>
              <a:cxn ang="0">
                <a:pos x="78" y="4"/>
              </a:cxn>
              <a:cxn ang="0">
                <a:pos x="66" y="2"/>
              </a:cxn>
              <a:cxn ang="0">
                <a:pos x="74" y="4"/>
              </a:cxn>
              <a:cxn ang="0">
                <a:pos x="74" y="14"/>
              </a:cxn>
              <a:cxn ang="0">
                <a:pos x="66" y="18"/>
              </a:cxn>
              <a:cxn ang="0">
                <a:pos x="68" y="26"/>
              </a:cxn>
              <a:cxn ang="0">
                <a:pos x="76" y="36"/>
              </a:cxn>
              <a:cxn ang="0">
                <a:pos x="84" y="70"/>
              </a:cxn>
              <a:cxn ang="0">
                <a:pos x="70" y="106"/>
              </a:cxn>
              <a:cxn ang="0">
                <a:pos x="72" y="80"/>
              </a:cxn>
              <a:cxn ang="0">
                <a:pos x="58" y="98"/>
              </a:cxn>
              <a:cxn ang="0">
                <a:pos x="62" y="118"/>
              </a:cxn>
              <a:cxn ang="0">
                <a:pos x="42" y="142"/>
              </a:cxn>
              <a:cxn ang="0">
                <a:pos x="28" y="144"/>
              </a:cxn>
              <a:cxn ang="0">
                <a:pos x="14" y="172"/>
              </a:cxn>
            </a:cxnLst>
            <a:rect l="0" t="0" r="r" b="b"/>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614" name="Freeform 211"/>
          <p:cNvSpPr>
            <a:spLocks/>
          </p:cNvSpPr>
          <p:nvPr/>
        </p:nvSpPr>
        <p:spPr bwMode="ltGray">
          <a:xfrm>
            <a:off x="7493066" y="2638550"/>
            <a:ext cx="101785" cy="117450"/>
          </a:xfrm>
          <a:custGeom>
            <a:avLst/>
            <a:gdLst/>
            <a:ahLst/>
            <a:cxnLst>
              <a:cxn ang="0">
                <a:pos x="28" y="76"/>
              </a:cxn>
              <a:cxn ang="0">
                <a:pos x="30" y="68"/>
              </a:cxn>
              <a:cxn ang="0">
                <a:pos x="38" y="66"/>
              </a:cxn>
              <a:cxn ang="0">
                <a:pos x="30" y="60"/>
              </a:cxn>
              <a:cxn ang="0">
                <a:pos x="22" y="64"/>
              </a:cxn>
              <a:cxn ang="0">
                <a:pos x="20" y="56"/>
              </a:cxn>
              <a:cxn ang="0">
                <a:pos x="28" y="58"/>
              </a:cxn>
              <a:cxn ang="0">
                <a:pos x="42" y="52"/>
              </a:cxn>
              <a:cxn ang="0">
                <a:pos x="62" y="50"/>
              </a:cxn>
              <a:cxn ang="0">
                <a:pos x="60" y="48"/>
              </a:cxn>
              <a:cxn ang="0">
                <a:pos x="58" y="30"/>
              </a:cxn>
              <a:cxn ang="0">
                <a:pos x="66" y="26"/>
              </a:cxn>
              <a:cxn ang="0">
                <a:pos x="68" y="16"/>
              </a:cxn>
              <a:cxn ang="0">
                <a:pos x="70" y="6"/>
              </a:cxn>
              <a:cxn ang="0">
                <a:pos x="62" y="12"/>
              </a:cxn>
              <a:cxn ang="0">
                <a:pos x="52" y="0"/>
              </a:cxn>
              <a:cxn ang="0">
                <a:pos x="52" y="12"/>
              </a:cxn>
              <a:cxn ang="0">
                <a:pos x="44" y="12"/>
              </a:cxn>
              <a:cxn ang="0">
                <a:pos x="34" y="16"/>
              </a:cxn>
              <a:cxn ang="0">
                <a:pos x="18" y="12"/>
              </a:cxn>
              <a:cxn ang="0">
                <a:pos x="2" y="8"/>
              </a:cxn>
              <a:cxn ang="0">
                <a:pos x="0" y="14"/>
              </a:cxn>
              <a:cxn ang="0">
                <a:pos x="2" y="14"/>
              </a:cxn>
              <a:cxn ang="0">
                <a:pos x="10" y="22"/>
              </a:cxn>
              <a:cxn ang="0">
                <a:pos x="18" y="38"/>
              </a:cxn>
              <a:cxn ang="0">
                <a:pos x="18" y="46"/>
              </a:cxn>
              <a:cxn ang="0">
                <a:pos x="4" y="50"/>
              </a:cxn>
              <a:cxn ang="0">
                <a:pos x="8" y="56"/>
              </a:cxn>
              <a:cxn ang="0">
                <a:pos x="12" y="68"/>
              </a:cxn>
              <a:cxn ang="0">
                <a:pos x="20" y="74"/>
              </a:cxn>
              <a:cxn ang="0">
                <a:pos x="26" y="72"/>
              </a:cxn>
              <a:cxn ang="0">
                <a:pos x="28" y="76"/>
              </a:cxn>
            </a:cxnLst>
            <a:rect l="0" t="0" r="r" b="b"/>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615" name="Freeform 212"/>
          <p:cNvSpPr>
            <a:spLocks/>
          </p:cNvSpPr>
          <p:nvPr/>
        </p:nvSpPr>
        <p:spPr bwMode="ltGray">
          <a:xfrm>
            <a:off x="6871249" y="4137441"/>
            <a:ext cx="27759" cy="24235"/>
          </a:xfrm>
          <a:custGeom>
            <a:avLst/>
            <a:gdLst/>
            <a:ahLst/>
            <a:cxnLst>
              <a:cxn ang="0">
                <a:pos x="16" y="0"/>
              </a:cxn>
              <a:cxn ang="0">
                <a:pos x="4" y="6"/>
              </a:cxn>
              <a:cxn ang="0">
                <a:pos x="0" y="12"/>
              </a:cxn>
              <a:cxn ang="0">
                <a:pos x="8" y="14"/>
              </a:cxn>
              <a:cxn ang="0">
                <a:pos x="18" y="12"/>
              </a:cxn>
              <a:cxn ang="0">
                <a:pos x="16" y="0"/>
              </a:cxn>
            </a:cxnLst>
            <a:rect l="0" t="0" r="r" b="b"/>
            <a:pathLst>
              <a:path w="19" h="15">
                <a:moveTo>
                  <a:pt x="16" y="0"/>
                </a:moveTo>
                <a:lnTo>
                  <a:pt x="4" y="6"/>
                </a:lnTo>
                <a:lnTo>
                  <a:pt x="0" y="12"/>
                </a:lnTo>
                <a:lnTo>
                  <a:pt x="8" y="14"/>
                </a:lnTo>
                <a:lnTo>
                  <a:pt x="18" y="12"/>
                </a:lnTo>
                <a:lnTo>
                  <a:pt x="16"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616" name="Freeform 213"/>
          <p:cNvSpPr>
            <a:spLocks/>
          </p:cNvSpPr>
          <p:nvPr/>
        </p:nvSpPr>
        <p:spPr bwMode="ltGray">
          <a:xfrm>
            <a:off x="7209918" y="4364885"/>
            <a:ext cx="871654" cy="704703"/>
          </a:xfrm>
          <a:custGeom>
            <a:avLst/>
            <a:gdLst/>
            <a:ahLst/>
            <a:cxnLst>
              <a:cxn ang="0">
                <a:pos x="138" y="130"/>
              </a:cxn>
              <a:cxn ang="0">
                <a:pos x="154" y="96"/>
              </a:cxn>
              <a:cxn ang="0">
                <a:pos x="180" y="75"/>
              </a:cxn>
              <a:cxn ang="0">
                <a:pos x="223" y="88"/>
              </a:cxn>
              <a:cxn ang="0">
                <a:pos x="229" y="49"/>
              </a:cxn>
              <a:cxn ang="0">
                <a:pos x="268" y="28"/>
              </a:cxn>
              <a:cxn ang="0">
                <a:pos x="320" y="22"/>
              </a:cxn>
              <a:cxn ang="0">
                <a:pos x="328" y="47"/>
              </a:cxn>
              <a:cxn ang="0">
                <a:pos x="345" y="87"/>
              </a:cxn>
              <a:cxn ang="0">
                <a:pos x="391" y="112"/>
              </a:cxn>
              <a:cxn ang="0">
                <a:pos x="416" y="87"/>
              </a:cxn>
              <a:cxn ang="0">
                <a:pos x="416" y="28"/>
              </a:cxn>
              <a:cxn ang="0">
                <a:pos x="432" y="4"/>
              </a:cxn>
              <a:cxn ang="0">
                <a:pos x="452" y="59"/>
              </a:cxn>
              <a:cxn ang="0">
                <a:pos x="488" y="75"/>
              </a:cxn>
              <a:cxn ang="0">
                <a:pos x="491" y="120"/>
              </a:cxn>
              <a:cxn ang="0">
                <a:pos x="531" y="157"/>
              </a:cxn>
              <a:cxn ang="0">
                <a:pos x="543" y="189"/>
              </a:cxn>
              <a:cxn ang="0">
                <a:pos x="596" y="250"/>
              </a:cxn>
              <a:cxn ang="0">
                <a:pos x="598" y="313"/>
              </a:cxn>
              <a:cxn ang="0">
                <a:pos x="564" y="377"/>
              </a:cxn>
              <a:cxn ang="0">
                <a:pos x="545" y="419"/>
              </a:cxn>
              <a:cxn ang="0">
                <a:pos x="491" y="462"/>
              </a:cxn>
              <a:cxn ang="0">
                <a:pos x="464" y="450"/>
              </a:cxn>
              <a:cxn ang="0">
                <a:pos x="430" y="448"/>
              </a:cxn>
              <a:cxn ang="0">
                <a:pos x="405" y="419"/>
              </a:cxn>
              <a:cxn ang="0">
                <a:pos x="385" y="383"/>
              </a:cxn>
              <a:cxn ang="0">
                <a:pos x="375" y="372"/>
              </a:cxn>
              <a:cxn ang="0">
                <a:pos x="351" y="397"/>
              </a:cxn>
              <a:cxn ang="0">
                <a:pos x="320" y="356"/>
              </a:cxn>
              <a:cxn ang="0">
                <a:pos x="286" y="356"/>
              </a:cxn>
              <a:cxn ang="0">
                <a:pos x="264" y="356"/>
              </a:cxn>
              <a:cxn ang="0">
                <a:pos x="239" y="362"/>
              </a:cxn>
              <a:cxn ang="0">
                <a:pos x="215" y="379"/>
              </a:cxn>
              <a:cxn ang="0">
                <a:pos x="201" y="379"/>
              </a:cxn>
              <a:cxn ang="0">
                <a:pos x="176" y="411"/>
              </a:cxn>
              <a:cxn ang="0">
                <a:pos x="134" y="421"/>
              </a:cxn>
              <a:cxn ang="0">
                <a:pos x="105" y="444"/>
              </a:cxn>
              <a:cxn ang="0">
                <a:pos x="71" y="440"/>
              </a:cxn>
              <a:cxn ang="0">
                <a:pos x="69" y="401"/>
              </a:cxn>
              <a:cxn ang="0">
                <a:pos x="36" y="352"/>
              </a:cxn>
              <a:cxn ang="0">
                <a:pos x="4" y="313"/>
              </a:cxn>
              <a:cxn ang="0">
                <a:pos x="24" y="319"/>
              </a:cxn>
              <a:cxn ang="0">
                <a:pos x="0" y="258"/>
              </a:cxn>
              <a:cxn ang="0">
                <a:pos x="43" y="208"/>
              </a:cxn>
              <a:cxn ang="0">
                <a:pos x="67" y="204"/>
              </a:cxn>
              <a:cxn ang="0">
                <a:pos x="93" y="191"/>
              </a:cxn>
              <a:cxn ang="0">
                <a:pos x="111" y="155"/>
              </a:cxn>
            </a:cxnLst>
            <a:rect l="0" t="0" r="r" b="b"/>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17" name="Freeform 214"/>
          <p:cNvSpPr>
            <a:spLocks/>
          </p:cNvSpPr>
          <p:nvPr/>
        </p:nvSpPr>
        <p:spPr bwMode="ltGray">
          <a:xfrm>
            <a:off x="7208066" y="4363020"/>
            <a:ext cx="882758" cy="717752"/>
          </a:xfrm>
          <a:custGeom>
            <a:avLst/>
            <a:gdLst/>
            <a:ahLst/>
            <a:cxnLst>
              <a:cxn ang="0">
                <a:pos x="140" y="132"/>
              </a:cxn>
              <a:cxn ang="0">
                <a:pos x="156" y="98"/>
              </a:cxn>
              <a:cxn ang="0">
                <a:pos x="182" y="76"/>
              </a:cxn>
              <a:cxn ang="0">
                <a:pos x="226" y="90"/>
              </a:cxn>
              <a:cxn ang="0">
                <a:pos x="232" y="50"/>
              </a:cxn>
              <a:cxn ang="0">
                <a:pos x="272" y="28"/>
              </a:cxn>
              <a:cxn ang="0">
                <a:pos x="324" y="22"/>
              </a:cxn>
              <a:cxn ang="0">
                <a:pos x="332" y="48"/>
              </a:cxn>
              <a:cxn ang="0">
                <a:pos x="350" y="88"/>
              </a:cxn>
              <a:cxn ang="0">
                <a:pos x="396" y="114"/>
              </a:cxn>
              <a:cxn ang="0">
                <a:pos x="422" y="88"/>
              </a:cxn>
              <a:cxn ang="0">
                <a:pos x="422" y="28"/>
              </a:cxn>
              <a:cxn ang="0">
                <a:pos x="438" y="4"/>
              </a:cxn>
              <a:cxn ang="0">
                <a:pos x="458" y="60"/>
              </a:cxn>
              <a:cxn ang="0">
                <a:pos x="494" y="76"/>
              </a:cxn>
              <a:cxn ang="0">
                <a:pos x="498" y="122"/>
              </a:cxn>
              <a:cxn ang="0">
                <a:pos x="538" y="160"/>
              </a:cxn>
              <a:cxn ang="0">
                <a:pos x="550" y="192"/>
              </a:cxn>
              <a:cxn ang="0">
                <a:pos x="604" y="254"/>
              </a:cxn>
              <a:cxn ang="0">
                <a:pos x="606" y="318"/>
              </a:cxn>
              <a:cxn ang="0">
                <a:pos x="572" y="384"/>
              </a:cxn>
              <a:cxn ang="0">
                <a:pos x="552" y="426"/>
              </a:cxn>
              <a:cxn ang="0">
                <a:pos x="498" y="470"/>
              </a:cxn>
              <a:cxn ang="0">
                <a:pos x="470" y="458"/>
              </a:cxn>
              <a:cxn ang="0">
                <a:pos x="436" y="456"/>
              </a:cxn>
              <a:cxn ang="0">
                <a:pos x="410" y="426"/>
              </a:cxn>
              <a:cxn ang="0">
                <a:pos x="390" y="390"/>
              </a:cxn>
              <a:cxn ang="0">
                <a:pos x="380" y="378"/>
              </a:cxn>
              <a:cxn ang="0">
                <a:pos x="356" y="404"/>
              </a:cxn>
              <a:cxn ang="0">
                <a:pos x="324" y="362"/>
              </a:cxn>
              <a:cxn ang="0">
                <a:pos x="290" y="362"/>
              </a:cxn>
              <a:cxn ang="0">
                <a:pos x="268" y="362"/>
              </a:cxn>
              <a:cxn ang="0">
                <a:pos x="242" y="368"/>
              </a:cxn>
              <a:cxn ang="0">
                <a:pos x="218" y="386"/>
              </a:cxn>
              <a:cxn ang="0">
                <a:pos x="204" y="386"/>
              </a:cxn>
              <a:cxn ang="0">
                <a:pos x="178" y="418"/>
              </a:cxn>
              <a:cxn ang="0">
                <a:pos x="136" y="428"/>
              </a:cxn>
              <a:cxn ang="0">
                <a:pos x="106" y="452"/>
              </a:cxn>
              <a:cxn ang="0">
                <a:pos x="72" y="448"/>
              </a:cxn>
              <a:cxn ang="0">
                <a:pos x="70" y="408"/>
              </a:cxn>
              <a:cxn ang="0">
                <a:pos x="36" y="358"/>
              </a:cxn>
              <a:cxn ang="0">
                <a:pos x="4" y="318"/>
              </a:cxn>
              <a:cxn ang="0">
                <a:pos x="24" y="324"/>
              </a:cxn>
              <a:cxn ang="0">
                <a:pos x="0" y="262"/>
              </a:cxn>
              <a:cxn ang="0">
                <a:pos x="44" y="212"/>
              </a:cxn>
              <a:cxn ang="0">
                <a:pos x="68" y="208"/>
              </a:cxn>
              <a:cxn ang="0">
                <a:pos x="94" y="194"/>
              </a:cxn>
              <a:cxn ang="0">
                <a:pos x="112" y="158"/>
              </a:cxn>
            </a:cxnLst>
            <a:rect l="0" t="0" r="r" b="b"/>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solidFill>
            <a:srgbClr val="00B0F0"/>
          </a:solidFill>
          <a:ln w="12700" cap="rnd" cmpd="sng">
            <a:solidFill>
              <a:schemeClr val="tx1"/>
            </a:solidFill>
            <a:prstDash val="solid"/>
            <a:round/>
            <a:headEnd type="none" w="med" len="med"/>
            <a:tailEnd type="none" w="med" len="med"/>
          </a:ln>
          <a:effectLst/>
        </p:spPr>
        <p:txBody>
          <a:bodyPr/>
          <a:lstStyle/>
          <a:p>
            <a:endParaRPr lang="en-GB"/>
          </a:p>
        </p:txBody>
      </p:sp>
      <p:sp>
        <p:nvSpPr>
          <p:cNvPr id="618" name="Freeform 215"/>
          <p:cNvSpPr>
            <a:spLocks/>
          </p:cNvSpPr>
          <p:nvPr/>
        </p:nvSpPr>
        <p:spPr bwMode="ltGray">
          <a:xfrm>
            <a:off x="7896507" y="5110602"/>
            <a:ext cx="61071" cy="74572"/>
          </a:xfrm>
          <a:custGeom>
            <a:avLst/>
            <a:gdLst/>
            <a:ahLst/>
            <a:cxnLst>
              <a:cxn ang="0">
                <a:pos x="29" y="9"/>
              </a:cxn>
              <a:cxn ang="0">
                <a:pos x="40" y="2"/>
              </a:cxn>
              <a:cxn ang="0">
                <a:pos x="42" y="21"/>
              </a:cxn>
              <a:cxn ang="0">
                <a:pos x="34" y="38"/>
              </a:cxn>
              <a:cxn ang="0">
                <a:pos x="27" y="48"/>
              </a:cxn>
              <a:cxn ang="0">
                <a:pos x="7" y="26"/>
              </a:cxn>
              <a:cxn ang="0">
                <a:pos x="0" y="5"/>
              </a:cxn>
              <a:cxn ang="0">
                <a:pos x="10" y="0"/>
              </a:cxn>
              <a:cxn ang="0">
                <a:pos x="29" y="9"/>
              </a:cxn>
            </a:cxnLst>
            <a:rect l="0" t="0" r="r" b="b"/>
            <a:pathLst>
              <a:path w="43" h="49">
                <a:moveTo>
                  <a:pt x="29" y="9"/>
                </a:moveTo>
                <a:lnTo>
                  <a:pt x="40" y="2"/>
                </a:lnTo>
                <a:lnTo>
                  <a:pt x="42" y="21"/>
                </a:lnTo>
                <a:lnTo>
                  <a:pt x="34" y="38"/>
                </a:lnTo>
                <a:lnTo>
                  <a:pt x="27" y="48"/>
                </a:lnTo>
                <a:lnTo>
                  <a:pt x="7" y="26"/>
                </a:lnTo>
                <a:lnTo>
                  <a:pt x="0" y="5"/>
                </a:lnTo>
                <a:lnTo>
                  <a:pt x="10" y="0"/>
                </a:lnTo>
                <a:lnTo>
                  <a:pt x="29" y="9"/>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19" name="Freeform 216"/>
          <p:cNvSpPr>
            <a:spLocks/>
          </p:cNvSpPr>
          <p:nvPr/>
        </p:nvSpPr>
        <p:spPr bwMode="ltGray">
          <a:xfrm>
            <a:off x="7894657" y="5108737"/>
            <a:ext cx="72175" cy="87621"/>
          </a:xfrm>
          <a:custGeom>
            <a:avLst/>
            <a:gdLst/>
            <a:ahLst/>
            <a:cxnLst>
              <a:cxn ang="0">
                <a:pos x="34" y="10"/>
              </a:cxn>
              <a:cxn ang="0">
                <a:pos x="48" y="2"/>
              </a:cxn>
              <a:cxn ang="0">
                <a:pos x="50" y="24"/>
              </a:cxn>
              <a:cxn ang="0">
                <a:pos x="40" y="44"/>
              </a:cxn>
              <a:cxn ang="0">
                <a:pos x="32" y="56"/>
              </a:cxn>
              <a:cxn ang="0">
                <a:pos x="8" y="30"/>
              </a:cxn>
              <a:cxn ang="0">
                <a:pos x="0" y="6"/>
              </a:cxn>
              <a:cxn ang="0">
                <a:pos x="12" y="0"/>
              </a:cxn>
              <a:cxn ang="0">
                <a:pos x="34" y="10"/>
              </a:cxn>
            </a:cxnLst>
            <a:rect l="0" t="0" r="r" b="b"/>
            <a:pathLst>
              <a:path w="51" h="57">
                <a:moveTo>
                  <a:pt x="34" y="10"/>
                </a:moveTo>
                <a:lnTo>
                  <a:pt x="48" y="2"/>
                </a:lnTo>
                <a:lnTo>
                  <a:pt x="50" y="24"/>
                </a:lnTo>
                <a:lnTo>
                  <a:pt x="40" y="44"/>
                </a:lnTo>
                <a:lnTo>
                  <a:pt x="32" y="56"/>
                </a:lnTo>
                <a:lnTo>
                  <a:pt x="8" y="30"/>
                </a:lnTo>
                <a:lnTo>
                  <a:pt x="0" y="6"/>
                </a:lnTo>
                <a:lnTo>
                  <a:pt x="12" y="0"/>
                </a:lnTo>
                <a:lnTo>
                  <a:pt x="34" y="10"/>
                </a:lnTo>
              </a:path>
            </a:pathLst>
          </a:custGeom>
          <a:solidFill>
            <a:srgbClr val="0070C0"/>
          </a:solidFill>
          <a:ln w="12700" cap="rnd" cmpd="sng">
            <a:solidFill>
              <a:schemeClr val="tx1"/>
            </a:solidFill>
            <a:prstDash val="solid"/>
            <a:round/>
            <a:headEnd type="none" w="med" len="med"/>
            <a:tailEnd type="none" w="med" len="med"/>
          </a:ln>
          <a:effectLst/>
        </p:spPr>
        <p:txBody>
          <a:bodyPr/>
          <a:lstStyle/>
          <a:p>
            <a:endParaRPr lang="en-GB"/>
          </a:p>
        </p:txBody>
      </p:sp>
      <p:sp>
        <p:nvSpPr>
          <p:cNvPr id="620" name="Freeform 217"/>
          <p:cNvSpPr>
            <a:spLocks/>
          </p:cNvSpPr>
          <p:nvPr/>
        </p:nvSpPr>
        <p:spPr bwMode="ltGray">
          <a:xfrm>
            <a:off x="7776216" y="4161677"/>
            <a:ext cx="242434" cy="195750"/>
          </a:xfrm>
          <a:custGeom>
            <a:avLst/>
            <a:gdLst/>
            <a:ahLst/>
            <a:cxnLst>
              <a:cxn ang="0">
                <a:pos x="0" y="0"/>
              </a:cxn>
              <a:cxn ang="0">
                <a:pos x="10" y="106"/>
              </a:cxn>
              <a:cxn ang="0">
                <a:pos x="36" y="108"/>
              </a:cxn>
              <a:cxn ang="0">
                <a:pos x="48" y="100"/>
              </a:cxn>
              <a:cxn ang="0">
                <a:pos x="50" y="90"/>
              </a:cxn>
              <a:cxn ang="0">
                <a:pos x="60" y="80"/>
              </a:cxn>
              <a:cxn ang="0">
                <a:pos x="88" y="86"/>
              </a:cxn>
              <a:cxn ang="0">
                <a:pos x="110" y="102"/>
              </a:cxn>
              <a:cxn ang="0">
                <a:pos x="122" y="124"/>
              </a:cxn>
              <a:cxn ang="0">
                <a:pos x="168" y="128"/>
              </a:cxn>
              <a:cxn ang="0">
                <a:pos x="162" y="120"/>
              </a:cxn>
              <a:cxn ang="0">
                <a:pos x="160" y="112"/>
              </a:cxn>
              <a:cxn ang="0">
                <a:pos x="150" y="112"/>
              </a:cxn>
              <a:cxn ang="0">
                <a:pos x="150" y="106"/>
              </a:cxn>
              <a:cxn ang="0">
                <a:pos x="136" y="104"/>
              </a:cxn>
              <a:cxn ang="0">
                <a:pos x="124" y="86"/>
              </a:cxn>
              <a:cxn ang="0">
                <a:pos x="106" y="68"/>
              </a:cxn>
              <a:cxn ang="0">
                <a:pos x="124" y="66"/>
              </a:cxn>
              <a:cxn ang="0">
                <a:pos x="116" y="52"/>
              </a:cxn>
              <a:cxn ang="0">
                <a:pos x="92" y="46"/>
              </a:cxn>
              <a:cxn ang="0">
                <a:pos x="78" y="30"/>
              </a:cxn>
              <a:cxn ang="0">
                <a:pos x="72" y="24"/>
              </a:cxn>
              <a:cxn ang="0">
                <a:pos x="50" y="12"/>
              </a:cxn>
              <a:cxn ang="0">
                <a:pos x="16" y="4"/>
              </a:cxn>
              <a:cxn ang="0">
                <a:pos x="0" y="0"/>
              </a:cxn>
            </a:cxnLst>
            <a:rect l="0" t="0" r="r" b="b"/>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1" name="Freeform 218"/>
          <p:cNvSpPr>
            <a:spLocks/>
          </p:cNvSpPr>
          <p:nvPr/>
        </p:nvSpPr>
        <p:spPr bwMode="ltGray">
          <a:xfrm>
            <a:off x="7544884" y="4124391"/>
            <a:ext cx="235032" cy="192022"/>
          </a:xfrm>
          <a:custGeom>
            <a:avLst/>
            <a:gdLst/>
            <a:ahLst/>
            <a:cxnLst>
              <a:cxn ang="0">
                <a:pos x="38" y="24"/>
              </a:cxn>
              <a:cxn ang="0">
                <a:pos x="32" y="32"/>
              </a:cxn>
              <a:cxn ang="0">
                <a:pos x="23" y="38"/>
              </a:cxn>
              <a:cxn ang="0">
                <a:pos x="8" y="36"/>
              </a:cxn>
              <a:cxn ang="0">
                <a:pos x="27" y="45"/>
              </a:cxn>
              <a:cxn ang="0">
                <a:pos x="63" y="58"/>
              </a:cxn>
              <a:cxn ang="0">
                <a:pos x="90" y="60"/>
              </a:cxn>
              <a:cxn ang="0">
                <a:pos x="97" y="62"/>
              </a:cxn>
              <a:cxn ang="0">
                <a:pos x="107" y="70"/>
              </a:cxn>
              <a:cxn ang="0">
                <a:pos x="116" y="79"/>
              </a:cxn>
              <a:cxn ang="0">
                <a:pos x="120" y="88"/>
              </a:cxn>
              <a:cxn ang="0">
                <a:pos x="124" y="100"/>
              </a:cxn>
              <a:cxn ang="0">
                <a:pos x="116" y="103"/>
              </a:cxn>
              <a:cxn ang="0">
                <a:pos x="111" y="115"/>
              </a:cxn>
              <a:cxn ang="0">
                <a:pos x="112" y="120"/>
              </a:cxn>
              <a:cxn ang="0">
                <a:pos x="130" y="111"/>
              </a:cxn>
              <a:cxn ang="0">
                <a:pos x="145" y="111"/>
              </a:cxn>
              <a:cxn ang="0">
                <a:pos x="162" y="124"/>
              </a:cxn>
              <a:cxn ang="0">
                <a:pos x="162" y="126"/>
              </a:cxn>
              <a:cxn ang="0">
                <a:pos x="152" y="24"/>
              </a:cxn>
              <a:cxn ang="0">
                <a:pos x="139" y="23"/>
              </a:cxn>
              <a:cxn ang="0">
                <a:pos x="101" y="9"/>
              </a:cxn>
              <a:cxn ang="0">
                <a:pos x="88" y="23"/>
              </a:cxn>
              <a:cxn ang="0">
                <a:pos x="71" y="32"/>
              </a:cxn>
              <a:cxn ang="0">
                <a:pos x="71" y="47"/>
              </a:cxn>
              <a:cxn ang="0">
                <a:pos x="55" y="43"/>
              </a:cxn>
              <a:cxn ang="0">
                <a:pos x="55" y="30"/>
              </a:cxn>
              <a:cxn ang="0">
                <a:pos x="48" y="30"/>
              </a:cxn>
              <a:cxn ang="0">
                <a:pos x="44" y="9"/>
              </a:cxn>
              <a:cxn ang="0">
                <a:pos x="40" y="4"/>
              </a:cxn>
              <a:cxn ang="0">
                <a:pos x="15" y="0"/>
              </a:cxn>
              <a:cxn ang="0">
                <a:pos x="0" y="9"/>
              </a:cxn>
              <a:cxn ang="0">
                <a:pos x="4" y="24"/>
              </a:cxn>
              <a:cxn ang="0">
                <a:pos x="19" y="30"/>
              </a:cxn>
              <a:cxn ang="0">
                <a:pos x="38" y="24"/>
              </a:cxn>
            </a:cxnLst>
            <a:rect l="0" t="0" r="r" b="b"/>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2" name="Freeform 219"/>
          <p:cNvSpPr>
            <a:spLocks/>
          </p:cNvSpPr>
          <p:nvPr/>
        </p:nvSpPr>
        <p:spPr bwMode="ltGray">
          <a:xfrm>
            <a:off x="7544884" y="4122527"/>
            <a:ext cx="246135" cy="205072"/>
          </a:xfrm>
          <a:custGeom>
            <a:avLst/>
            <a:gdLst/>
            <a:ahLst/>
            <a:cxnLst>
              <a:cxn ang="0">
                <a:pos x="40" y="26"/>
              </a:cxn>
              <a:cxn ang="0">
                <a:pos x="34" y="34"/>
              </a:cxn>
              <a:cxn ang="0">
                <a:pos x="24" y="40"/>
              </a:cxn>
              <a:cxn ang="0">
                <a:pos x="8" y="38"/>
              </a:cxn>
              <a:cxn ang="0">
                <a:pos x="28" y="48"/>
              </a:cxn>
              <a:cxn ang="0">
                <a:pos x="66" y="62"/>
              </a:cxn>
              <a:cxn ang="0">
                <a:pos x="94" y="64"/>
              </a:cxn>
              <a:cxn ang="0">
                <a:pos x="102" y="66"/>
              </a:cxn>
              <a:cxn ang="0">
                <a:pos x="112" y="74"/>
              </a:cxn>
              <a:cxn ang="0">
                <a:pos x="122" y="84"/>
              </a:cxn>
              <a:cxn ang="0">
                <a:pos x="126" y="94"/>
              </a:cxn>
              <a:cxn ang="0">
                <a:pos x="130" y="106"/>
              </a:cxn>
              <a:cxn ang="0">
                <a:pos x="122" y="110"/>
              </a:cxn>
              <a:cxn ang="0">
                <a:pos x="116" y="122"/>
              </a:cxn>
              <a:cxn ang="0">
                <a:pos x="118" y="128"/>
              </a:cxn>
              <a:cxn ang="0">
                <a:pos x="136" y="118"/>
              </a:cxn>
              <a:cxn ang="0">
                <a:pos x="152" y="118"/>
              </a:cxn>
              <a:cxn ang="0">
                <a:pos x="170" y="132"/>
              </a:cxn>
              <a:cxn ang="0">
                <a:pos x="170" y="134"/>
              </a:cxn>
              <a:cxn ang="0">
                <a:pos x="160" y="26"/>
              </a:cxn>
              <a:cxn ang="0">
                <a:pos x="146" y="24"/>
              </a:cxn>
              <a:cxn ang="0">
                <a:pos x="106" y="10"/>
              </a:cxn>
              <a:cxn ang="0">
                <a:pos x="92" y="24"/>
              </a:cxn>
              <a:cxn ang="0">
                <a:pos x="74" y="34"/>
              </a:cxn>
              <a:cxn ang="0">
                <a:pos x="74" y="50"/>
              </a:cxn>
              <a:cxn ang="0">
                <a:pos x="58" y="46"/>
              </a:cxn>
              <a:cxn ang="0">
                <a:pos x="58" y="32"/>
              </a:cxn>
              <a:cxn ang="0">
                <a:pos x="50" y="32"/>
              </a:cxn>
              <a:cxn ang="0">
                <a:pos x="46" y="10"/>
              </a:cxn>
              <a:cxn ang="0">
                <a:pos x="42" y="4"/>
              </a:cxn>
              <a:cxn ang="0">
                <a:pos x="16" y="0"/>
              </a:cxn>
              <a:cxn ang="0">
                <a:pos x="0" y="10"/>
              </a:cxn>
              <a:cxn ang="0">
                <a:pos x="4" y="26"/>
              </a:cxn>
              <a:cxn ang="0">
                <a:pos x="20" y="32"/>
              </a:cxn>
              <a:cxn ang="0">
                <a:pos x="40" y="26"/>
              </a:cxn>
            </a:cxnLst>
            <a:rect l="0" t="0" r="r" b="b"/>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3" name="Freeform 220"/>
          <p:cNvSpPr>
            <a:spLocks/>
          </p:cNvSpPr>
          <p:nvPr/>
        </p:nvSpPr>
        <p:spPr bwMode="ltGray">
          <a:xfrm>
            <a:off x="7419040" y="4208285"/>
            <a:ext cx="37013" cy="26100"/>
          </a:xfrm>
          <a:custGeom>
            <a:avLst/>
            <a:gdLst/>
            <a:ahLst/>
            <a:cxnLst>
              <a:cxn ang="0">
                <a:pos x="0" y="6"/>
              </a:cxn>
              <a:cxn ang="0">
                <a:pos x="8" y="16"/>
              </a:cxn>
              <a:cxn ang="0">
                <a:pos x="16" y="12"/>
              </a:cxn>
              <a:cxn ang="0">
                <a:pos x="24" y="10"/>
              </a:cxn>
              <a:cxn ang="0">
                <a:pos x="14" y="0"/>
              </a:cxn>
              <a:cxn ang="0">
                <a:pos x="0" y="6"/>
              </a:cxn>
            </a:cxnLst>
            <a:rect l="0" t="0" r="r" b="b"/>
            <a:pathLst>
              <a:path w="25" h="17">
                <a:moveTo>
                  <a:pt x="0" y="6"/>
                </a:moveTo>
                <a:lnTo>
                  <a:pt x="8" y="16"/>
                </a:lnTo>
                <a:lnTo>
                  <a:pt x="16" y="12"/>
                </a:lnTo>
                <a:lnTo>
                  <a:pt x="24" y="10"/>
                </a:lnTo>
                <a:lnTo>
                  <a:pt x="14" y="0"/>
                </a:lnTo>
                <a:lnTo>
                  <a:pt x="0"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4" name="Freeform 221"/>
          <p:cNvSpPr>
            <a:spLocks/>
          </p:cNvSpPr>
          <p:nvPr/>
        </p:nvSpPr>
        <p:spPr bwMode="ltGray">
          <a:xfrm>
            <a:off x="7463456" y="4193370"/>
            <a:ext cx="79577" cy="24235"/>
          </a:xfrm>
          <a:custGeom>
            <a:avLst/>
            <a:gdLst/>
            <a:ahLst/>
            <a:cxnLst>
              <a:cxn ang="0">
                <a:pos x="6" y="6"/>
              </a:cxn>
              <a:cxn ang="0">
                <a:pos x="0" y="16"/>
              </a:cxn>
              <a:cxn ang="0">
                <a:pos x="16" y="10"/>
              </a:cxn>
              <a:cxn ang="0">
                <a:pos x="32" y="6"/>
              </a:cxn>
              <a:cxn ang="0">
                <a:pos x="46" y="12"/>
              </a:cxn>
              <a:cxn ang="0">
                <a:pos x="54" y="12"/>
              </a:cxn>
              <a:cxn ang="0">
                <a:pos x="48" y="0"/>
              </a:cxn>
              <a:cxn ang="0">
                <a:pos x="22" y="2"/>
              </a:cxn>
              <a:cxn ang="0">
                <a:pos x="6" y="6"/>
              </a:cxn>
            </a:cxnLst>
            <a:rect l="0" t="0" r="r" b="b"/>
            <a:pathLst>
              <a:path w="55" h="17">
                <a:moveTo>
                  <a:pt x="6" y="6"/>
                </a:moveTo>
                <a:lnTo>
                  <a:pt x="0" y="16"/>
                </a:lnTo>
                <a:lnTo>
                  <a:pt x="16" y="10"/>
                </a:lnTo>
                <a:lnTo>
                  <a:pt x="32" y="6"/>
                </a:lnTo>
                <a:lnTo>
                  <a:pt x="46" y="12"/>
                </a:lnTo>
                <a:lnTo>
                  <a:pt x="54" y="12"/>
                </a:lnTo>
                <a:lnTo>
                  <a:pt x="48" y="0"/>
                </a:lnTo>
                <a:lnTo>
                  <a:pt x="22" y="2"/>
                </a:lnTo>
                <a:lnTo>
                  <a:pt x="6"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5" name="Freeform 222"/>
          <p:cNvSpPr>
            <a:spLocks/>
          </p:cNvSpPr>
          <p:nvPr/>
        </p:nvSpPr>
        <p:spPr bwMode="ltGray">
          <a:xfrm>
            <a:off x="6647321" y="4055413"/>
            <a:ext cx="288701" cy="315065"/>
          </a:xfrm>
          <a:custGeom>
            <a:avLst/>
            <a:gdLst/>
            <a:ahLst/>
            <a:cxnLst>
              <a:cxn ang="0">
                <a:pos x="2" y="4"/>
              </a:cxn>
              <a:cxn ang="0">
                <a:pos x="26" y="34"/>
              </a:cxn>
              <a:cxn ang="0">
                <a:pos x="46" y="62"/>
              </a:cxn>
              <a:cxn ang="0">
                <a:pos x="76" y="98"/>
              </a:cxn>
              <a:cxn ang="0">
                <a:pos x="92" y="110"/>
              </a:cxn>
              <a:cxn ang="0">
                <a:pos x="104" y="136"/>
              </a:cxn>
              <a:cxn ang="0">
                <a:pos x="110" y="150"/>
              </a:cxn>
              <a:cxn ang="0">
                <a:pos x="116" y="164"/>
              </a:cxn>
              <a:cxn ang="0">
                <a:pos x="126" y="172"/>
              </a:cxn>
              <a:cxn ang="0">
                <a:pos x="150" y="186"/>
              </a:cxn>
              <a:cxn ang="0">
                <a:pos x="172" y="204"/>
              </a:cxn>
              <a:cxn ang="0">
                <a:pos x="182" y="202"/>
              </a:cxn>
              <a:cxn ang="0">
                <a:pos x="190" y="206"/>
              </a:cxn>
              <a:cxn ang="0">
                <a:pos x="196" y="180"/>
              </a:cxn>
              <a:cxn ang="0">
                <a:pos x="198" y="166"/>
              </a:cxn>
              <a:cxn ang="0">
                <a:pos x="196" y="158"/>
              </a:cxn>
              <a:cxn ang="0">
                <a:pos x="200" y="148"/>
              </a:cxn>
              <a:cxn ang="0">
                <a:pos x="190" y="134"/>
              </a:cxn>
              <a:cxn ang="0">
                <a:pos x="180" y="138"/>
              </a:cxn>
              <a:cxn ang="0">
                <a:pos x="178" y="128"/>
              </a:cxn>
              <a:cxn ang="0">
                <a:pos x="174" y="110"/>
              </a:cxn>
              <a:cxn ang="0">
                <a:pos x="162" y="112"/>
              </a:cxn>
              <a:cxn ang="0">
                <a:pos x="160" y="100"/>
              </a:cxn>
              <a:cxn ang="0">
                <a:pos x="164" y="92"/>
              </a:cxn>
              <a:cxn ang="0">
                <a:pos x="150" y="88"/>
              </a:cxn>
              <a:cxn ang="0">
                <a:pos x="140" y="82"/>
              </a:cxn>
              <a:cxn ang="0">
                <a:pos x="120" y="66"/>
              </a:cxn>
              <a:cxn ang="0">
                <a:pos x="110" y="56"/>
              </a:cxn>
              <a:cxn ang="0">
                <a:pos x="98" y="50"/>
              </a:cxn>
              <a:cxn ang="0">
                <a:pos x="92" y="46"/>
              </a:cxn>
              <a:cxn ang="0">
                <a:pos x="70" y="32"/>
              </a:cxn>
              <a:cxn ang="0">
                <a:pos x="56" y="28"/>
              </a:cxn>
              <a:cxn ang="0">
                <a:pos x="56" y="20"/>
              </a:cxn>
              <a:cxn ang="0">
                <a:pos x="48" y="6"/>
              </a:cxn>
              <a:cxn ang="0">
                <a:pos x="38" y="6"/>
              </a:cxn>
              <a:cxn ang="0">
                <a:pos x="18" y="6"/>
              </a:cxn>
              <a:cxn ang="0">
                <a:pos x="0" y="0"/>
              </a:cxn>
            </a:cxnLst>
            <a:rect l="0" t="0" r="r" b="b"/>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6" name="Freeform 223"/>
          <p:cNvSpPr>
            <a:spLocks/>
          </p:cNvSpPr>
          <p:nvPr/>
        </p:nvSpPr>
        <p:spPr bwMode="ltGray">
          <a:xfrm>
            <a:off x="6908262" y="4359292"/>
            <a:ext cx="244285" cy="63386"/>
          </a:xfrm>
          <a:custGeom>
            <a:avLst/>
            <a:gdLst/>
            <a:ahLst/>
            <a:cxnLst>
              <a:cxn ang="0">
                <a:pos x="18" y="4"/>
              </a:cxn>
              <a:cxn ang="0">
                <a:pos x="10" y="14"/>
              </a:cxn>
              <a:cxn ang="0">
                <a:pos x="0" y="22"/>
              </a:cxn>
              <a:cxn ang="0">
                <a:pos x="12" y="24"/>
              </a:cxn>
              <a:cxn ang="0">
                <a:pos x="20" y="26"/>
              </a:cxn>
              <a:cxn ang="0">
                <a:pos x="28" y="40"/>
              </a:cxn>
              <a:cxn ang="0">
                <a:pos x="36" y="34"/>
              </a:cxn>
              <a:cxn ang="0">
                <a:pos x="40" y="40"/>
              </a:cxn>
              <a:cxn ang="0">
                <a:pos x="52" y="38"/>
              </a:cxn>
              <a:cxn ang="0">
                <a:pos x="62" y="40"/>
              </a:cxn>
              <a:cxn ang="0">
                <a:pos x="64" y="38"/>
              </a:cxn>
              <a:cxn ang="0">
                <a:pos x="64" y="34"/>
              </a:cxn>
              <a:cxn ang="0">
                <a:pos x="70" y="32"/>
              </a:cxn>
              <a:cxn ang="0">
                <a:pos x="76" y="30"/>
              </a:cxn>
              <a:cxn ang="0">
                <a:pos x="82" y="28"/>
              </a:cxn>
              <a:cxn ang="0">
                <a:pos x="90" y="30"/>
              </a:cxn>
              <a:cxn ang="0">
                <a:pos x="100" y="40"/>
              </a:cxn>
              <a:cxn ang="0">
                <a:pos x="112" y="36"/>
              </a:cxn>
              <a:cxn ang="0">
                <a:pos x="124" y="34"/>
              </a:cxn>
              <a:cxn ang="0">
                <a:pos x="134" y="38"/>
              </a:cxn>
              <a:cxn ang="0">
                <a:pos x="136" y="34"/>
              </a:cxn>
              <a:cxn ang="0">
                <a:pos x="144" y="30"/>
              </a:cxn>
              <a:cxn ang="0">
                <a:pos x="162" y="34"/>
              </a:cxn>
              <a:cxn ang="0">
                <a:pos x="166" y="38"/>
              </a:cxn>
              <a:cxn ang="0">
                <a:pos x="168" y="36"/>
              </a:cxn>
              <a:cxn ang="0">
                <a:pos x="164" y="30"/>
              </a:cxn>
              <a:cxn ang="0">
                <a:pos x="164" y="20"/>
              </a:cxn>
              <a:cxn ang="0">
                <a:pos x="160" y="14"/>
              </a:cxn>
              <a:cxn ang="0">
                <a:pos x="158" y="16"/>
              </a:cxn>
              <a:cxn ang="0">
                <a:pos x="148" y="18"/>
              </a:cxn>
              <a:cxn ang="0">
                <a:pos x="138" y="16"/>
              </a:cxn>
              <a:cxn ang="0">
                <a:pos x="134" y="6"/>
              </a:cxn>
              <a:cxn ang="0">
                <a:pos x="124" y="4"/>
              </a:cxn>
              <a:cxn ang="0">
                <a:pos x="110" y="0"/>
              </a:cxn>
              <a:cxn ang="0">
                <a:pos x="96" y="0"/>
              </a:cxn>
              <a:cxn ang="0">
                <a:pos x="92" y="4"/>
              </a:cxn>
              <a:cxn ang="0">
                <a:pos x="92" y="10"/>
              </a:cxn>
              <a:cxn ang="0">
                <a:pos x="98" y="14"/>
              </a:cxn>
              <a:cxn ang="0">
                <a:pos x="86" y="18"/>
              </a:cxn>
              <a:cxn ang="0">
                <a:pos x="76" y="18"/>
              </a:cxn>
              <a:cxn ang="0">
                <a:pos x="64" y="18"/>
              </a:cxn>
              <a:cxn ang="0">
                <a:pos x="60" y="10"/>
              </a:cxn>
              <a:cxn ang="0">
                <a:pos x="58" y="6"/>
              </a:cxn>
              <a:cxn ang="0">
                <a:pos x="44" y="2"/>
              </a:cxn>
              <a:cxn ang="0">
                <a:pos x="30" y="2"/>
              </a:cxn>
              <a:cxn ang="0">
                <a:pos x="18" y="4"/>
              </a:cxn>
            </a:cxnLst>
            <a:rect l="0" t="0" r="r" b="b"/>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7" name="Freeform 224"/>
          <p:cNvSpPr>
            <a:spLocks/>
          </p:cNvSpPr>
          <p:nvPr/>
        </p:nvSpPr>
        <p:spPr bwMode="ltGray">
          <a:xfrm>
            <a:off x="7154398" y="4389120"/>
            <a:ext cx="25909" cy="24235"/>
          </a:xfrm>
          <a:custGeom>
            <a:avLst/>
            <a:gdLst/>
            <a:ahLst/>
            <a:cxnLst>
              <a:cxn ang="0">
                <a:pos x="0" y="6"/>
              </a:cxn>
              <a:cxn ang="0">
                <a:pos x="4" y="10"/>
              </a:cxn>
              <a:cxn ang="0">
                <a:pos x="8" y="14"/>
              </a:cxn>
              <a:cxn ang="0">
                <a:pos x="10" y="8"/>
              </a:cxn>
              <a:cxn ang="0">
                <a:pos x="18" y="2"/>
              </a:cxn>
              <a:cxn ang="0">
                <a:pos x="12" y="0"/>
              </a:cxn>
              <a:cxn ang="0">
                <a:pos x="4" y="2"/>
              </a:cxn>
              <a:cxn ang="0">
                <a:pos x="0" y="6"/>
              </a:cxn>
            </a:cxnLst>
            <a:rect l="0" t="0" r="r" b="b"/>
            <a:pathLst>
              <a:path w="19" h="15">
                <a:moveTo>
                  <a:pt x="0" y="6"/>
                </a:moveTo>
                <a:lnTo>
                  <a:pt x="4" y="10"/>
                </a:lnTo>
                <a:lnTo>
                  <a:pt x="8" y="14"/>
                </a:lnTo>
                <a:lnTo>
                  <a:pt x="10" y="8"/>
                </a:lnTo>
                <a:lnTo>
                  <a:pt x="18" y="2"/>
                </a:lnTo>
                <a:lnTo>
                  <a:pt x="12" y="0"/>
                </a:lnTo>
                <a:lnTo>
                  <a:pt x="4" y="2"/>
                </a:lnTo>
                <a:lnTo>
                  <a:pt x="0"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8" name="Freeform 225"/>
          <p:cNvSpPr>
            <a:spLocks/>
          </p:cNvSpPr>
          <p:nvPr/>
        </p:nvSpPr>
        <p:spPr bwMode="ltGray">
          <a:xfrm>
            <a:off x="7182157" y="4387257"/>
            <a:ext cx="27759" cy="22372"/>
          </a:xfrm>
          <a:custGeom>
            <a:avLst/>
            <a:gdLst/>
            <a:ahLst/>
            <a:cxnLst>
              <a:cxn ang="0">
                <a:pos x="0" y="14"/>
              </a:cxn>
              <a:cxn ang="0">
                <a:pos x="10" y="14"/>
              </a:cxn>
              <a:cxn ang="0">
                <a:pos x="14" y="8"/>
              </a:cxn>
              <a:cxn ang="0">
                <a:pos x="18" y="4"/>
              </a:cxn>
              <a:cxn ang="0">
                <a:pos x="14" y="0"/>
              </a:cxn>
              <a:cxn ang="0">
                <a:pos x="8" y="2"/>
              </a:cxn>
              <a:cxn ang="0">
                <a:pos x="4" y="6"/>
              </a:cxn>
              <a:cxn ang="0">
                <a:pos x="0" y="14"/>
              </a:cxn>
            </a:cxnLst>
            <a:rect l="0" t="0" r="r" b="b"/>
            <a:pathLst>
              <a:path w="19" h="15">
                <a:moveTo>
                  <a:pt x="0" y="14"/>
                </a:moveTo>
                <a:lnTo>
                  <a:pt x="10" y="14"/>
                </a:lnTo>
                <a:lnTo>
                  <a:pt x="14" y="8"/>
                </a:lnTo>
                <a:lnTo>
                  <a:pt x="18" y="4"/>
                </a:lnTo>
                <a:lnTo>
                  <a:pt x="14" y="0"/>
                </a:lnTo>
                <a:lnTo>
                  <a:pt x="8" y="2"/>
                </a:lnTo>
                <a:lnTo>
                  <a:pt x="4" y="6"/>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29" name="Freeform 226"/>
          <p:cNvSpPr>
            <a:spLocks/>
          </p:cNvSpPr>
          <p:nvPr/>
        </p:nvSpPr>
        <p:spPr bwMode="ltGray">
          <a:xfrm>
            <a:off x="7211768" y="4374206"/>
            <a:ext cx="61071" cy="31692"/>
          </a:xfrm>
          <a:custGeom>
            <a:avLst/>
            <a:gdLst/>
            <a:ahLst/>
            <a:cxnLst>
              <a:cxn ang="0">
                <a:pos x="0" y="20"/>
              </a:cxn>
              <a:cxn ang="0">
                <a:pos x="12" y="16"/>
              </a:cxn>
              <a:cxn ang="0">
                <a:pos x="18" y="14"/>
              </a:cxn>
              <a:cxn ang="0">
                <a:pos x="24" y="10"/>
              </a:cxn>
              <a:cxn ang="0">
                <a:pos x="28" y="8"/>
              </a:cxn>
              <a:cxn ang="0">
                <a:pos x="34" y="10"/>
              </a:cxn>
              <a:cxn ang="0">
                <a:pos x="42" y="6"/>
              </a:cxn>
              <a:cxn ang="0">
                <a:pos x="40" y="2"/>
              </a:cxn>
              <a:cxn ang="0">
                <a:pos x="32" y="2"/>
              </a:cxn>
              <a:cxn ang="0">
                <a:pos x="20" y="0"/>
              </a:cxn>
              <a:cxn ang="0">
                <a:pos x="16" y="6"/>
              </a:cxn>
              <a:cxn ang="0">
                <a:pos x="22" y="8"/>
              </a:cxn>
              <a:cxn ang="0">
                <a:pos x="18" y="12"/>
              </a:cxn>
              <a:cxn ang="0">
                <a:pos x="10" y="8"/>
              </a:cxn>
              <a:cxn ang="0">
                <a:pos x="2" y="12"/>
              </a:cxn>
              <a:cxn ang="0">
                <a:pos x="0" y="20"/>
              </a:cxn>
            </a:cxnLst>
            <a:rect l="0" t="0" r="r" b="b"/>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0" name="Freeform 227"/>
          <p:cNvSpPr>
            <a:spLocks/>
          </p:cNvSpPr>
          <p:nvPr/>
        </p:nvSpPr>
        <p:spPr bwMode="ltGray">
          <a:xfrm>
            <a:off x="7272840" y="4392849"/>
            <a:ext cx="44416" cy="26100"/>
          </a:xfrm>
          <a:custGeom>
            <a:avLst/>
            <a:gdLst/>
            <a:ahLst/>
            <a:cxnLst>
              <a:cxn ang="0">
                <a:pos x="0" y="12"/>
              </a:cxn>
              <a:cxn ang="0">
                <a:pos x="6" y="10"/>
              </a:cxn>
              <a:cxn ang="0">
                <a:pos x="12" y="12"/>
              </a:cxn>
              <a:cxn ang="0">
                <a:pos x="22" y="16"/>
              </a:cxn>
              <a:cxn ang="0">
                <a:pos x="28" y="12"/>
              </a:cxn>
              <a:cxn ang="0">
                <a:pos x="30" y="8"/>
              </a:cxn>
              <a:cxn ang="0">
                <a:pos x="24" y="4"/>
              </a:cxn>
              <a:cxn ang="0">
                <a:pos x="20" y="4"/>
              </a:cxn>
              <a:cxn ang="0">
                <a:pos x="18" y="0"/>
              </a:cxn>
              <a:cxn ang="0">
                <a:pos x="12" y="0"/>
              </a:cxn>
              <a:cxn ang="0">
                <a:pos x="8" y="2"/>
              </a:cxn>
              <a:cxn ang="0">
                <a:pos x="2" y="6"/>
              </a:cxn>
              <a:cxn ang="0">
                <a:pos x="0" y="12"/>
              </a:cxn>
            </a:cxnLst>
            <a:rect l="0" t="0" r="r" b="b"/>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1" name="Freeform 228"/>
          <p:cNvSpPr>
            <a:spLocks/>
          </p:cNvSpPr>
          <p:nvPr/>
        </p:nvSpPr>
        <p:spPr bwMode="ltGray">
          <a:xfrm>
            <a:off x="6917515" y="4234385"/>
            <a:ext cx="42564" cy="44743"/>
          </a:xfrm>
          <a:custGeom>
            <a:avLst/>
            <a:gdLst/>
            <a:ahLst/>
            <a:cxnLst>
              <a:cxn ang="0">
                <a:pos x="0" y="14"/>
              </a:cxn>
              <a:cxn ang="0">
                <a:pos x="6" y="12"/>
              </a:cxn>
              <a:cxn ang="0">
                <a:pos x="10" y="22"/>
              </a:cxn>
              <a:cxn ang="0">
                <a:pos x="20" y="28"/>
              </a:cxn>
              <a:cxn ang="0">
                <a:pos x="28" y="26"/>
              </a:cxn>
              <a:cxn ang="0">
                <a:pos x="24" y="22"/>
              </a:cxn>
              <a:cxn ang="0">
                <a:pos x="26" y="16"/>
              </a:cxn>
              <a:cxn ang="0">
                <a:pos x="16" y="14"/>
              </a:cxn>
              <a:cxn ang="0">
                <a:pos x="16" y="8"/>
              </a:cxn>
              <a:cxn ang="0">
                <a:pos x="16" y="2"/>
              </a:cxn>
              <a:cxn ang="0">
                <a:pos x="12" y="0"/>
              </a:cxn>
              <a:cxn ang="0">
                <a:pos x="8" y="6"/>
              </a:cxn>
              <a:cxn ang="0">
                <a:pos x="6" y="2"/>
              </a:cxn>
              <a:cxn ang="0">
                <a:pos x="2" y="8"/>
              </a:cxn>
              <a:cxn ang="0">
                <a:pos x="0" y="14"/>
              </a:cxn>
            </a:cxnLst>
            <a:rect l="0" t="0" r="r" b="b"/>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2" name="Freeform 229"/>
          <p:cNvSpPr>
            <a:spLocks/>
          </p:cNvSpPr>
          <p:nvPr/>
        </p:nvSpPr>
        <p:spPr bwMode="ltGray">
          <a:xfrm>
            <a:off x="6974885" y="4258620"/>
            <a:ext cx="27759" cy="24235"/>
          </a:xfrm>
          <a:custGeom>
            <a:avLst/>
            <a:gdLst/>
            <a:ahLst/>
            <a:cxnLst>
              <a:cxn ang="0">
                <a:pos x="0" y="10"/>
              </a:cxn>
              <a:cxn ang="0">
                <a:pos x="8" y="14"/>
              </a:cxn>
              <a:cxn ang="0">
                <a:pos x="18" y="14"/>
              </a:cxn>
              <a:cxn ang="0">
                <a:pos x="16" y="4"/>
              </a:cxn>
              <a:cxn ang="0">
                <a:pos x="10" y="0"/>
              </a:cxn>
              <a:cxn ang="0">
                <a:pos x="4" y="0"/>
              </a:cxn>
              <a:cxn ang="0">
                <a:pos x="0" y="10"/>
              </a:cxn>
            </a:cxnLst>
            <a:rect l="0" t="0" r="r" b="b"/>
            <a:pathLst>
              <a:path w="19" h="15">
                <a:moveTo>
                  <a:pt x="0" y="10"/>
                </a:moveTo>
                <a:lnTo>
                  <a:pt x="8" y="14"/>
                </a:lnTo>
                <a:lnTo>
                  <a:pt x="18" y="14"/>
                </a:lnTo>
                <a:lnTo>
                  <a:pt x="16" y="4"/>
                </a:lnTo>
                <a:lnTo>
                  <a:pt x="10" y="0"/>
                </a:lnTo>
                <a:lnTo>
                  <a:pt x="4" y="0"/>
                </a:lnTo>
                <a:lnTo>
                  <a:pt x="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3" name="Freeform 230"/>
          <p:cNvSpPr>
            <a:spLocks/>
          </p:cNvSpPr>
          <p:nvPr/>
        </p:nvSpPr>
        <p:spPr bwMode="ltGray">
          <a:xfrm>
            <a:off x="6699139" y="4174727"/>
            <a:ext cx="20357" cy="26100"/>
          </a:xfrm>
          <a:custGeom>
            <a:avLst/>
            <a:gdLst/>
            <a:ahLst/>
            <a:cxnLst>
              <a:cxn ang="0">
                <a:pos x="0" y="4"/>
              </a:cxn>
              <a:cxn ang="0">
                <a:pos x="10" y="16"/>
              </a:cxn>
              <a:cxn ang="0">
                <a:pos x="14" y="14"/>
              </a:cxn>
              <a:cxn ang="0">
                <a:pos x="14" y="6"/>
              </a:cxn>
              <a:cxn ang="0">
                <a:pos x="6" y="0"/>
              </a:cxn>
              <a:cxn ang="0">
                <a:pos x="0" y="4"/>
              </a:cxn>
            </a:cxnLst>
            <a:rect l="0" t="0" r="r" b="b"/>
            <a:pathLst>
              <a:path w="15" h="17">
                <a:moveTo>
                  <a:pt x="0" y="4"/>
                </a:moveTo>
                <a:lnTo>
                  <a:pt x="10" y="16"/>
                </a:lnTo>
                <a:lnTo>
                  <a:pt x="14" y="14"/>
                </a:lnTo>
                <a:lnTo>
                  <a:pt x="14" y="6"/>
                </a:lnTo>
                <a:lnTo>
                  <a:pt x="6" y="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4" name="Freeform 231"/>
          <p:cNvSpPr>
            <a:spLocks/>
          </p:cNvSpPr>
          <p:nvPr/>
        </p:nvSpPr>
        <p:spPr bwMode="ltGray">
          <a:xfrm>
            <a:off x="6736152" y="4238113"/>
            <a:ext cx="20357" cy="29829"/>
          </a:xfrm>
          <a:custGeom>
            <a:avLst/>
            <a:gdLst/>
            <a:ahLst/>
            <a:cxnLst>
              <a:cxn ang="0">
                <a:pos x="0" y="6"/>
              </a:cxn>
              <a:cxn ang="0">
                <a:pos x="6" y="16"/>
              </a:cxn>
              <a:cxn ang="0">
                <a:pos x="14" y="18"/>
              </a:cxn>
              <a:cxn ang="0">
                <a:pos x="14" y="14"/>
              </a:cxn>
              <a:cxn ang="0">
                <a:pos x="8" y="4"/>
              </a:cxn>
              <a:cxn ang="0">
                <a:pos x="4" y="2"/>
              </a:cxn>
              <a:cxn ang="0">
                <a:pos x="0" y="0"/>
              </a:cxn>
              <a:cxn ang="0">
                <a:pos x="0" y="6"/>
              </a:cxn>
            </a:cxnLst>
            <a:rect l="0" t="0" r="r" b="b"/>
            <a:pathLst>
              <a:path w="15" h="19">
                <a:moveTo>
                  <a:pt x="0" y="6"/>
                </a:moveTo>
                <a:lnTo>
                  <a:pt x="6" y="16"/>
                </a:lnTo>
                <a:lnTo>
                  <a:pt x="14" y="18"/>
                </a:lnTo>
                <a:lnTo>
                  <a:pt x="14" y="14"/>
                </a:lnTo>
                <a:lnTo>
                  <a:pt x="8" y="4"/>
                </a:lnTo>
                <a:lnTo>
                  <a:pt x="4" y="2"/>
                </a:lnTo>
                <a:lnTo>
                  <a:pt x="0" y="0"/>
                </a:lnTo>
                <a:lnTo>
                  <a:pt x="0"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5" name="Freeform 232"/>
          <p:cNvSpPr>
            <a:spLocks/>
          </p:cNvSpPr>
          <p:nvPr/>
        </p:nvSpPr>
        <p:spPr bwMode="ltGray">
          <a:xfrm>
            <a:off x="7285794" y="4344377"/>
            <a:ext cx="86980" cy="37286"/>
          </a:xfrm>
          <a:custGeom>
            <a:avLst/>
            <a:gdLst/>
            <a:ahLst/>
            <a:cxnLst>
              <a:cxn ang="0">
                <a:pos x="0" y="22"/>
              </a:cxn>
              <a:cxn ang="0">
                <a:pos x="6" y="24"/>
              </a:cxn>
              <a:cxn ang="0">
                <a:pos x="8" y="20"/>
              </a:cxn>
              <a:cxn ang="0">
                <a:pos x="22" y="20"/>
              </a:cxn>
              <a:cxn ang="0">
                <a:pos x="26" y="22"/>
              </a:cxn>
              <a:cxn ang="0">
                <a:pos x="32" y="18"/>
              </a:cxn>
              <a:cxn ang="0">
                <a:pos x="38" y="18"/>
              </a:cxn>
              <a:cxn ang="0">
                <a:pos x="58" y="8"/>
              </a:cxn>
              <a:cxn ang="0">
                <a:pos x="58" y="0"/>
              </a:cxn>
              <a:cxn ang="0">
                <a:pos x="54" y="0"/>
              </a:cxn>
              <a:cxn ang="0">
                <a:pos x="52" y="8"/>
              </a:cxn>
              <a:cxn ang="0">
                <a:pos x="36" y="10"/>
              </a:cxn>
              <a:cxn ang="0">
                <a:pos x="30" y="14"/>
              </a:cxn>
              <a:cxn ang="0">
                <a:pos x="24" y="10"/>
              </a:cxn>
              <a:cxn ang="0">
                <a:pos x="18" y="8"/>
              </a:cxn>
              <a:cxn ang="0">
                <a:pos x="8" y="14"/>
              </a:cxn>
              <a:cxn ang="0">
                <a:pos x="0" y="22"/>
              </a:cxn>
            </a:cxnLst>
            <a:rect l="0" t="0" r="r" b="b"/>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6" name="Freeform 233"/>
          <p:cNvSpPr>
            <a:spLocks/>
          </p:cNvSpPr>
          <p:nvPr/>
        </p:nvSpPr>
        <p:spPr bwMode="ltGray">
          <a:xfrm>
            <a:off x="7385729" y="4310820"/>
            <a:ext cx="105486" cy="95078"/>
          </a:xfrm>
          <a:custGeom>
            <a:avLst/>
            <a:gdLst/>
            <a:ahLst/>
            <a:cxnLst>
              <a:cxn ang="0">
                <a:pos x="0" y="60"/>
              </a:cxn>
              <a:cxn ang="0">
                <a:pos x="6" y="54"/>
              </a:cxn>
              <a:cxn ang="0">
                <a:pos x="2" y="54"/>
              </a:cxn>
              <a:cxn ang="0">
                <a:pos x="4" y="42"/>
              </a:cxn>
              <a:cxn ang="0">
                <a:pos x="22" y="32"/>
              </a:cxn>
              <a:cxn ang="0">
                <a:pos x="28" y="24"/>
              </a:cxn>
              <a:cxn ang="0">
                <a:pos x="28" y="22"/>
              </a:cxn>
              <a:cxn ang="0">
                <a:pos x="52" y="8"/>
              </a:cxn>
              <a:cxn ang="0">
                <a:pos x="60" y="8"/>
              </a:cxn>
              <a:cxn ang="0">
                <a:pos x="68" y="0"/>
              </a:cxn>
              <a:cxn ang="0">
                <a:pos x="72" y="2"/>
              </a:cxn>
              <a:cxn ang="0">
                <a:pos x="64" y="12"/>
              </a:cxn>
              <a:cxn ang="0">
                <a:pos x="60" y="14"/>
              </a:cxn>
              <a:cxn ang="0">
                <a:pos x="54" y="18"/>
              </a:cxn>
              <a:cxn ang="0">
                <a:pos x="40" y="32"/>
              </a:cxn>
              <a:cxn ang="0">
                <a:pos x="36" y="34"/>
              </a:cxn>
              <a:cxn ang="0">
                <a:pos x="34" y="42"/>
              </a:cxn>
              <a:cxn ang="0">
                <a:pos x="28" y="44"/>
              </a:cxn>
              <a:cxn ang="0">
                <a:pos x="26" y="50"/>
              </a:cxn>
              <a:cxn ang="0">
                <a:pos x="18" y="52"/>
              </a:cxn>
              <a:cxn ang="0">
                <a:pos x="14" y="52"/>
              </a:cxn>
              <a:cxn ang="0">
                <a:pos x="6" y="62"/>
              </a:cxn>
              <a:cxn ang="0">
                <a:pos x="0" y="60"/>
              </a:cxn>
            </a:cxnLst>
            <a:rect l="0" t="0" r="r" b="b"/>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7" name="Freeform 234"/>
          <p:cNvSpPr>
            <a:spLocks/>
          </p:cNvSpPr>
          <p:nvPr/>
        </p:nvSpPr>
        <p:spPr bwMode="ltGray">
          <a:xfrm>
            <a:off x="7474560" y="4150491"/>
            <a:ext cx="37013" cy="26100"/>
          </a:xfrm>
          <a:custGeom>
            <a:avLst/>
            <a:gdLst/>
            <a:ahLst/>
            <a:cxnLst>
              <a:cxn ang="0">
                <a:pos x="0" y="14"/>
              </a:cxn>
              <a:cxn ang="0">
                <a:pos x="8" y="16"/>
              </a:cxn>
              <a:cxn ang="0">
                <a:pos x="22" y="8"/>
              </a:cxn>
              <a:cxn ang="0">
                <a:pos x="24" y="0"/>
              </a:cxn>
              <a:cxn ang="0">
                <a:pos x="10" y="0"/>
              </a:cxn>
              <a:cxn ang="0">
                <a:pos x="2" y="6"/>
              </a:cxn>
              <a:cxn ang="0">
                <a:pos x="0" y="14"/>
              </a:cxn>
            </a:cxnLst>
            <a:rect l="0" t="0" r="r" b="b"/>
            <a:pathLst>
              <a:path w="25" h="17">
                <a:moveTo>
                  <a:pt x="0" y="14"/>
                </a:moveTo>
                <a:lnTo>
                  <a:pt x="8" y="16"/>
                </a:lnTo>
                <a:lnTo>
                  <a:pt x="22" y="8"/>
                </a:lnTo>
                <a:lnTo>
                  <a:pt x="24" y="0"/>
                </a:lnTo>
                <a:lnTo>
                  <a:pt x="10" y="0"/>
                </a:lnTo>
                <a:lnTo>
                  <a:pt x="2" y="6"/>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8" name="Freeform 235"/>
          <p:cNvSpPr>
            <a:spLocks/>
          </p:cNvSpPr>
          <p:nvPr/>
        </p:nvSpPr>
        <p:spPr bwMode="ltGray">
          <a:xfrm>
            <a:off x="7278391" y="4014398"/>
            <a:ext cx="188766" cy="274050"/>
          </a:xfrm>
          <a:custGeom>
            <a:avLst/>
            <a:gdLst/>
            <a:ahLst/>
            <a:cxnLst>
              <a:cxn ang="0">
                <a:pos x="116" y="10"/>
              </a:cxn>
              <a:cxn ang="0">
                <a:pos x="110" y="18"/>
              </a:cxn>
              <a:cxn ang="0">
                <a:pos x="86" y="30"/>
              </a:cxn>
              <a:cxn ang="0">
                <a:pos x="64" y="32"/>
              </a:cxn>
              <a:cxn ang="0">
                <a:pos x="50" y="30"/>
              </a:cxn>
              <a:cxn ang="0">
                <a:pos x="42" y="42"/>
              </a:cxn>
              <a:cxn ang="0">
                <a:pos x="30" y="46"/>
              </a:cxn>
              <a:cxn ang="0">
                <a:pos x="22" y="66"/>
              </a:cxn>
              <a:cxn ang="0">
                <a:pos x="18" y="84"/>
              </a:cxn>
              <a:cxn ang="0">
                <a:pos x="12" y="108"/>
              </a:cxn>
              <a:cxn ang="0">
                <a:pos x="0" y="124"/>
              </a:cxn>
              <a:cxn ang="0">
                <a:pos x="4" y="142"/>
              </a:cxn>
              <a:cxn ang="0">
                <a:pos x="12" y="144"/>
              </a:cxn>
              <a:cxn ang="0">
                <a:pos x="8" y="168"/>
              </a:cxn>
              <a:cxn ang="0">
                <a:pos x="12" y="180"/>
              </a:cxn>
              <a:cxn ang="0">
                <a:pos x="32" y="176"/>
              </a:cxn>
              <a:cxn ang="0">
                <a:pos x="28" y="162"/>
              </a:cxn>
              <a:cxn ang="0">
                <a:pos x="32" y="150"/>
              </a:cxn>
              <a:cxn ang="0">
                <a:pos x="34" y="130"/>
              </a:cxn>
              <a:cxn ang="0">
                <a:pos x="36" y="118"/>
              </a:cxn>
              <a:cxn ang="0">
                <a:pos x="48" y="114"/>
              </a:cxn>
              <a:cxn ang="0">
                <a:pos x="40" y="128"/>
              </a:cxn>
              <a:cxn ang="0">
                <a:pos x="50" y="142"/>
              </a:cxn>
              <a:cxn ang="0">
                <a:pos x="50" y="152"/>
              </a:cxn>
              <a:cxn ang="0">
                <a:pos x="58" y="148"/>
              </a:cxn>
              <a:cxn ang="0">
                <a:pos x="76" y="142"/>
              </a:cxn>
              <a:cxn ang="0">
                <a:pos x="72" y="134"/>
              </a:cxn>
              <a:cxn ang="0">
                <a:pos x="68" y="128"/>
              </a:cxn>
              <a:cxn ang="0">
                <a:pos x="64" y="102"/>
              </a:cxn>
              <a:cxn ang="0">
                <a:pos x="64" y="90"/>
              </a:cxn>
              <a:cxn ang="0">
                <a:pos x="76" y="70"/>
              </a:cxn>
              <a:cxn ang="0">
                <a:pos x="92" y="66"/>
              </a:cxn>
              <a:cxn ang="0">
                <a:pos x="80" y="60"/>
              </a:cxn>
              <a:cxn ang="0">
                <a:pos x="66" y="68"/>
              </a:cxn>
              <a:cxn ang="0">
                <a:pos x="54" y="72"/>
              </a:cxn>
              <a:cxn ang="0">
                <a:pos x="44" y="82"/>
              </a:cxn>
              <a:cxn ang="0">
                <a:pos x="34" y="74"/>
              </a:cxn>
              <a:cxn ang="0">
                <a:pos x="38" y="54"/>
              </a:cxn>
              <a:cxn ang="0">
                <a:pos x="52" y="48"/>
              </a:cxn>
              <a:cxn ang="0">
                <a:pos x="66" y="44"/>
              </a:cxn>
              <a:cxn ang="0">
                <a:pos x="88" y="36"/>
              </a:cxn>
              <a:cxn ang="0">
                <a:pos x="106" y="32"/>
              </a:cxn>
              <a:cxn ang="0">
                <a:pos x="120" y="18"/>
              </a:cxn>
              <a:cxn ang="0">
                <a:pos x="130" y="0"/>
              </a:cxn>
            </a:cxnLst>
            <a:rect l="0" t="0" r="r" b="b"/>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39" name="Freeform 236"/>
          <p:cNvSpPr>
            <a:spLocks/>
          </p:cNvSpPr>
          <p:nvPr/>
        </p:nvSpPr>
        <p:spPr bwMode="ltGray">
          <a:xfrm>
            <a:off x="7593001" y="4232520"/>
            <a:ext cx="27759" cy="41014"/>
          </a:xfrm>
          <a:custGeom>
            <a:avLst/>
            <a:gdLst/>
            <a:ahLst/>
            <a:cxnLst>
              <a:cxn ang="0">
                <a:pos x="4" y="10"/>
              </a:cxn>
              <a:cxn ang="0">
                <a:pos x="12" y="2"/>
              </a:cxn>
              <a:cxn ang="0">
                <a:pos x="18" y="0"/>
              </a:cxn>
              <a:cxn ang="0">
                <a:pos x="14" y="8"/>
              </a:cxn>
              <a:cxn ang="0">
                <a:pos x="8" y="20"/>
              </a:cxn>
              <a:cxn ang="0">
                <a:pos x="0" y="26"/>
              </a:cxn>
              <a:cxn ang="0">
                <a:pos x="4" y="10"/>
              </a:cxn>
            </a:cxnLst>
            <a:rect l="0" t="0" r="r" b="b"/>
            <a:pathLst>
              <a:path w="19" h="27">
                <a:moveTo>
                  <a:pt x="4" y="10"/>
                </a:moveTo>
                <a:lnTo>
                  <a:pt x="12" y="2"/>
                </a:lnTo>
                <a:lnTo>
                  <a:pt x="18" y="0"/>
                </a:lnTo>
                <a:lnTo>
                  <a:pt x="14" y="8"/>
                </a:lnTo>
                <a:lnTo>
                  <a:pt x="8" y="20"/>
                </a:lnTo>
                <a:lnTo>
                  <a:pt x="0" y="26"/>
                </a:lnTo>
                <a:lnTo>
                  <a:pt x="4"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0" name="Freeform 237"/>
          <p:cNvSpPr>
            <a:spLocks/>
          </p:cNvSpPr>
          <p:nvPr/>
        </p:nvSpPr>
        <p:spPr bwMode="ltGray">
          <a:xfrm>
            <a:off x="7520826" y="3971519"/>
            <a:ext cx="42564" cy="89486"/>
          </a:xfrm>
          <a:custGeom>
            <a:avLst/>
            <a:gdLst/>
            <a:ahLst/>
            <a:cxnLst>
              <a:cxn ang="0">
                <a:pos x="12" y="34"/>
              </a:cxn>
              <a:cxn ang="0">
                <a:pos x="28" y="36"/>
              </a:cxn>
              <a:cxn ang="0">
                <a:pos x="18" y="28"/>
              </a:cxn>
              <a:cxn ang="0">
                <a:pos x="20" y="20"/>
              </a:cxn>
              <a:cxn ang="0">
                <a:pos x="28" y="12"/>
              </a:cxn>
              <a:cxn ang="0">
                <a:pos x="20" y="12"/>
              </a:cxn>
              <a:cxn ang="0">
                <a:pos x="12" y="24"/>
              </a:cxn>
              <a:cxn ang="0">
                <a:pos x="8" y="22"/>
              </a:cxn>
              <a:cxn ang="0">
                <a:pos x="12" y="14"/>
              </a:cxn>
              <a:cxn ang="0">
                <a:pos x="6" y="6"/>
              </a:cxn>
              <a:cxn ang="0">
                <a:pos x="8" y="0"/>
              </a:cxn>
              <a:cxn ang="0">
                <a:pos x="0" y="20"/>
              </a:cxn>
              <a:cxn ang="0">
                <a:pos x="6" y="30"/>
              </a:cxn>
              <a:cxn ang="0">
                <a:pos x="6" y="38"/>
              </a:cxn>
              <a:cxn ang="0">
                <a:pos x="6" y="50"/>
              </a:cxn>
              <a:cxn ang="0">
                <a:pos x="20" y="58"/>
              </a:cxn>
              <a:cxn ang="0">
                <a:pos x="12" y="46"/>
              </a:cxn>
              <a:cxn ang="0">
                <a:pos x="12" y="34"/>
              </a:cxn>
            </a:cxnLst>
            <a:rect l="0" t="0" r="r" b="b"/>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1" name="Freeform 238"/>
          <p:cNvSpPr>
            <a:spLocks/>
          </p:cNvSpPr>
          <p:nvPr/>
        </p:nvSpPr>
        <p:spPr bwMode="ltGray">
          <a:xfrm>
            <a:off x="7541183" y="3949147"/>
            <a:ext cx="18506" cy="33557"/>
          </a:xfrm>
          <a:custGeom>
            <a:avLst/>
            <a:gdLst/>
            <a:ahLst/>
            <a:cxnLst>
              <a:cxn ang="0">
                <a:pos x="4" y="0"/>
              </a:cxn>
              <a:cxn ang="0">
                <a:pos x="0" y="10"/>
              </a:cxn>
              <a:cxn ang="0">
                <a:pos x="2" y="20"/>
              </a:cxn>
              <a:cxn ang="0">
                <a:pos x="12" y="12"/>
              </a:cxn>
              <a:cxn ang="0">
                <a:pos x="4" y="0"/>
              </a:cxn>
            </a:cxnLst>
            <a:rect l="0" t="0" r="r" b="b"/>
            <a:pathLst>
              <a:path w="13" h="21">
                <a:moveTo>
                  <a:pt x="4" y="0"/>
                </a:moveTo>
                <a:lnTo>
                  <a:pt x="0" y="10"/>
                </a:lnTo>
                <a:lnTo>
                  <a:pt x="2" y="20"/>
                </a:lnTo>
                <a:lnTo>
                  <a:pt x="12" y="12"/>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2" name="Freeform 239"/>
          <p:cNvSpPr>
            <a:spLocks/>
          </p:cNvSpPr>
          <p:nvPr/>
        </p:nvSpPr>
        <p:spPr bwMode="ltGray">
          <a:xfrm>
            <a:off x="7019300" y="3992027"/>
            <a:ext cx="275746" cy="281508"/>
          </a:xfrm>
          <a:custGeom>
            <a:avLst/>
            <a:gdLst/>
            <a:ahLst/>
            <a:cxnLst>
              <a:cxn ang="0">
                <a:pos x="172" y="12"/>
              </a:cxn>
              <a:cxn ang="0">
                <a:pos x="162" y="18"/>
              </a:cxn>
              <a:cxn ang="0">
                <a:pos x="164" y="22"/>
              </a:cxn>
              <a:cxn ang="0">
                <a:pos x="174" y="46"/>
              </a:cxn>
              <a:cxn ang="0">
                <a:pos x="190" y="62"/>
              </a:cxn>
              <a:cxn ang="0">
                <a:pos x="174" y="66"/>
              </a:cxn>
              <a:cxn ang="0">
                <a:pos x="170" y="70"/>
              </a:cxn>
              <a:cxn ang="0">
                <a:pos x="162" y="82"/>
              </a:cxn>
              <a:cxn ang="0">
                <a:pos x="160" y="106"/>
              </a:cxn>
              <a:cxn ang="0">
                <a:pos x="154" y="116"/>
              </a:cxn>
              <a:cxn ang="0">
                <a:pos x="142" y="120"/>
              </a:cxn>
              <a:cxn ang="0">
                <a:pos x="138" y="134"/>
              </a:cxn>
              <a:cxn ang="0">
                <a:pos x="146" y="140"/>
              </a:cxn>
              <a:cxn ang="0">
                <a:pos x="138" y="152"/>
              </a:cxn>
              <a:cxn ang="0">
                <a:pos x="132" y="162"/>
              </a:cxn>
              <a:cxn ang="0">
                <a:pos x="110" y="182"/>
              </a:cxn>
              <a:cxn ang="0">
                <a:pos x="100" y="184"/>
              </a:cxn>
              <a:cxn ang="0">
                <a:pos x="96" y="168"/>
              </a:cxn>
              <a:cxn ang="0">
                <a:pos x="78" y="176"/>
              </a:cxn>
              <a:cxn ang="0">
                <a:pos x="66" y="178"/>
              </a:cxn>
              <a:cxn ang="0">
                <a:pos x="52" y="180"/>
              </a:cxn>
              <a:cxn ang="0">
                <a:pos x="54" y="166"/>
              </a:cxn>
              <a:cxn ang="0">
                <a:pos x="44" y="174"/>
              </a:cxn>
              <a:cxn ang="0">
                <a:pos x="28" y="172"/>
              </a:cxn>
              <a:cxn ang="0">
                <a:pos x="22" y="150"/>
              </a:cxn>
              <a:cxn ang="0">
                <a:pos x="22" y="140"/>
              </a:cxn>
              <a:cxn ang="0">
                <a:pos x="14" y="144"/>
              </a:cxn>
              <a:cxn ang="0">
                <a:pos x="2" y="112"/>
              </a:cxn>
              <a:cxn ang="0">
                <a:pos x="8" y="92"/>
              </a:cxn>
              <a:cxn ang="0">
                <a:pos x="10" y="82"/>
              </a:cxn>
              <a:cxn ang="0">
                <a:pos x="18" y="84"/>
              </a:cxn>
              <a:cxn ang="0">
                <a:pos x="36" y="98"/>
              </a:cxn>
              <a:cxn ang="0">
                <a:pos x="50" y="94"/>
              </a:cxn>
              <a:cxn ang="0">
                <a:pos x="70" y="88"/>
              </a:cxn>
              <a:cxn ang="0">
                <a:pos x="86" y="68"/>
              </a:cxn>
              <a:cxn ang="0">
                <a:pos x="92" y="70"/>
              </a:cxn>
              <a:cxn ang="0">
                <a:pos x="104" y="64"/>
              </a:cxn>
              <a:cxn ang="0">
                <a:pos x="116" y="50"/>
              </a:cxn>
              <a:cxn ang="0">
                <a:pos x="128" y="34"/>
              </a:cxn>
              <a:cxn ang="0">
                <a:pos x="130" y="20"/>
              </a:cxn>
              <a:cxn ang="0">
                <a:pos x="132" y="12"/>
              </a:cxn>
              <a:cxn ang="0">
                <a:pos x="164" y="0"/>
              </a:cxn>
            </a:cxnLst>
            <a:rect l="0" t="0" r="r" b="b"/>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3" name="Freeform 240"/>
          <p:cNvSpPr>
            <a:spLocks/>
          </p:cNvSpPr>
          <p:nvPr/>
        </p:nvSpPr>
        <p:spPr bwMode="ltGray">
          <a:xfrm>
            <a:off x="7113684" y="3483074"/>
            <a:ext cx="25909" cy="33557"/>
          </a:xfrm>
          <a:custGeom>
            <a:avLst/>
            <a:gdLst/>
            <a:ahLst/>
            <a:cxnLst>
              <a:cxn ang="0">
                <a:pos x="0" y="0"/>
              </a:cxn>
              <a:cxn ang="0">
                <a:pos x="2" y="14"/>
              </a:cxn>
              <a:cxn ang="0">
                <a:pos x="8" y="22"/>
              </a:cxn>
              <a:cxn ang="0">
                <a:pos x="16" y="16"/>
              </a:cxn>
              <a:cxn ang="0">
                <a:pos x="16" y="0"/>
              </a:cxn>
              <a:cxn ang="0">
                <a:pos x="0" y="0"/>
              </a:cxn>
            </a:cxnLst>
            <a:rect l="0" t="0" r="r" b="b"/>
            <a:pathLst>
              <a:path w="17" h="23">
                <a:moveTo>
                  <a:pt x="0" y="0"/>
                </a:moveTo>
                <a:lnTo>
                  <a:pt x="2" y="14"/>
                </a:lnTo>
                <a:lnTo>
                  <a:pt x="8" y="22"/>
                </a:lnTo>
                <a:lnTo>
                  <a:pt x="16" y="16"/>
                </a:lnTo>
                <a:lnTo>
                  <a:pt x="16" y="0"/>
                </a:lnTo>
                <a:lnTo>
                  <a:pt x="0"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644" name="Freeform 241"/>
          <p:cNvSpPr>
            <a:spLocks/>
          </p:cNvSpPr>
          <p:nvPr/>
        </p:nvSpPr>
        <p:spPr bwMode="ltGray">
          <a:xfrm>
            <a:off x="7087775" y="3503582"/>
            <a:ext cx="14805" cy="20507"/>
          </a:xfrm>
          <a:custGeom>
            <a:avLst/>
            <a:gdLst/>
            <a:ahLst/>
            <a:cxnLst>
              <a:cxn ang="0">
                <a:pos x="2" y="2"/>
              </a:cxn>
              <a:cxn ang="0">
                <a:pos x="0" y="12"/>
              </a:cxn>
              <a:cxn ang="0">
                <a:pos x="10" y="12"/>
              </a:cxn>
              <a:cxn ang="0">
                <a:pos x="10" y="0"/>
              </a:cxn>
              <a:cxn ang="0">
                <a:pos x="2" y="2"/>
              </a:cxn>
            </a:cxnLst>
            <a:rect l="0" t="0" r="r" b="b"/>
            <a:pathLst>
              <a:path w="11" h="13">
                <a:moveTo>
                  <a:pt x="2" y="2"/>
                </a:moveTo>
                <a:lnTo>
                  <a:pt x="0" y="12"/>
                </a:lnTo>
                <a:lnTo>
                  <a:pt x="10" y="12"/>
                </a:lnTo>
                <a:lnTo>
                  <a:pt x="10" y="0"/>
                </a:lnTo>
                <a:lnTo>
                  <a:pt x="2"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5" name="Freeform 242"/>
          <p:cNvSpPr>
            <a:spLocks/>
          </p:cNvSpPr>
          <p:nvPr/>
        </p:nvSpPr>
        <p:spPr bwMode="ltGray">
          <a:xfrm>
            <a:off x="5440699" y="3291052"/>
            <a:ext cx="46266" cy="44743"/>
          </a:xfrm>
          <a:custGeom>
            <a:avLst/>
            <a:gdLst/>
            <a:ahLst/>
            <a:cxnLst>
              <a:cxn ang="0">
                <a:pos x="30" y="4"/>
              </a:cxn>
              <a:cxn ang="0">
                <a:pos x="24" y="0"/>
              </a:cxn>
              <a:cxn ang="0">
                <a:pos x="10" y="0"/>
              </a:cxn>
              <a:cxn ang="0">
                <a:pos x="0" y="12"/>
              </a:cxn>
              <a:cxn ang="0">
                <a:pos x="6" y="18"/>
              </a:cxn>
              <a:cxn ang="0">
                <a:pos x="10" y="20"/>
              </a:cxn>
              <a:cxn ang="0">
                <a:pos x="16" y="28"/>
              </a:cxn>
              <a:cxn ang="0">
                <a:pos x="26" y="22"/>
              </a:cxn>
              <a:cxn ang="0">
                <a:pos x="24" y="16"/>
              </a:cxn>
              <a:cxn ang="0">
                <a:pos x="20" y="12"/>
              </a:cxn>
              <a:cxn ang="0">
                <a:pos x="28" y="10"/>
              </a:cxn>
              <a:cxn ang="0">
                <a:pos x="30" y="4"/>
              </a:cxn>
            </a:cxnLst>
            <a:rect l="0" t="0" r="r" b="b"/>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6" name="Freeform 243"/>
          <p:cNvSpPr>
            <a:spLocks/>
          </p:cNvSpPr>
          <p:nvPr/>
        </p:nvSpPr>
        <p:spPr bwMode="ltGray">
          <a:xfrm>
            <a:off x="4765212" y="1868596"/>
            <a:ext cx="788376" cy="1105525"/>
          </a:xfrm>
          <a:custGeom>
            <a:avLst/>
            <a:gdLst/>
            <a:ahLst/>
            <a:cxnLst>
              <a:cxn ang="0">
                <a:pos x="412" y="650"/>
              </a:cxn>
              <a:cxn ang="0">
                <a:pos x="436" y="722"/>
              </a:cxn>
              <a:cxn ang="0">
                <a:pos x="346" y="680"/>
              </a:cxn>
              <a:cxn ang="0">
                <a:pos x="264" y="582"/>
              </a:cxn>
              <a:cxn ang="0">
                <a:pos x="224" y="594"/>
              </a:cxn>
              <a:cxn ang="0">
                <a:pos x="186" y="598"/>
              </a:cxn>
              <a:cxn ang="0">
                <a:pos x="144" y="600"/>
              </a:cxn>
              <a:cxn ang="0">
                <a:pos x="120" y="568"/>
              </a:cxn>
              <a:cxn ang="0">
                <a:pos x="106" y="542"/>
              </a:cxn>
              <a:cxn ang="0">
                <a:pos x="74" y="552"/>
              </a:cxn>
              <a:cxn ang="0">
                <a:pos x="36" y="536"/>
              </a:cxn>
              <a:cxn ang="0">
                <a:pos x="42" y="494"/>
              </a:cxn>
              <a:cxn ang="0">
                <a:pos x="52" y="464"/>
              </a:cxn>
              <a:cxn ang="0">
                <a:pos x="52" y="430"/>
              </a:cxn>
              <a:cxn ang="0">
                <a:pos x="4" y="388"/>
              </a:cxn>
              <a:cxn ang="0">
                <a:pos x="26" y="322"/>
              </a:cxn>
              <a:cxn ang="0">
                <a:pos x="58" y="288"/>
              </a:cxn>
              <a:cxn ang="0">
                <a:pos x="104" y="278"/>
              </a:cxn>
              <a:cxn ang="0">
                <a:pos x="124" y="264"/>
              </a:cxn>
              <a:cxn ang="0">
                <a:pos x="86" y="132"/>
              </a:cxn>
              <a:cxn ang="0">
                <a:pos x="110" y="28"/>
              </a:cxn>
              <a:cxn ang="0">
                <a:pos x="186" y="38"/>
              </a:cxn>
              <a:cxn ang="0">
                <a:pos x="202" y="44"/>
              </a:cxn>
              <a:cxn ang="0">
                <a:pos x="226" y="60"/>
              </a:cxn>
              <a:cxn ang="0">
                <a:pos x="248" y="68"/>
              </a:cxn>
              <a:cxn ang="0">
                <a:pos x="264" y="100"/>
              </a:cxn>
              <a:cxn ang="0">
                <a:pos x="230" y="114"/>
              </a:cxn>
              <a:cxn ang="0">
                <a:pos x="152" y="98"/>
              </a:cxn>
              <a:cxn ang="0">
                <a:pos x="186" y="126"/>
              </a:cxn>
              <a:cxn ang="0">
                <a:pos x="194" y="160"/>
              </a:cxn>
              <a:cxn ang="0">
                <a:pos x="226" y="176"/>
              </a:cxn>
              <a:cxn ang="0">
                <a:pos x="208" y="146"/>
              </a:cxn>
              <a:cxn ang="0">
                <a:pos x="246" y="156"/>
              </a:cxn>
              <a:cxn ang="0">
                <a:pos x="262" y="142"/>
              </a:cxn>
              <a:cxn ang="0">
                <a:pos x="278" y="114"/>
              </a:cxn>
              <a:cxn ang="0">
                <a:pos x="312" y="106"/>
              </a:cxn>
              <a:cxn ang="0">
                <a:pos x="322" y="46"/>
              </a:cxn>
              <a:cxn ang="0">
                <a:pos x="342" y="66"/>
              </a:cxn>
              <a:cxn ang="0">
                <a:pos x="332" y="90"/>
              </a:cxn>
              <a:cxn ang="0">
                <a:pos x="358" y="88"/>
              </a:cxn>
              <a:cxn ang="0">
                <a:pos x="382" y="68"/>
              </a:cxn>
              <a:cxn ang="0">
                <a:pos x="416" y="56"/>
              </a:cxn>
              <a:cxn ang="0">
                <a:pos x="442" y="38"/>
              </a:cxn>
              <a:cxn ang="0">
                <a:pos x="444" y="62"/>
              </a:cxn>
              <a:cxn ang="0">
                <a:pos x="470" y="46"/>
              </a:cxn>
              <a:cxn ang="0">
                <a:pos x="500" y="40"/>
              </a:cxn>
              <a:cxn ang="0">
                <a:pos x="524" y="52"/>
              </a:cxn>
              <a:cxn ang="0">
                <a:pos x="518" y="20"/>
              </a:cxn>
              <a:cxn ang="0">
                <a:pos x="522" y="16"/>
              </a:cxn>
              <a:cxn ang="0">
                <a:pos x="480" y="192"/>
              </a:cxn>
              <a:cxn ang="0">
                <a:pos x="468" y="474"/>
              </a:cxn>
              <a:cxn ang="0">
                <a:pos x="408" y="556"/>
              </a:cxn>
            </a:cxnLst>
            <a:rect l="0" t="0" r="r" b="b"/>
            <a:pathLst>
              <a:path w="545" h="729">
                <a:moveTo>
                  <a:pt x="408" y="556"/>
                </a:moveTo>
                <a:lnTo>
                  <a:pt x="410" y="594"/>
                </a:lnTo>
                <a:lnTo>
                  <a:pt x="402" y="620"/>
                </a:lnTo>
                <a:lnTo>
                  <a:pt x="412" y="650"/>
                </a:lnTo>
                <a:lnTo>
                  <a:pt x="438" y="688"/>
                </a:lnTo>
                <a:lnTo>
                  <a:pt x="464" y="704"/>
                </a:lnTo>
                <a:lnTo>
                  <a:pt x="450" y="718"/>
                </a:lnTo>
                <a:lnTo>
                  <a:pt x="436" y="722"/>
                </a:lnTo>
                <a:lnTo>
                  <a:pt x="414" y="728"/>
                </a:lnTo>
                <a:lnTo>
                  <a:pt x="388" y="716"/>
                </a:lnTo>
                <a:lnTo>
                  <a:pt x="364" y="702"/>
                </a:lnTo>
                <a:lnTo>
                  <a:pt x="346" y="680"/>
                </a:lnTo>
                <a:lnTo>
                  <a:pt x="324" y="664"/>
                </a:lnTo>
                <a:lnTo>
                  <a:pt x="290" y="632"/>
                </a:lnTo>
                <a:lnTo>
                  <a:pt x="250" y="606"/>
                </a:lnTo>
                <a:lnTo>
                  <a:pt x="264" y="582"/>
                </a:lnTo>
                <a:lnTo>
                  <a:pt x="268" y="562"/>
                </a:lnTo>
                <a:lnTo>
                  <a:pt x="234" y="570"/>
                </a:lnTo>
                <a:lnTo>
                  <a:pt x="214" y="582"/>
                </a:lnTo>
                <a:lnTo>
                  <a:pt x="224" y="594"/>
                </a:lnTo>
                <a:lnTo>
                  <a:pt x="238" y="608"/>
                </a:lnTo>
                <a:lnTo>
                  <a:pt x="214" y="620"/>
                </a:lnTo>
                <a:lnTo>
                  <a:pt x="200" y="618"/>
                </a:lnTo>
                <a:lnTo>
                  <a:pt x="186" y="598"/>
                </a:lnTo>
                <a:lnTo>
                  <a:pt x="176" y="578"/>
                </a:lnTo>
                <a:lnTo>
                  <a:pt x="156" y="580"/>
                </a:lnTo>
                <a:lnTo>
                  <a:pt x="150" y="590"/>
                </a:lnTo>
                <a:lnTo>
                  <a:pt x="144" y="600"/>
                </a:lnTo>
                <a:lnTo>
                  <a:pt x="138" y="594"/>
                </a:lnTo>
                <a:lnTo>
                  <a:pt x="128" y="592"/>
                </a:lnTo>
                <a:lnTo>
                  <a:pt x="122" y="588"/>
                </a:lnTo>
                <a:lnTo>
                  <a:pt x="120" y="568"/>
                </a:lnTo>
                <a:lnTo>
                  <a:pt x="120" y="560"/>
                </a:lnTo>
                <a:lnTo>
                  <a:pt x="120" y="552"/>
                </a:lnTo>
                <a:lnTo>
                  <a:pt x="112" y="550"/>
                </a:lnTo>
                <a:lnTo>
                  <a:pt x="106" y="542"/>
                </a:lnTo>
                <a:lnTo>
                  <a:pt x="104" y="536"/>
                </a:lnTo>
                <a:lnTo>
                  <a:pt x="92" y="536"/>
                </a:lnTo>
                <a:lnTo>
                  <a:pt x="84" y="546"/>
                </a:lnTo>
                <a:lnTo>
                  <a:pt x="74" y="552"/>
                </a:lnTo>
                <a:lnTo>
                  <a:pt x="56" y="540"/>
                </a:lnTo>
                <a:lnTo>
                  <a:pt x="42" y="542"/>
                </a:lnTo>
                <a:lnTo>
                  <a:pt x="38" y="540"/>
                </a:lnTo>
                <a:lnTo>
                  <a:pt x="36" y="536"/>
                </a:lnTo>
                <a:lnTo>
                  <a:pt x="36" y="526"/>
                </a:lnTo>
                <a:lnTo>
                  <a:pt x="36" y="512"/>
                </a:lnTo>
                <a:lnTo>
                  <a:pt x="38" y="502"/>
                </a:lnTo>
                <a:lnTo>
                  <a:pt x="42" y="494"/>
                </a:lnTo>
                <a:lnTo>
                  <a:pt x="52" y="492"/>
                </a:lnTo>
                <a:lnTo>
                  <a:pt x="56" y="482"/>
                </a:lnTo>
                <a:lnTo>
                  <a:pt x="54" y="474"/>
                </a:lnTo>
                <a:lnTo>
                  <a:pt x="52" y="464"/>
                </a:lnTo>
                <a:lnTo>
                  <a:pt x="48" y="458"/>
                </a:lnTo>
                <a:lnTo>
                  <a:pt x="46" y="450"/>
                </a:lnTo>
                <a:lnTo>
                  <a:pt x="50" y="444"/>
                </a:lnTo>
                <a:lnTo>
                  <a:pt x="52" y="430"/>
                </a:lnTo>
                <a:lnTo>
                  <a:pt x="42" y="400"/>
                </a:lnTo>
                <a:lnTo>
                  <a:pt x="8" y="400"/>
                </a:lnTo>
                <a:lnTo>
                  <a:pt x="2" y="400"/>
                </a:lnTo>
                <a:lnTo>
                  <a:pt x="4" y="388"/>
                </a:lnTo>
                <a:lnTo>
                  <a:pt x="0" y="358"/>
                </a:lnTo>
                <a:lnTo>
                  <a:pt x="10" y="326"/>
                </a:lnTo>
                <a:lnTo>
                  <a:pt x="26" y="304"/>
                </a:lnTo>
                <a:lnTo>
                  <a:pt x="26" y="322"/>
                </a:lnTo>
                <a:lnTo>
                  <a:pt x="40" y="342"/>
                </a:lnTo>
                <a:lnTo>
                  <a:pt x="50" y="318"/>
                </a:lnTo>
                <a:lnTo>
                  <a:pt x="34" y="294"/>
                </a:lnTo>
                <a:lnTo>
                  <a:pt x="58" y="288"/>
                </a:lnTo>
                <a:lnTo>
                  <a:pt x="76" y="284"/>
                </a:lnTo>
                <a:lnTo>
                  <a:pt x="88" y="286"/>
                </a:lnTo>
                <a:lnTo>
                  <a:pt x="104" y="286"/>
                </a:lnTo>
                <a:lnTo>
                  <a:pt x="104" y="278"/>
                </a:lnTo>
                <a:lnTo>
                  <a:pt x="114" y="276"/>
                </a:lnTo>
                <a:lnTo>
                  <a:pt x="122" y="278"/>
                </a:lnTo>
                <a:lnTo>
                  <a:pt x="126" y="272"/>
                </a:lnTo>
                <a:lnTo>
                  <a:pt x="124" y="264"/>
                </a:lnTo>
                <a:lnTo>
                  <a:pt x="116" y="258"/>
                </a:lnTo>
                <a:lnTo>
                  <a:pt x="104" y="258"/>
                </a:lnTo>
                <a:lnTo>
                  <a:pt x="92" y="218"/>
                </a:lnTo>
                <a:lnTo>
                  <a:pt x="86" y="132"/>
                </a:lnTo>
                <a:lnTo>
                  <a:pt x="80" y="90"/>
                </a:lnTo>
                <a:lnTo>
                  <a:pt x="78" y="58"/>
                </a:lnTo>
                <a:lnTo>
                  <a:pt x="84" y="40"/>
                </a:lnTo>
                <a:lnTo>
                  <a:pt x="110" y="28"/>
                </a:lnTo>
                <a:lnTo>
                  <a:pt x="128" y="26"/>
                </a:lnTo>
                <a:lnTo>
                  <a:pt x="150" y="28"/>
                </a:lnTo>
                <a:lnTo>
                  <a:pt x="160" y="28"/>
                </a:lnTo>
                <a:lnTo>
                  <a:pt x="186" y="38"/>
                </a:lnTo>
                <a:lnTo>
                  <a:pt x="190" y="34"/>
                </a:lnTo>
                <a:lnTo>
                  <a:pt x="196" y="38"/>
                </a:lnTo>
                <a:lnTo>
                  <a:pt x="200" y="40"/>
                </a:lnTo>
                <a:lnTo>
                  <a:pt x="202" y="44"/>
                </a:lnTo>
                <a:lnTo>
                  <a:pt x="210" y="48"/>
                </a:lnTo>
                <a:lnTo>
                  <a:pt x="214" y="48"/>
                </a:lnTo>
                <a:lnTo>
                  <a:pt x="222" y="56"/>
                </a:lnTo>
                <a:lnTo>
                  <a:pt x="226" y="60"/>
                </a:lnTo>
                <a:lnTo>
                  <a:pt x="228" y="64"/>
                </a:lnTo>
                <a:lnTo>
                  <a:pt x="232" y="64"/>
                </a:lnTo>
                <a:lnTo>
                  <a:pt x="238" y="68"/>
                </a:lnTo>
                <a:lnTo>
                  <a:pt x="248" y="68"/>
                </a:lnTo>
                <a:lnTo>
                  <a:pt x="254" y="74"/>
                </a:lnTo>
                <a:lnTo>
                  <a:pt x="262" y="82"/>
                </a:lnTo>
                <a:lnTo>
                  <a:pt x="268" y="94"/>
                </a:lnTo>
                <a:lnTo>
                  <a:pt x="264" y="100"/>
                </a:lnTo>
                <a:lnTo>
                  <a:pt x="256" y="106"/>
                </a:lnTo>
                <a:lnTo>
                  <a:pt x="250" y="114"/>
                </a:lnTo>
                <a:lnTo>
                  <a:pt x="242" y="116"/>
                </a:lnTo>
                <a:lnTo>
                  <a:pt x="230" y="114"/>
                </a:lnTo>
                <a:lnTo>
                  <a:pt x="212" y="114"/>
                </a:lnTo>
                <a:lnTo>
                  <a:pt x="172" y="98"/>
                </a:lnTo>
                <a:lnTo>
                  <a:pt x="158" y="100"/>
                </a:lnTo>
                <a:lnTo>
                  <a:pt x="152" y="98"/>
                </a:lnTo>
                <a:lnTo>
                  <a:pt x="162" y="110"/>
                </a:lnTo>
                <a:lnTo>
                  <a:pt x="170" y="114"/>
                </a:lnTo>
                <a:lnTo>
                  <a:pt x="178" y="122"/>
                </a:lnTo>
                <a:lnTo>
                  <a:pt x="186" y="126"/>
                </a:lnTo>
                <a:lnTo>
                  <a:pt x="190" y="132"/>
                </a:lnTo>
                <a:lnTo>
                  <a:pt x="190" y="142"/>
                </a:lnTo>
                <a:lnTo>
                  <a:pt x="192" y="152"/>
                </a:lnTo>
                <a:lnTo>
                  <a:pt x="194" y="160"/>
                </a:lnTo>
                <a:lnTo>
                  <a:pt x="202" y="168"/>
                </a:lnTo>
                <a:lnTo>
                  <a:pt x="212" y="176"/>
                </a:lnTo>
                <a:lnTo>
                  <a:pt x="220" y="178"/>
                </a:lnTo>
                <a:lnTo>
                  <a:pt x="226" y="176"/>
                </a:lnTo>
                <a:lnTo>
                  <a:pt x="226" y="168"/>
                </a:lnTo>
                <a:lnTo>
                  <a:pt x="216" y="158"/>
                </a:lnTo>
                <a:lnTo>
                  <a:pt x="208" y="152"/>
                </a:lnTo>
                <a:lnTo>
                  <a:pt x="208" y="146"/>
                </a:lnTo>
                <a:lnTo>
                  <a:pt x="212" y="140"/>
                </a:lnTo>
                <a:lnTo>
                  <a:pt x="224" y="146"/>
                </a:lnTo>
                <a:lnTo>
                  <a:pt x="230" y="152"/>
                </a:lnTo>
                <a:lnTo>
                  <a:pt x="246" y="156"/>
                </a:lnTo>
                <a:lnTo>
                  <a:pt x="254" y="158"/>
                </a:lnTo>
                <a:lnTo>
                  <a:pt x="264" y="158"/>
                </a:lnTo>
                <a:lnTo>
                  <a:pt x="266" y="152"/>
                </a:lnTo>
                <a:lnTo>
                  <a:pt x="262" y="142"/>
                </a:lnTo>
                <a:lnTo>
                  <a:pt x="256" y="136"/>
                </a:lnTo>
                <a:lnTo>
                  <a:pt x="258" y="130"/>
                </a:lnTo>
                <a:lnTo>
                  <a:pt x="270" y="120"/>
                </a:lnTo>
                <a:lnTo>
                  <a:pt x="278" y="114"/>
                </a:lnTo>
                <a:lnTo>
                  <a:pt x="286" y="108"/>
                </a:lnTo>
                <a:lnTo>
                  <a:pt x="296" y="114"/>
                </a:lnTo>
                <a:lnTo>
                  <a:pt x="306" y="116"/>
                </a:lnTo>
                <a:lnTo>
                  <a:pt x="312" y="106"/>
                </a:lnTo>
                <a:lnTo>
                  <a:pt x="306" y="94"/>
                </a:lnTo>
                <a:lnTo>
                  <a:pt x="296" y="46"/>
                </a:lnTo>
                <a:lnTo>
                  <a:pt x="306" y="44"/>
                </a:lnTo>
                <a:lnTo>
                  <a:pt x="322" y="46"/>
                </a:lnTo>
                <a:lnTo>
                  <a:pt x="330" y="48"/>
                </a:lnTo>
                <a:lnTo>
                  <a:pt x="334" y="56"/>
                </a:lnTo>
                <a:lnTo>
                  <a:pt x="338" y="64"/>
                </a:lnTo>
                <a:lnTo>
                  <a:pt x="342" y="66"/>
                </a:lnTo>
                <a:lnTo>
                  <a:pt x="346" y="72"/>
                </a:lnTo>
                <a:lnTo>
                  <a:pt x="338" y="78"/>
                </a:lnTo>
                <a:lnTo>
                  <a:pt x="334" y="84"/>
                </a:lnTo>
                <a:lnTo>
                  <a:pt x="332" y="90"/>
                </a:lnTo>
                <a:lnTo>
                  <a:pt x="334" y="98"/>
                </a:lnTo>
                <a:lnTo>
                  <a:pt x="346" y="102"/>
                </a:lnTo>
                <a:lnTo>
                  <a:pt x="354" y="96"/>
                </a:lnTo>
                <a:lnTo>
                  <a:pt x="358" y="88"/>
                </a:lnTo>
                <a:lnTo>
                  <a:pt x="364" y="84"/>
                </a:lnTo>
                <a:lnTo>
                  <a:pt x="374" y="78"/>
                </a:lnTo>
                <a:lnTo>
                  <a:pt x="376" y="74"/>
                </a:lnTo>
                <a:lnTo>
                  <a:pt x="382" y="68"/>
                </a:lnTo>
                <a:lnTo>
                  <a:pt x="392" y="64"/>
                </a:lnTo>
                <a:lnTo>
                  <a:pt x="400" y="62"/>
                </a:lnTo>
                <a:lnTo>
                  <a:pt x="408" y="60"/>
                </a:lnTo>
                <a:lnTo>
                  <a:pt x="416" y="56"/>
                </a:lnTo>
                <a:lnTo>
                  <a:pt x="422" y="50"/>
                </a:lnTo>
                <a:lnTo>
                  <a:pt x="426" y="44"/>
                </a:lnTo>
                <a:lnTo>
                  <a:pt x="432" y="40"/>
                </a:lnTo>
                <a:lnTo>
                  <a:pt x="442" y="38"/>
                </a:lnTo>
                <a:lnTo>
                  <a:pt x="444" y="42"/>
                </a:lnTo>
                <a:lnTo>
                  <a:pt x="438" y="52"/>
                </a:lnTo>
                <a:lnTo>
                  <a:pt x="436" y="58"/>
                </a:lnTo>
                <a:lnTo>
                  <a:pt x="444" y="62"/>
                </a:lnTo>
                <a:lnTo>
                  <a:pt x="452" y="58"/>
                </a:lnTo>
                <a:lnTo>
                  <a:pt x="456" y="52"/>
                </a:lnTo>
                <a:lnTo>
                  <a:pt x="462" y="48"/>
                </a:lnTo>
                <a:lnTo>
                  <a:pt x="470" y="46"/>
                </a:lnTo>
                <a:lnTo>
                  <a:pt x="476" y="48"/>
                </a:lnTo>
                <a:lnTo>
                  <a:pt x="486" y="50"/>
                </a:lnTo>
                <a:lnTo>
                  <a:pt x="492" y="44"/>
                </a:lnTo>
                <a:lnTo>
                  <a:pt x="500" y="40"/>
                </a:lnTo>
                <a:lnTo>
                  <a:pt x="506" y="38"/>
                </a:lnTo>
                <a:lnTo>
                  <a:pt x="512" y="40"/>
                </a:lnTo>
                <a:lnTo>
                  <a:pt x="514" y="52"/>
                </a:lnTo>
                <a:lnTo>
                  <a:pt x="524" y="52"/>
                </a:lnTo>
                <a:lnTo>
                  <a:pt x="532" y="46"/>
                </a:lnTo>
                <a:lnTo>
                  <a:pt x="532" y="40"/>
                </a:lnTo>
                <a:lnTo>
                  <a:pt x="524" y="28"/>
                </a:lnTo>
                <a:lnTo>
                  <a:pt x="518" y="20"/>
                </a:lnTo>
                <a:lnTo>
                  <a:pt x="506" y="18"/>
                </a:lnTo>
                <a:lnTo>
                  <a:pt x="494" y="8"/>
                </a:lnTo>
                <a:lnTo>
                  <a:pt x="498" y="0"/>
                </a:lnTo>
                <a:lnTo>
                  <a:pt x="522" y="16"/>
                </a:lnTo>
                <a:lnTo>
                  <a:pt x="544" y="100"/>
                </a:lnTo>
                <a:lnTo>
                  <a:pt x="532" y="128"/>
                </a:lnTo>
                <a:lnTo>
                  <a:pt x="496" y="150"/>
                </a:lnTo>
                <a:lnTo>
                  <a:pt x="480" y="192"/>
                </a:lnTo>
                <a:lnTo>
                  <a:pt x="472" y="260"/>
                </a:lnTo>
                <a:lnTo>
                  <a:pt x="480" y="348"/>
                </a:lnTo>
                <a:lnTo>
                  <a:pt x="486" y="404"/>
                </a:lnTo>
                <a:lnTo>
                  <a:pt x="468" y="474"/>
                </a:lnTo>
                <a:lnTo>
                  <a:pt x="470" y="506"/>
                </a:lnTo>
                <a:lnTo>
                  <a:pt x="442" y="524"/>
                </a:lnTo>
                <a:lnTo>
                  <a:pt x="414" y="532"/>
                </a:lnTo>
                <a:lnTo>
                  <a:pt x="408" y="556"/>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647" name="Freeform 244"/>
          <p:cNvSpPr>
            <a:spLocks/>
          </p:cNvSpPr>
          <p:nvPr/>
        </p:nvSpPr>
        <p:spPr bwMode="ltGray">
          <a:xfrm>
            <a:off x="5355569" y="2426020"/>
            <a:ext cx="1086329" cy="527594"/>
          </a:xfrm>
          <a:custGeom>
            <a:avLst/>
            <a:gdLst/>
            <a:ahLst/>
            <a:cxnLst>
              <a:cxn ang="0">
                <a:pos x="62" y="138"/>
              </a:cxn>
              <a:cxn ang="0">
                <a:pos x="6" y="164"/>
              </a:cxn>
              <a:cxn ang="0">
                <a:pos x="2" y="226"/>
              </a:cxn>
              <a:cxn ang="0">
                <a:pos x="46" y="198"/>
              </a:cxn>
              <a:cxn ang="0">
                <a:pos x="90" y="226"/>
              </a:cxn>
              <a:cxn ang="0">
                <a:pos x="44" y="246"/>
              </a:cxn>
              <a:cxn ang="0">
                <a:pos x="56" y="270"/>
              </a:cxn>
              <a:cxn ang="0">
                <a:pos x="76" y="284"/>
              </a:cxn>
              <a:cxn ang="0">
                <a:pos x="88" y="308"/>
              </a:cxn>
              <a:cxn ang="0">
                <a:pos x="114" y="302"/>
              </a:cxn>
              <a:cxn ang="0">
                <a:pos x="134" y="264"/>
              </a:cxn>
              <a:cxn ang="0">
                <a:pos x="204" y="282"/>
              </a:cxn>
              <a:cxn ang="0">
                <a:pos x="232" y="276"/>
              </a:cxn>
              <a:cxn ang="0">
                <a:pos x="294" y="262"/>
              </a:cxn>
              <a:cxn ang="0">
                <a:pos x="310" y="292"/>
              </a:cxn>
              <a:cxn ang="0">
                <a:pos x="340" y="320"/>
              </a:cxn>
              <a:cxn ang="0">
                <a:pos x="392" y="342"/>
              </a:cxn>
              <a:cxn ang="0">
                <a:pos x="428" y="318"/>
              </a:cxn>
              <a:cxn ang="0">
                <a:pos x="472" y="302"/>
              </a:cxn>
              <a:cxn ang="0">
                <a:pos x="516" y="316"/>
              </a:cxn>
              <a:cxn ang="0">
                <a:pos x="564" y="322"/>
              </a:cxn>
              <a:cxn ang="0">
                <a:pos x="642" y="336"/>
              </a:cxn>
              <a:cxn ang="0">
                <a:pos x="650" y="330"/>
              </a:cxn>
              <a:cxn ang="0">
                <a:pos x="688" y="320"/>
              </a:cxn>
              <a:cxn ang="0">
                <a:pos x="688" y="296"/>
              </a:cxn>
              <a:cxn ang="0">
                <a:pos x="720" y="288"/>
              </a:cxn>
              <a:cxn ang="0">
                <a:pos x="726" y="266"/>
              </a:cxn>
              <a:cxn ang="0">
                <a:pos x="752" y="246"/>
              </a:cxn>
              <a:cxn ang="0">
                <a:pos x="732" y="242"/>
              </a:cxn>
              <a:cxn ang="0">
                <a:pos x="702" y="192"/>
              </a:cxn>
              <a:cxn ang="0">
                <a:pos x="660" y="158"/>
              </a:cxn>
              <a:cxn ang="0">
                <a:pos x="610" y="106"/>
              </a:cxn>
              <a:cxn ang="0">
                <a:pos x="574" y="54"/>
              </a:cxn>
              <a:cxn ang="0">
                <a:pos x="494" y="60"/>
              </a:cxn>
              <a:cxn ang="0">
                <a:pos x="458" y="32"/>
              </a:cxn>
              <a:cxn ang="0">
                <a:pos x="390" y="0"/>
              </a:cxn>
              <a:cxn ang="0">
                <a:pos x="318" y="28"/>
              </a:cxn>
              <a:cxn ang="0">
                <a:pos x="258" y="50"/>
              </a:cxn>
              <a:cxn ang="0">
                <a:pos x="194" y="62"/>
              </a:cxn>
              <a:cxn ang="0">
                <a:pos x="122" y="66"/>
              </a:cxn>
              <a:cxn ang="0">
                <a:pos x="84" y="98"/>
              </a:cxn>
              <a:cxn ang="0">
                <a:pos x="62" y="132"/>
              </a:cxn>
            </a:cxnLst>
            <a:rect l="0" t="0" r="r" b="b"/>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48" name="Freeform 245"/>
          <p:cNvSpPr>
            <a:spLocks/>
          </p:cNvSpPr>
          <p:nvPr/>
        </p:nvSpPr>
        <p:spPr bwMode="ltGray">
          <a:xfrm>
            <a:off x="7272840" y="2908872"/>
            <a:ext cx="125844" cy="136093"/>
          </a:xfrm>
          <a:custGeom>
            <a:avLst/>
            <a:gdLst/>
            <a:ahLst/>
            <a:cxnLst>
              <a:cxn ang="0">
                <a:pos x="24" y="0"/>
              </a:cxn>
              <a:cxn ang="0">
                <a:pos x="46" y="6"/>
              </a:cxn>
              <a:cxn ang="0">
                <a:pos x="54" y="20"/>
              </a:cxn>
              <a:cxn ang="0">
                <a:pos x="58" y="20"/>
              </a:cxn>
              <a:cxn ang="0">
                <a:pos x="70" y="32"/>
              </a:cxn>
              <a:cxn ang="0">
                <a:pos x="76" y="42"/>
              </a:cxn>
              <a:cxn ang="0">
                <a:pos x="78" y="46"/>
              </a:cxn>
              <a:cxn ang="0">
                <a:pos x="76" y="48"/>
              </a:cxn>
              <a:cxn ang="0">
                <a:pos x="86" y="42"/>
              </a:cxn>
              <a:cxn ang="0">
                <a:pos x="84" y="64"/>
              </a:cxn>
              <a:cxn ang="0">
                <a:pos x="78" y="68"/>
              </a:cxn>
              <a:cxn ang="0">
                <a:pos x="74" y="72"/>
              </a:cxn>
              <a:cxn ang="0">
                <a:pos x="72" y="72"/>
              </a:cxn>
              <a:cxn ang="0">
                <a:pos x="68" y="72"/>
              </a:cxn>
              <a:cxn ang="0">
                <a:pos x="66" y="78"/>
              </a:cxn>
              <a:cxn ang="0">
                <a:pos x="60" y="82"/>
              </a:cxn>
              <a:cxn ang="0">
                <a:pos x="58" y="80"/>
              </a:cxn>
              <a:cxn ang="0">
                <a:pos x="54" y="86"/>
              </a:cxn>
              <a:cxn ang="0">
                <a:pos x="52" y="88"/>
              </a:cxn>
              <a:cxn ang="0">
                <a:pos x="48" y="86"/>
              </a:cxn>
              <a:cxn ang="0">
                <a:pos x="42" y="78"/>
              </a:cxn>
              <a:cxn ang="0">
                <a:pos x="42" y="72"/>
              </a:cxn>
              <a:cxn ang="0">
                <a:pos x="44" y="62"/>
              </a:cxn>
              <a:cxn ang="0">
                <a:pos x="40" y="60"/>
              </a:cxn>
              <a:cxn ang="0">
                <a:pos x="36" y="50"/>
              </a:cxn>
              <a:cxn ang="0">
                <a:pos x="32" y="54"/>
              </a:cxn>
              <a:cxn ang="0">
                <a:pos x="28" y="50"/>
              </a:cxn>
              <a:cxn ang="0">
                <a:pos x="32" y="44"/>
              </a:cxn>
              <a:cxn ang="0">
                <a:pos x="36" y="40"/>
              </a:cxn>
              <a:cxn ang="0">
                <a:pos x="34" y="36"/>
              </a:cxn>
              <a:cxn ang="0">
                <a:pos x="26" y="36"/>
              </a:cxn>
              <a:cxn ang="0">
                <a:pos x="24" y="34"/>
              </a:cxn>
              <a:cxn ang="0">
                <a:pos x="22" y="40"/>
              </a:cxn>
              <a:cxn ang="0">
                <a:pos x="10" y="36"/>
              </a:cxn>
              <a:cxn ang="0">
                <a:pos x="4" y="32"/>
              </a:cxn>
              <a:cxn ang="0">
                <a:pos x="0" y="32"/>
              </a:cxn>
              <a:cxn ang="0">
                <a:pos x="4" y="24"/>
              </a:cxn>
              <a:cxn ang="0">
                <a:pos x="4" y="14"/>
              </a:cxn>
              <a:cxn ang="0">
                <a:pos x="6" y="10"/>
              </a:cxn>
              <a:cxn ang="0">
                <a:pos x="12" y="6"/>
              </a:cxn>
              <a:cxn ang="0">
                <a:pos x="24" y="0"/>
              </a:cxn>
            </a:cxnLst>
            <a:rect l="0" t="0" r="r" b="b"/>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649" name="Freeform 246"/>
          <p:cNvSpPr>
            <a:spLocks/>
          </p:cNvSpPr>
          <p:nvPr/>
        </p:nvSpPr>
        <p:spPr bwMode="ltGray">
          <a:xfrm>
            <a:off x="4359921" y="2879043"/>
            <a:ext cx="12954" cy="13049"/>
          </a:xfrm>
          <a:custGeom>
            <a:avLst/>
            <a:gdLst/>
            <a:ahLst/>
            <a:cxnLst>
              <a:cxn ang="0">
                <a:pos x="2" y="0"/>
              </a:cxn>
              <a:cxn ang="0">
                <a:pos x="0" y="4"/>
              </a:cxn>
              <a:cxn ang="0">
                <a:pos x="4" y="8"/>
              </a:cxn>
              <a:cxn ang="0">
                <a:pos x="8" y="2"/>
              </a:cxn>
              <a:cxn ang="0">
                <a:pos x="2" y="0"/>
              </a:cxn>
            </a:cxnLst>
            <a:rect l="0" t="0" r="r" b="b"/>
            <a:pathLst>
              <a:path w="9" h="9">
                <a:moveTo>
                  <a:pt x="2" y="0"/>
                </a:moveTo>
                <a:lnTo>
                  <a:pt x="0" y="4"/>
                </a:lnTo>
                <a:lnTo>
                  <a:pt x="4" y="8"/>
                </a:lnTo>
                <a:lnTo>
                  <a:pt x="8" y="2"/>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0" name="Freeform 247"/>
          <p:cNvSpPr>
            <a:spLocks/>
          </p:cNvSpPr>
          <p:nvPr/>
        </p:nvSpPr>
        <p:spPr bwMode="ltGray">
          <a:xfrm>
            <a:off x="4583849" y="4732150"/>
            <a:ext cx="412694" cy="354216"/>
          </a:xfrm>
          <a:custGeom>
            <a:avLst/>
            <a:gdLst/>
            <a:ahLst/>
            <a:cxnLst>
              <a:cxn ang="0">
                <a:pos x="0" y="110"/>
              </a:cxn>
              <a:cxn ang="0">
                <a:pos x="6" y="122"/>
              </a:cxn>
              <a:cxn ang="0">
                <a:pos x="6" y="128"/>
              </a:cxn>
              <a:cxn ang="0">
                <a:pos x="8" y="134"/>
              </a:cxn>
              <a:cxn ang="0">
                <a:pos x="14" y="144"/>
              </a:cxn>
              <a:cxn ang="0">
                <a:pos x="30" y="174"/>
              </a:cxn>
              <a:cxn ang="0">
                <a:pos x="32" y="178"/>
              </a:cxn>
              <a:cxn ang="0">
                <a:pos x="32" y="192"/>
              </a:cxn>
              <a:cxn ang="0">
                <a:pos x="18" y="194"/>
              </a:cxn>
              <a:cxn ang="0">
                <a:pos x="30" y="206"/>
              </a:cxn>
              <a:cxn ang="0">
                <a:pos x="40" y="218"/>
              </a:cxn>
              <a:cxn ang="0">
                <a:pos x="46" y="224"/>
              </a:cxn>
              <a:cxn ang="0">
                <a:pos x="56" y="232"/>
              </a:cxn>
              <a:cxn ang="0">
                <a:pos x="64" y="226"/>
              </a:cxn>
              <a:cxn ang="0">
                <a:pos x="90" y="224"/>
              </a:cxn>
              <a:cxn ang="0">
                <a:pos x="94" y="222"/>
              </a:cxn>
              <a:cxn ang="0">
                <a:pos x="108" y="222"/>
              </a:cxn>
              <a:cxn ang="0">
                <a:pos x="114" y="218"/>
              </a:cxn>
              <a:cxn ang="0">
                <a:pos x="120" y="222"/>
              </a:cxn>
              <a:cxn ang="0">
                <a:pos x="136" y="228"/>
              </a:cxn>
              <a:cxn ang="0">
                <a:pos x="140" y="220"/>
              </a:cxn>
              <a:cxn ang="0">
                <a:pos x="148" y="228"/>
              </a:cxn>
              <a:cxn ang="0">
                <a:pos x="158" y="224"/>
              </a:cxn>
              <a:cxn ang="0">
                <a:pos x="180" y="216"/>
              </a:cxn>
              <a:cxn ang="0">
                <a:pos x="196" y="204"/>
              </a:cxn>
              <a:cxn ang="0">
                <a:pos x="202" y="200"/>
              </a:cxn>
              <a:cxn ang="0">
                <a:pos x="208" y="190"/>
              </a:cxn>
              <a:cxn ang="0">
                <a:pos x="222" y="182"/>
              </a:cxn>
              <a:cxn ang="0">
                <a:pos x="234" y="170"/>
              </a:cxn>
              <a:cxn ang="0">
                <a:pos x="246" y="154"/>
              </a:cxn>
              <a:cxn ang="0">
                <a:pos x="250" y="150"/>
              </a:cxn>
              <a:cxn ang="0">
                <a:pos x="256" y="146"/>
              </a:cxn>
              <a:cxn ang="0">
                <a:pos x="268" y="136"/>
              </a:cxn>
              <a:cxn ang="0">
                <a:pos x="276" y="122"/>
              </a:cxn>
              <a:cxn ang="0">
                <a:pos x="286" y="102"/>
              </a:cxn>
              <a:cxn ang="0">
                <a:pos x="284" y="58"/>
              </a:cxn>
              <a:cxn ang="0">
                <a:pos x="270" y="16"/>
              </a:cxn>
              <a:cxn ang="0">
                <a:pos x="204" y="0"/>
              </a:cxn>
              <a:cxn ang="0">
                <a:pos x="64" y="50"/>
              </a:cxn>
              <a:cxn ang="0">
                <a:pos x="0" y="110"/>
              </a:cxn>
            </a:cxnLst>
            <a:rect l="0" t="0" r="r" b="b"/>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solidFill>
            <a:srgbClr val="00B050"/>
          </a:solidFill>
          <a:ln w="12700" cap="rnd" cmpd="sng">
            <a:solidFill>
              <a:schemeClr val="tx1"/>
            </a:solidFill>
            <a:prstDash val="solid"/>
            <a:round/>
            <a:headEnd type="none" w="med" len="med"/>
            <a:tailEnd type="none" w="med" len="med"/>
          </a:ln>
          <a:effectLst/>
        </p:spPr>
        <p:txBody>
          <a:bodyPr/>
          <a:lstStyle/>
          <a:p>
            <a:endParaRPr lang="en-GB"/>
          </a:p>
        </p:txBody>
      </p:sp>
      <p:sp>
        <p:nvSpPr>
          <p:cNvPr id="651" name="Freeform 248"/>
          <p:cNvSpPr>
            <a:spLocks/>
          </p:cNvSpPr>
          <p:nvPr/>
        </p:nvSpPr>
        <p:spPr bwMode="ltGray">
          <a:xfrm>
            <a:off x="4939173" y="4860787"/>
            <a:ext cx="44416" cy="50335"/>
          </a:xfrm>
          <a:custGeom>
            <a:avLst/>
            <a:gdLst/>
            <a:ahLst/>
            <a:cxnLst>
              <a:cxn ang="0">
                <a:pos x="26" y="0"/>
              </a:cxn>
              <a:cxn ang="0">
                <a:pos x="20" y="4"/>
              </a:cxn>
              <a:cxn ang="0">
                <a:pos x="12" y="2"/>
              </a:cxn>
              <a:cxn ang="0">
                <a:pos x="10" y="8"/>
              </a:cxn>
              <a:cxn ang="0">
                <a:pos x="0" y="12"/>
              </a:cxn>
              <a:cxn ang="0">
                <a:pos x="0" y="18"/>
              </a:cxn>
              <a:cxn ang="0">
                <a:pos x="0" y="28"/>
              </a:cxn>
              <a:cxn ang="0">
                <a:pos x="8" y="32"/>
              </a:cxn>
              <a:cxn ang="0">
                <a:pos x="20" y="32"/>
              </a:cxn>
              <a:cxn ang="0">
                <a:pos x="20" y="24"/>
              </a:cxn>
              <a:cxn ang="0">
                <a:pos x="30" y="12"/>
              </a:cxn>
              <a:cxn ang="0">
                <a:pos x="26" y="0"/>
              </a:cxn>
            </a:cxnLst>
            <a:rect l="0" t="0" r="r" b="b"/>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2" name="Freeform 249"/>
          <p:cNvSpPr>
            <a:spLocks/>
          </p:cNvSpPr>
          <p:nvPr/>
        </p:nvSpPr>
        <p:spPr bwMode="ltGray">
          <a:xfrm>
            <a:off x="4841089" y="4933494"/>
            <a:ext cx="49967" cy="50335"/>
          </a:xfrm>
          <a:custGeom>
            <a:avLst/>
            <a:gdLst/>
            <a:ahLst/>
            <a:cxnLst>
              <a:cxn ang="0">
                <a:pos x="30" y="0"/>
              </a:cxn>
              <a:cxn ang="0">
                <a:pos x="20" y="0"/>
              </a:cxn>
              <a:cxn ang="0">
                <a:pos x="16" y="6"/>
              </a:cxn>
              <a:cxn ang="0">
                <a:pos x="0" y="12"/>
              </a:cxn>
              <a:cxn ang="0">
                <a:pos x="0" y="16"/>
              </a:cxn>
              <a:cxn ang="0">
                <a:pos x="8" y="18"/>
              </a:cxn>
              <a:cxn ang="0">
                <a:pos x="6" y="26"/>
              </a:cxn>
              <a:cxn ang="0">
                <a:pos x="8" y="32"/>
              </a:cxn>
              <a:cxn ang="0">
                <a:pos x="12" y="32"/>
              </a:cxn>
              <a:cxn ang="0">
                <a:pos x="14" y="28"/>
              </a:cxn>
              <a:cxn ang="0">
                <a:pos x="20" y="28"/>
              </a:cxn>
              <a:cxn ang="0">
                <a:pos x="30" y="22"/>
              </a:cxn>
              <a:cxn ang="0">
                <a:pos x="34" y="8"/>
              </a:cxn>
              <a:cxn ang="0">
                <a:pos x="34" y="2"/>
              </a:cxn>
              <a:cxn ang="0">
                <a:pos x="30" y="0"/>
              </a:cxn>
            </a:cxnLst>
            <a:rect l="0" t="0" r="r" b="b"/>
            <a:pathLst>
              <a:path w="35" h="33">
                <a:moveTo>
                  <a:pt x="30" y="0"/>
                </a:moveTo>
                <a:lnTo>
                  <a:pt x="20" y="0"/>
                </a:lnTo>
                <a:lnTo>
                  <a:pt x="16" y="6"/>
                </a:lnTo>
                <a:lnTo>
                  <a:pt x="0" y="12"/>
                </a:lnTo>
                <a:lnTo>
                  <a:pt x="0" y="16"/>
                </a:lnTo>
                <a:lnTo>
                  <a:pt x="8" y="18"/>
                </a:lnTo>
                <a:lnTo>
                  <a:pt x="6" y="26"/>
                </a:lnTo>
                <a:lnTo>
                  <a:pt x="8" y="32"/>
                </a:lnTo>
                <a:lnTo>
                  <a:pt x="12" y="32"/>
                </a:lnTo>
                <a:lnTo>
                  <a:pt x="14" y="28"/>
                </a:lnTo>
                <a:lnTo>
                  <a:pt x="20" y="28"/>
                </a:lnTo>
                <a:lnTo>
                  <a:pt x="30" y="22"/>
                </a:lnTo>
                <a:lnTo>
                  <a:pt x="34" y="8"/>
                </a:lnTo>
                <a:lnTo>
                  <a:pt x="34" y="2"/>
                </a:lnTo>
                <a:lnTo>
                  <a:pt x="3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3" name="Freeform 250"/>
          <p:cNvSpPr>
            <a:spLocks/>
          </p:cNvSpPr>
          <p:nvPr/>
        </p:nvSpPr>
        <p:spPr bwMode="ltGray">
          <a:xfrm>
            <a:off x="4672680" y="4605378"/>
            <a:ext cx="259091" cy="259136"/>
          </a:xfrm>
          <a:custGeom>
            <a:avLst/>
            <a:gdLst/>
            <a:ahLst/>
            <a:cxnLst>
              <a:cxn ang="0">
                <a:pos x="178" y="92"/>
              </a:cxn>
              <a:cxn ang="0">
                <a:pos x="166" y="100"/>
              </a:cxn>
              <a:cxn ang="0">
                <a:pos x="162" y="102"/>
              </a:cxn>
              <a:cxn ang="0">
                <a:pos x="158" y="108"/>
              </a:cxn>
              <a:cxn ang="0">
                <a:pos x="148" y="108"/>
              </a:cxn>
              <a:cxn ang="0">
                <a:pos x="144" y="112"/>
              </a:cxn>
              <a:cxn ang="0">
                <a:pos x="132" y="118"/>
              </a:cxn>
              <a:cxn ang="0">
                <a:pos x="126" y="126"/>
              </a:cxn>
              <a:cxn ang="0">
                <a:pos x="124" y="126"/>
              </a:cxn>
              <a:cxn ang="0">
                <a:pos x="122" y="136"/>
              </a:cxn>
              <a:cxn ang="0">
                <a:pos x="116" y="136"/>
              </a:cxn>
              <a:cxn ang="0">
                <a:pos x="112" y="142"/>
              </a:cxn>
              <a:cxn ang="0">
                <a:pos x="102" y="142"/>
              </a:cxn>
              <a:cxn ang="0">
                <a:pos x="102" y="150"/>
              </a:cxn>
              <a:cxn ang="0">
                <a:pos x="100" y="158"/>
              </a:cxn>
              <a:cxn ang="0">
                <a:pos x="72" y="156"/>
              </a:cxn>
              <a:cxn ang="0">
                <a:pos x="64" y="146"/>
              </a:cxn>
              <a:cxn ang="0">
                <a:pos x="56" y="146"/>
              </a:cxn>
              <a:cxn ang="0">
                <a:pos x="52" y="154"/>
              </a:cxn>
              <a:cxn ang="0">
                <a:pos x="48" y="160"/>
              </a:cxn>
              <a:cxn ang="0">
                <a:pos x="36" y="168"/>
              </a:cxn>
              <a:cxn ang="0">
                <a:pos x="20" y="170"/>
              </a:cxn>
              <a:cxn ang="0">
                <a:pos x="12" y="170"/>
              </a:cxn>
              <a:cxn ang="0">
                <a:pos x="16" y="154"/>
              </a:cxn>
              <a:cxn ang="0">
                <a:pos x="10" y="146"/>
              </a:cxn>
              <a:cxn ang="0">
                <a:pos x="0" y="138"/>
              </a:cxn>
              <a:cxn ang="0">
                <a:pos x="8" y="4"/>
              </a:cxn>
              <a:cxn ang="0">
                <a:pos x="162" y="0"/>
              </a:cxn>
              <a:cxn ang="0">
                <a:pos x="178" y="92"/>
              </a:cxn>
            </a:cxnLst>
            <a:rect l="0" t="0" r="r" b="b"/>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4" name="Freeform 251"/>
          <p:cNvSpPr>
            <a:spLocks/>
          </p:cNvSpPr>
          <p:nvPr/>
        </p:nvSpPr>
        <p:spPr bwMode="ltGray">
          <a:xfrm>
            <a:off x="4817030" y="4562500"/>
            <a:ext cx="231330" cy="208801"/>
          </a:xfrm>
          <a:custGeom>
            <a:avLst/>
            <a:gdLst/>
            <a:ahLst/>
            <a:cxnLst>
              <a:cxn ang="0">
                <a:pos x="0" y="34"/>
              </a:cxn>
              <a:cxn ang="0">
                <a:pos x="4" y="48"/>
              </a:cxn>
              <a:cxn ang="0">
                <a:pos x="6" y="52"/>
              </a:cxn>
              <a:cxn ang="0">
                <a:pos x="8" y="60"/>
              </a:cxn>
              <a:cxn ang="0">
                <a:pos x="14" y="62"/>
              </a:cxn>
              <a:cxn ang="0">
                <a:pos x="20" y="74"/>
              </a:cxn>
              <a:cxn ang="0">
                <a:pos x="30" y="80"/>
              </a:cxn>
              <a:cxn ang="0">
                <a:pos x="34" y="84"/>
              </a:cxn>
              <a:cxn ang="0">
                <a:pos x="36" y="92"/>
              </a:cxn>
              <a:cxn ang="0">
                <a:pos x="40" y="94"/>
              </a:cxn>
              <a:cxn ang="0">
                <a:pos x="46" y="94"/>
              </a:cxn>
              <a:cxn ang="0">
                <a:pos x="48" y="96"/>
              </a:cxn>
              <a:cxn ang="0">
                <a:pos x="42" y="102"/>
              </a:cxn>
              <a:cxn ang="0">
                <a:pos x="42" y="108"/>
              </a:cxn>
              <a:cxn ang="0">
                <a:pos x="44" y="116"/>
              </a:cxn>
              <a:cxn ang="0">
                <a:pos x="52" y="116"/>
              </a:cxn>
              <a:cxn ang="0">
                <a:pos x="66" y="118"/>
              </a:cxn>
              <a:cxn ang="0">
                <a:pos x="72" y="124"/>
              </a:cxn>
              <a:cxn ang="0">
                <a:pos x="74" y="128"/>
              </a:cxn>
              <a:cxn ang="0">
                <a:pos x="78" y="132"/>
              </a:cxn>
              <a:cxn ang="0">
                <a:pos x="92" y="132"/>
              </a:cxn>
              <a:cxn ang="0">
                <a:pos x="110" y="136"/>
              </a:cxn>
              <a:cxn ang="0">
                <a:pos x="148" y="98"/>
              </a:cxn>
              <a:cxn ang="0">
                <a:pos x="158" y="32"/>
              </a:cxn>
              <a:cxn ang="0">
                <a:pos x="96" y="0"/>
              </a:cxn>
              <a:cxn ang="0">
                <a:pos x="60" y="8"/>
              </a:cxn>
              <a:cxn ang="0">
                <a:pos x="0" y="34"/>
              </a:cxn>
            </a:cxnLst>
            <a:rect l="0" t="0" r="r" b="b"/>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5" name="Freeform 252"/>
          <p:cNvSpPr>
            <a:spLocks/>
          </p:cNvSpPr>
          <p:nvPr/>
        </p:nvSpPr>
        <p:spPr bwMode="ltGray">
          <a:xfrm>
            <a:off x="4957680" y="4458100"/>
            <a:ext cx="273896" cy="421330"/>
          </a:xfrm>
          <a:custGeom>
            <a:avLst/>
            <a:gdLst/>
            <a:ahLst/>
            <a:cxnLst>
              <a:cxn ang="0">
                <a:pos x="186" y="2"/>
              </a:cxn>
              <a:cxn ang="0">
                <a:pos x="186" y="14"/>
              </a:cxn>
              <a:cxn ang="0">
                <a:pos x="184" y="31"/>
              </a:cxn>
              <a:cxn ang="0">
                <a:pos x="186" y="41"/>
              </a:cxn>
              <a:cxn ang="0">
                <a:pos x="182" y="60"/>
              </a:cxn>
              <a:cxn ang="0">
                <a:pos x="180" y="82"/>
              </a:cxn>
              <a:cxn ang="0">
                <a:pos x="173" y="91"/>
              </a:cxn>
              <a:cxn ang="0">
                <a:pos x="155" y="111"/>
              </a:cxn>
              <a:cxn ang="0">
                <a:pos x="134" y="117"/>
              </a:cxn>
              <a:cxn ang="0">
                <a:pos x="107" y="132"/>
              </a:cxn>
              <a:cxn ang="0">
                <a:pos x="96" y="146"/>
              </a:cxn>
              <a:cxn ang="0">
                <a:pos x="77" y="157"/>
              </a:cxn>
              <a:cxn ang="0">
                <a:pos x="69" y="159"/>
              </a:cxn>
              <a:cxn ang="0">
                <a:pos x="65" y="169"/>
              </a:cxn>
              <a:cxn ang="0">
                <a:pos x="73" y="189"/>
              </a:cxn>
              <a:cxn ang="0">
                <a:pos x="73" y="231"/>
              </a:cxn>
              <a:cxn ang="0">
                <a:pos x="63" y="243"/>
              </a:cxn>
              <a:cxn ang="0">
                <a:pos x="38" y="251"/>
              </a:cxn>
              <a:cxn ang="0">
                <a:pos x="29" y="257"/>
              </a:cxn>
              <a:cxn ang="0">
                <a:pos x="27" y="276"/>
              </a:cxn>
              <a:cxn ang="0">
                <a:pos x="13" y="262"/>
              </a:cxn>
              <a:cxn ang="0">
                <a:pos x="13" y="235"/>
              </a:cxn>
              <a:cxn ang="0">
                <a:pos x="10" y="198"/>
              </a:cxn>
              <a:cxn ang="0">
                <a:pos x="23" y="187"/>
              </a:cxn>
              <a:cxn ang="0">
                <a:pos x="25" y="183"/>
              </a:cxn>
              <a:cxn ang="0">
                <a:pos x="29" y="171"/>
              </a:cxn>
              <a:cxn ang="0">
                <a:pos x="40" y="152"/>
              </a:cxn>
              <a:cxn ang="0">
                <a:pos x="40" y="134"/>
              </a:cxn>
              <a:cxn ang="0">
                <a:pos x="44" y="99"/>
              </a:cxn>
              <a:cxn ang="0">
                <a:pos x="4" y="86"/>
              </a:cxn>
              <a:cxn ang="0">
                <a:pos x="0" y="56"/>
              </a:cxn>
              <a:cxn ang="0">
                <a:pos x="182" y="0"/>
              </a:cxn>
            </a:cxnLst>
            <a:rect l="0" t="0" r="r" b="b"/>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6" name="Freeform 253"/>
          <p:cNvSpPr>
            <a:spLocks/>
          </p:cNvSpPr>
          <p:nvPr/>
        </p:nvSpPr>
        <p:spPr bwMode="ltGray">
          <a:xfrm>
            <a:off x="4957680" y="4456235"/>
            <a:ext cx="283148" cy="432516"/>
          </a:xfrm>
          <a:custGeom>
            <a:avLst/>
            <a:gdLst/>
            <a:ahLst/>
            <a:cxnLst>
              <a:cxn ang="0">
                <a:pos x="194" y="2"/>
              </a:cxn>
              <a:cxn ang="0">
                <a:pos x="194" y="14"/>
              </a:cxn>
              <a:cxn ang="0">
                <a:pos x="192" y="32"/>
              </a:cxn>
              <a:cxn ang="0">
                <a:pos x="194" y="42"/>
              </a:cxn>
              <a:cxn ang="0">
                <a:pos x="190" y="62"/>
              </a:cxn>
              <a:cxn ang="0">
                <a:pos x="188" y="84"/>
              </a:cxn>
              <a:cxn ang="0">
                <a:pos x="180" y="94"/>
              </a:cxn>
              <a:cxn ang="0">
                <a:pos x="162" y="114"/>
              </a:cxn>
              <a:cxn ang="0">
                <a:pos x="140" y="120"/>
              </a:cxn>
              <a:cxn ang="0">
                <a:pos x="112" y="136"/>
              </a:cxn>
              <a:cxn ang="0">
                <a:pos x="100" y="150"/>
              </a:cxn>
              <a:cxn ang="0">
                <a:pos x="80" y="162"/>
              </a:cxn>
              <a:cxn ang="0">
                <a:pos x="72" y="164"/>
              </a:cxn>
              <a:cxn ang="0">
                <a:pos x="68" y="174"/>
              </a:cxn>
              <a:cxn ang="0">
                <a:pos x="76" y="194"/>
              </a:cxn>
              <a:cxn ang="0">
                <a:pos x="76" y="238"/>
              </a:cxn>
              <a:cxn ang="0">
                <a:pos x="66" y="250"/>
              </a:cxn>
              <a:cxn ang="0">
                <a:pos x="40" y="258"/>
              </a:cxn>
              <a:cxn ang="0">
                <a:pos x="30" y="264"/>
              </a:cxn>
              <a:cxn ang="0">
                <a:pos x="28" y="284"/>
              </a:cxn>
              <a:cxn ang="0">
                <a:pos x="14" y="270"/>
              </a:cxn>
              <a:cxn ang="0">
                <a:pos x="14" y="242"/>
              </a:cxn>
              <a:cxn ang="0">
                <a:pos x="10" y="204"/>
              </a:cxn>
              <a:cxn ang="0">
                <a:pos x="24" y="192"/>
              </a:cxn>
              <a:cxn ang="0">
                <a:pos x="26" y="188"/>
              </a:cxn>
              <a:cxn ang="0">
                <a:pos x="30" y="176"/>
              </a:cxn>
              <a:cxn ang="0">
                <a:pos x="42" y="156"/>
              </a:cxn>
              <a:cxn ang="0">
                <a:pos x="42" y="138"/>
              </a:cxn>
              <a:cxn ang="0">
                <a:pos x="46" y="102"/>
              </a:cxn>
              <a:cxn ang="0">
                <a:pos x="4" y="88"/>
              </a:cxn>
              <a:cxn ang="0">
                <a:pos x="0" y="58"/>
              </a:cxn>
              <a:cxn ang="0">
                <a:pos x="190" y="0"/>
              </a:cxn>
            </a:cxnLst>
            <a:rect l="0" t="0" r="r" b="b"/>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7" name="Freeform 254"/>
          <p:cNvSpPr>
            <a:spLocks/>
          </p:cNvSpPr>
          <p:nvPr/>
        </p:nvSpPr>
        <p:spPr bwMode="ltGray">
          <a:xfrm>
            <a:off x="5026154" y="4415220"/>
            <a:ext cx="64772" cy="205072"/>
          </a:xfrm>
          <a:custGeom>
            <a:avLst/>
            <a:gdLst/>
            <a:ahLst/>
            <a:cxnLst>
              <a:cxn ang="0">
                <a:pos x="0" y="72"/>
              </a:cxn>
              <a:cxn ang="0">
                <a:pos x="15" y="89"/>
              </a:cxn>
              <a:cxn ang="0">
                <a:pos x="24" y="85"/>
              </a:cxn>
              <a:cxn ang="0">
                <a:pos x="24" y="94"/>
              </a:cxn>
              <a:cxn ang="0">
                <a:pos x="22" y="98"/>
              </a:cxn>
              <a:cxn ang="0">
                <a:pos x="20" y="104"/>
              </a:cxn>
              <a:cxn ang="0">
                <a:pos x="20" y="108"/>
              </a:cxn>
              <a:cxn ang="0">
                <a:pos x="20" y="119"/>
              </a:cxn>
              <a:cxn ang="0">
                <a:pos x="24" y="121"/>
              </a:cxn>
              <a:cxn ang="0">
                <a:pos x="29" y="132"/>
              </a:cxn>
              <a:cxn ang="0">
                <a:pos x="36" y="134"/>
              </a:cxn>
              <a:cxn ang="0">
                <a:pos x="34" y="125"/>
              </a:cxn>
              <a:cxn ang="0">
                <a:pos x="39" y="119"/>
              </a:cxn>
              <a:cxn ang="0">
                <a:pos x="41" y="111"/>
              </a:cxn>
              <a:cxn ang="0">
                <a:pos x="39" y="104"/>
              </a:cxn>
              <a:cxn ang="0">
                <a:pos x="44" y="92"/>
              </a:cxn>
              <a:cxn ang="0">
                <a:pos x="42" y="89"/>
              </a:cxn>
              <a:cxn ang="0">
                <a:pos x="36" y="77"/>
              </a:cxn>
              <a:cxn ang="0">
                <a:pos x="32" y="66"/>
              </a:cxn>
              <a:cxn ang="0">
                <a:pos x="25" y="62"/>
              </a:cxn>
              <a:cxn ang="0">
                <a:pos x="27" y="57"/>
              </a:cxn>
              <a:cxn ang="0">
                <a:pos x="36" y="47"/>
              </a:cxn>
              <a:cxn ang="0">
                <a:pos x="41" y="36"/>
              </a:cxn>
              <a:cxn ang="0">
                <a:pos x="30" y="0"/>
              </a:cxn>
              <a:cxn ang="0">
                <a:pos x="3" y="0"/>
              </a:cxn>
              <a:cxn ang="0">
                <a:pos x="0" y="72"/>
              </a:cxn>
            </a:cxnLst>
            <a:rect l="0" t="0" r="r" b="b"/>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8" name="Freeform 255"/>
          <p:cNvSpPr>
            <a:spLocks/>
          </p:cNvSpPr>
          <p:nvPr/>
        </p:nvSpPr>
        <p:spPr bwMode="ltGray">
          <a:xfrm>
            <a:off x="5024303" y="4413357"/>
            <a:ext cx="77727" cy="218122"/>
          </a:xfrm>
          <a:custGeom>
            <a:avLst/>
            <a:gdLst/>
            <a:ahLst/>
            <a:cxnLst>
              <a:cxn ang="0">
                <a:pos x="0" y="76"/>
              </a:cxn>
              <a:cxn ang="0">
                <a:pos x="18" y="94"/>
              </a:cxn>
              <a:cxn ang="0">
                <a:pos x="28" y="90"/>
              </a:cxn>
              <a:cxn ang="0">
                <a:pos x="28" y="100"/>
              </a:cxn>
              <a:cxn ang="0">
                <a:pos x="26" y="104"/>
              </a:cxn>
              <a:cxn ang="0">
                <a:pos x="24" y="110"/>
              </a:cxn>
              <a:cxn ang="0">
                <a:pos x="24" y="114"/>
              </a:cxn>
              <a:cxn ang="0">
                <a:pos x="24" y="126"/>
              </a:cxn>
              <a:cxn ang="0">
                <a:pos x="28" y="128"/>
              </a:cxn>
              <a:cxn ang="0">
                <a:pos x="34" y="140"/>
              </a:cxn>
              <a:cxn ang="0">
                <a:pos x="42" y="142"/>
              </a:cxn>
              <a:cxn ang="0">
                <a:pos x="40" y="132"/>
              </a:cxn>
              <a:cxn ang="0">
                <a:pos x="46" y="126"/>
              </a:cxn>
              <a:cxn ang="0">
                <a:pos x="48" y="118"/>
              </a:cxn>
              <a:cxn ang="0">
                <a:pos x="46" y="110"/>
              </a:cxn>
              <a:cxn ang="0">
                <a:pos x="52" y="98"/>
              </a:cxn>
              <a:cxn ang="0">
                <a:pos x="50" y="94"/>
              </a:cxn>
              <a:cxn ang="0">
                <a:pos x="42" y="82"/>
              </a:cxn>
              <a:cxn ang="0">
                <a:pos x="38" y="70"/>
              </a:cxn>
              <a:cxn ang="0">
                <a:pos x="30" y="66"/>
              </a:cxn>
              <a:cxn ang="0">
                <a:pos x="32" y="60"/>
              </a:cxn>
              <a:cxn ang="0">
                <a:pos x="42" y="50"/>
              </a:cxn>
              <a:cxn ang="0">
                <a:pos x="48" y="38"/>
              </a:cxn>
              <a:cxn ang="0">
                <a:pos x="36" y="0"/>
              </a:cxn>
              <a:cxn ang="0">
                <a:pos x="4" y="0"/>
              </a:cxn>
              <a:cxn ang="0">
                <a:pos x="0" y="76"/>
              </a:cxn>
            </a:cxnLst>
            <a:rect l="0" t="0" r="r" b="b"/>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59" name="Freeform 256"/>
          <p:cNvSpPr>
            <a:spLocks/>
          </p:cNvSpPr>
          <p:nvPr/>
        </p:nvSpPr>
        <p:spPr bwMode="ltGray">
          <a:xfrm>
            <a:off x="5263037" y="3839155"/>
            <a:ext cx="279447" cy="354216"/>
          </a:xfrm>
          <a:custGeom>
            <a:avLst/>
            <a:gdLst/>
            <a:ahLst/>
            <a:cxnLst>
              <a:cxn ang="0">
                <a:pos x="48" y="0"/>
              </a:cxn>
              <a:cxn ang="0">
                <a:pos x="56" y="4"/>
              </a:cxn>
              <a:cxn ang="0">
                <a:pos x="60" y="12"/>
              </a:cxn>
              <a:cxn ang="0">
                <a:pos x="63" y="17"/>
              </a:cxn>
              <a:cxn ang="0">
                <a:pos x="69" y="23"/>
              </a:cxn>
              <a:cxn ang="0">
                <a:pos x="83" y="23"/>
              </a:cxn>
              <a:cxn ang="0">
                <a:pos x="94" y="17"/>
              </a:cxn>
              <a:cxn ang="0">
                <a:pos x="104" y="21"/>
              </a:cxn>
              <a:cxn ang="0">
                <a:pos x="113" y="17"/>
              </a:cxn>
              <a:cxn ang="0">
                <a:pos x="119" y="12"/>
              </a:cxn>
              <a:cxn ang="0">
                <a:pos x="125" y="14"/>
              </a:cxn>
              <a:cxn ang="0">
                <a:pos x="129" y="14"/>
              </a:cxn>
              <a:cxn ang="0">
                <a:pos x="138" y="10"/>
              </a:cxn>
              <a:cxn ang="0">
                <a:pos x="152" y="12"/>
              </a:cxn>
              <a:cxn ang="0">
                <a:pos x="161" y="8"/>
              </a:cxn>
              <a:cxn ang="0">
                <a:pos x="173" y="6"/>
              </a:cxn>
              <a:cxn ang="0">
                <a:pos x="175" y="0"/>
              </a:cxn>
              <a:cxn ang="0">
                <a:pos x="184" y="0"/>
              </a:cxn>
              <a:cxn ang="0">
                <a:pos x="192" y="4"/>
              </a:cxn>
              <a:cxn ang="0">
                <a:pos x="188" y="8"/>
              </a:cxn>
              <a:cxn ang="0">
                <a:pos x="188" y="15"/>
              </a:cxn>
              <a:cxn ang="0">
                <a:pos x="186" y="25"/>
              </a:cxn>
              <a:cxn ang="0">
                <a:pos x="182" y="41"/>
              </a:cxn>
              <a:cxn ang="0">
                <a:pos x="177" y="50"/>
              </a:cxn>
              <a:cxn ang="0">
                <a:pos x="169" y="60"/>
              </a:cxn>
              <a:cxn ang="0">
                <a:pos x="167" y="68"/>
              </a:cxn>
              <a:cxn ang="0">
                <a:pos x="161" y="73"/>
              </a:cxn>
              <a:cxn ang="0">
                <a:pos x="159" y="81"/>
              </a:cxn>
              <a:cxn ang="0">
                <a:pos x="154" y="89"/>
              </a:cxn>
              <a:cxn ang="0">
                <a:pos x="148" y="108"/>
              </a:cxn>
              <a:cxn ang="0">
                <a:pos x="138" y="120"/>
              </a:cxn>
              <a:cxn ang="0">
                <a:pos x="132" y="124"/>
              </a:cxn>
              <a:cxn ang="0">
                <a:pos x="131" y="130"/>
              </a:cxn>
              <a:cxn ang="0">
                <a:pos x="123" y="141"/>
              </a:cxn>
              <a:cxn ang="0">
                <a:pos x="106" y="157"/>
              </a:cxn>
              <a:cxn ang="0">
                <a:pos x="98" y="164"/>
              </a:cxn>
              <a:cxn ang="0">
                <a:pos x="88" y="172"/>
              </a:cxn>
              <a:cxn ang="0">
                <a:pos x="83" y="172"/>
              </a:cxn>
              <a:cxn ang="0">
                <a:pos x="75" y="180"/>
              </a:cxn>
              <a:cxn ang="0">
                <a:pos x="69" y="182"/>
              </a:cxn>
              <a:cxn ang="0">
                <a:pos x="60" y="191"/>
              </a:cxn>
              <a:cxn ang="0">
                <a:pos x="44" y="203"/>
              </a:cxn>
              <a:cxn ang="0">
                <a:pos x="33" y="215"/>
              </a:cxn>
              <a:cxn ang="0">
                <a:pos x="23" y="224"/>
              </a:cxn>
              <a:cxn ang="0">
                <a:pos x="17" y="232"/>
              </a:cxn>
              <a:cxn ang="0">
                <a:pos x="2" y="230"/>
              </a:cxn>
              <a:cxn ang="0">
                <a:pos x="0" y="159"/>
              </a:cxn>
              <a:cxn ang="0">
                <a:pos x="33" y="10"/>
              </a:cxn>
              <a:cxn ang="0">
                <a:pos x="48" y="0"/>
              </a:cxn>
            </a:cxnLst>
            <a:rect l="0" t="0" r="r" b="b"/>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0" name="Freeform 257"/>
          <p:cNvSpPr>
            <a:spLocks/>
          </p:cNvSpPr>
          <p:nvPr/>
        </p:nvSpPr>
        <p:spPr bwMode="ltGray">
          <a:xfrm>
            <a:off x="5263037" y="3837290"/>
            <a:ext cx="290551" cy="365401"/>
          </a:xfrm>
          <a:custGeom>
            <a:avLst/>
            <a:gdLst/>
            <a:ahLst/>
            <a:cxnLst>
              <a:cxn ang="0">
                <a:pos x="50" y="0"/>
              </a:cxn>
              <a:cxn ang="0">
                <a:pos x="58" y="4"/>
              </a:cxn>
              <a:cxn ang="0">
                <a:pos x="62" y="12"/>
              </a:cxn>
              <a:cxn ang="0">
                <a:pos x="66" y="18"/>
              </a:cxn>
              <a:cxn ang="0">
                <a:pos x="72" y="24"/>
              </a:cxn>
              <a:cxn ang="0">
                <a:pos x="86" y="24"/>
              </a:cxn>
              <a:cxn ang="0">
                <a:pos x="98" y="18"/>
              </a:cxn>
              <a:cxn ang="0">
                <a:pos x="108" y="22"/>
              </a:cxn>
              <a:cxn ang="0">
                <a:pos x="118" y="18"/>
              </a:cxn>
              <a:cxn ang="0">
                <a:pos x="124" y="12"/>
              </a:cxn>
              <a:cxn ang="0">
                <a:pos x="130" y="14"/>
              </a:cxn>
              <a:cxn ang="0">
                <a:pos x="134" y="14"/>
              </a:cxn>
              <a:cxn ang="0">
                <a:pos x="144" y="10"/>
              </a:cxn>
              <a:cxn ang="0">
                <a:pos x="158" y="12"/>
              </a:cxn>
              <a:cxn ang="0">
                <a:pos x="168" y="8"/>
              </a:cxn>
              <a:cxn ang="0">
                <a:pos x="180" y="6"/>
              </a:cxn>
              <a:cxn ang="0">
                <a:pos x="182" y="0"/>
              </a:cxn>
              <a:cxn ang="0">
                <a:pos x="192" y="0"/>
              </a:cxn>
              <a:cxn ang="0">
                <a:pos x="200" y="4"/>
              </a:cxn>
              <a:cxn ang="0">
                <a:pos x="196" y="8"/>
              </a:cxn>
              <a:cxn ang="0">
                <a:pos x="196" y="16"/>
              </a:cxn>
              <a:cxn ang="0">
                <a:pos x="194" y="26"/>
              </a:cxn>
              <a:cxn ang="0">
                <a:pos x="190" y="42"/>
              </a:cxn>
              <a:cxn ang="0">
                <a:pos x="184" y="52"/>
              </a:cxn>
              <a:cxn ang="0">
                <a:pos x="176" y="62"/>
              </a:cxn>
              <a:cxn ang="0">
                <a:pos x="174" y="70"/>
              </a:cxn>
              <a:cxn ang="0">
                <a:pos x="168" y="76"/>
              </a:cxn>
              <a:cxn ang="0">
                <a:pos x="166" y="84"/>
              </a:cxn>
              <a:cxn ang="0">
                <a:pos x="160" y="92"/>
              </a:cxn>
              <a:cxn ang="0">
                <a:pos x="154" y="112"/>
              </a:cxn>
              <a:cxn ang="0">
                <a:pos x="144" y="124"/>
              </a:cxn>
              <a:cxn ang="0">
                <a:pos x="138" y="128"/>
              </a:cxn>
              <a:cxn ang="0">
                <a:pos x="136" y="134"/>
              </a:cxn>
              <a:cxn ang="0">
                <a:pos x="128" y="146"/>
              </a:cxn>
              <a:cxn ang="0">
                <a:pos x="110" y="162"/>
              </a:cxn>
              <a:cxn ang="0">
                <a:pos x="102" y="170"/>
              </a:cxn>
              <a:cxn ang="0">
                <a:pos x="92" y="178"/>
              </a:cxn>
              <a:cxn ang="0">
                <a:pos x="86" y="178"/>
              </a:cxn>
              <a:cxn ang="0">
                <a:pos x="78" y="186"/>
              </a:cxn>
              <a:cxn ang="0">
                <a:pos x="72" y="188"/>
              </a:cxn>
              <a:cxn ang="0">
                <a:pos x="62" y="198"/>
              </a:cxn>
              <a:cxn ang="0">
                <a:pos x="46" y="210"/>
              </a:cxn>
              <a:cxn ang="0">
                <a:pos x="34" y="222"/>
              </a:cxn>
              <a:cxn ang="0">
                <a:pos x="24" y="232"/>
              </a:cxn>
              <a:cxn ang="0">
                <a:pos x="18" y="240"/>
              </a:cxn>
              <a:cxn ang="0">
                <a:pos x="2" y="238"/>
              </a:cxn>
              <a:cxn ang="0">
                <a:pos x="0" y="164"/>
              </a:cxn>
              <a:cxn ang="0">
                <a:pos x="34" y="10"/>
              </a:cxn>
              <a:cxn ang="0">
                <a:pos x="50" y="0"/>
              </a:cxn>
            </a:cxnLst>
            <a:rect l="0" t="0" r="r" b="b"/>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1" name="Freeform 258"/>
          <p:cNvSpPr>
            <a:spLocks/>
          </p:cNvSpPr>
          <p:nvPr/>
        </p:nvSpPr>
        <p:spPr bwMode="ltGray">
          <a:xfrm>
            <a:off x="5057615" y="3986433"/>
            <a:ext cx="240584" cy="307608"/>
          </a:xfrm>
          <a:custGeom>
            <a:avLst/>
            <a:gdLst/>
            <a:ahLst/>
            <a:cxnLst>
              <a:cxn ang="0">
                <a:pos x="160" y="32"/>
              </a:cxn>
              <a:cxn ang="0">
                <a:pos x="166" y="40"/>
              </a:cxn>
              <a:cxn ang="0">
                <a:pos x="152" y="70"/>
              </a:cxn>
              <a:cxn ang="0">
                <a:pos x="148" y="132"/>
              </a:cxn>
              <a:cxn ang="0">
                <a:pos x="160" y="142"/>
              </a:cxn>
              <a:cxn ang="0">
                <a:pos x="154" y="152"/>
              </a:cxn>
              <a:cxn ang="0">
                <a:pos x="148" y="158"/>
              </a:cxn>
              <a:cxn ang="0">
                <a:pos x="142" y="158"/>
              </a:cxn>
              <a:cxn ang="0">
                <a:pos x="140" y="162"/>
              </a:cxn>
              <a:cxn ang="0">
                <a:pos x="134" y="162"/>
              </a:cxn>
              <a:cxn ang="0">
                <a:pos x="128" y="176"/>
              </a:cxn>
              <a:cxn ang="0">
                <a:pos x="120" y="190"/>
              </a:cxn>
              <a:cxn ang="0">
                <a:pos x="118" y="194"/>
              </a:cxn>
              <a:cxn ang="0">
                <a:pos x="114" y="200"/>
              </a:cxn>
              <a:cxn ang="0">
                <a:pos x="86" y="202"/>
              </a:cxn>
              <a:cxn ang="0">
                <a:pos x="0" y="128"/>
              </a:cxn>
              <a:cxn ang="0">
                <a:pos x="4" y="38"/>
              </a:cxn>
              <a:cxn ang="0">
                <a:pos x="46" y="0"/>
              </a:cxn>
              <a:cxn ang="0">
                <a:pos x="160" y="32"/>
              </a:cxn>
            </a:cxnLst>
            <a:rect l="0" t="0" r="r" b="b"/>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2" name="Freeform 259"/>
          <p:cNvSpPr>
            <a:spLocks/>
          </p:cNvSpPr>
          <p:nvPr/>
        </p:nvSpPr>
        <p:spPr bwMode="ltGray">
          <a:xfrm>
            <a:off x="4924368" y="4150491"/>
            <a:ext cx="312759" cy="341165"/>
          </a:xfrm>
          <a:custGeom>
            <a:avLst/>
            <a:gdLst/>
            <a:ahLst/>
            <a:cxnLst>
              <a:cxn ang="0">
                <a:pos x="98" y="16"/>
              </a:cxn>
              <a:cxn ang="0">
                <a:pos x="108" y="20"/>
              </a:cxn>
              <a:cxn ang="0">
                <a:pos x="118" y="22"/>
              </a:cxn>
              <a:cxn ang="0">
                <a:pos x="176" y="64"/>
              </a:cxn>
              <a:cxn ang="0">
                <a:pos x="174" y="72"/>
              </a:cxn>
              <a:cxn ang="0">
                <a:pos x="206" y="92"/>
              </a:cxn>
              <a:cxn ang="0">
                <a:pos x="202" y="98"/>
              </a:cxn>
              <a:cxn ang="0">
                <a:pos x="202" y="104"/>
              </a:cxn>
              <a:cxn ang="0">
                <a:pos x="196" y="108"/>
              </a:cxn>
              <a:cxn ang="0">
                <a:pos x="192" y="118"/>
              </a:cxn>
              <a:cxn ang="0">
                <a:pos x="196" y="128"/>
              </a:cxn>
              <a:cxn ang="0">
                <a:pos x="198" y="130"/>
              </a:cxn>
              <a:cxn ang="0">
                <a:pos x="206" y="136"/>
              </a:cxn>
              <a:cxn ang="0">
                <a:pos x="202" y="140"/>
              </a:cxn>
              <a:cxn ang="0">
                <a:pos x="198" y="154"/>
              </a:cxn>
              <a:cxn ang="0">
                <a:pos x="202" y="162"/>
              </a:cxn>
              <a:cxn ang="0">
                <a:pos x="204" y="170"/>
              </a:cxn>
              <a:cxn ang="0">
                <a:pos x="204" y="174"/>
              </a:cxn>
              <a:cxn ang="0">
                <a:pos x="204" y="182"/>
              </a:cxn>
              <a:cxn ang="0">
                <a:pos x="210" y="192"/>
              </a:cxn>
              <a:cxn ang="0">
                <a:pos x="216" y="204"/>
              </a:cxn>
              <a:cxn ang="0">
                <a:pos x="208" y="208"/>
              </a:cxn>
              <a:cxn ang="0">
                <a:pos x="204" y="212"/>
              </a:cxn>
              <a:cxn ang="0">
                <a:pos x="194" y="216"/>
              </a:cxn>
              <a:cxn ang="0">
                <a:pos x="186" y="218"/>
              </a:cxn>
              <a:cxn ang="0">
                <a:pos x="182" y="220"/>
              </a:cxn>
              <a:cxn ang="0">
                <a:pos x="170" y="218"/>
              </a:cxn>
              <a:cxn ang="0">
                <a:pos x="166" y="224"/>
              </a:cxn>
              <a:cxn ang="0">
                <a:pos x="136" y="222"/>
              </a:cxn>
              <a:cxn ang="0">
                <a:pos x="132" y="218"/>
              </a:cxn>
              <a:cxn ang="0">
                <a:pos x="120" y="218"/>
              </a:cxn>
              <a:cxn ang="0">
                <a:pos x="108" y="216"/>
              </a:cxn>
              <a:cxn ang="0">
                <a:pos x="106" y="190"/>
              </a:cxn>
              <a:cxn ang="0">
                <a:pos x="102" y="184"/>
              </a:cxn>
              <a:cxn ang="0">
                <a:pos x="84" y="176"/>
              </a:cxn>
              <a:cxn ang="0">
                <a:pos x="44" y="176"/>
              </a:cxn>
              <a:cxn ang="0">
                <a:pos x="0" y="42"/>
              </a:cxn>
              <a:cxn ang="0">
                <a:pos x="70" y="0"/>
              </a:cxn>
              <a:cxn ang="0">
                <a:pos x="98" y="16"/>
              </a:cxn>
            </a:cxnLst>
            <a:rect l="0" t="0" r="r" b="b"/>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3" name="Freeform 260"/>
          <p:cNvSpPr>
            <a:spLocks/>
          </p:cNvSpPr>
          <p:nvPr/>
        </p:nvSpPr>
        <p:spPr bwMode="ltGray">
          <a:xfrm>
            <a:off x="4939173" y="4195234"/>
            <a:ext cx="57369" cy="83893"/>
          </a:xfrm>
          <a:custGeom>
            <a:avLst/>
            <a:gdLst/>
            <a:ahLst/>
            <a:cxnLst>
              <a:cxn ang="0">
                <a:pos x="38" y="10"/>
              </a:cxn>
              <a:cxn ang="0">
                <a:pos x="38" y="18"/>
              </a:cxn>
              <a:cxn ang="0">
                <a:pos x="38" y="30"/>
              </a:cxn>
              <a:cxn ang="0">
                <a:pos x="36" y="34"/>
              </a:cxn>
              <a:cxn ang="0">
                <a:pos x="32" y="40"/>
              </a:cxn>
              <a:cxn ang="0">
                <a:pos x="32" y="44"/>
              </a:cxn>
              <a:cxn ang="0">
                <a:pos x="22" y="50"/>
              </a:cxn>
              <a:cxn ang="0">
                <a:pos x="12" y="54"/>
              </a:cxn>
              <a:cxn ang="0">
                <a:pos x="0" y="2"/>
              </a:cxn>
              <a:cxn ang="0">
                <a:pos x="34" y="0"/>
              </a:cxn>
              <a:cxn ang="0">
                <a:pos x="38" y="10"/>
              </a:cxn>
            </a:cxnLst>
            <a:rect l="0" t="0" r="r" b="b"/>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4" name="Freeform 261"/>
          <p:cNvSpPr>
            <a:spLocks/>
          </p:cNvSpPr>
          <p:nvPr/>
        </p:nvSpPr>
        <p:spPr bwMode="ltGray">
          <a:xfrm>
            <a:off x="4946576" y="4170999"/>
            <a:ext cx="49967" cy="54064"/>
          </a:xfrm>
          <a:custGeom>
            <a:avLst/>
            <a:gdLst/>
            <a:ahLst/>
            <a:cxnLst>
              <a:cxn ang="0">
                <a:pos x="28" y="0"/>
              </a:cxn>
              <a:cxn ang="0">
                <a:pos x="32" y="16"/>
              </a:cxn>
              <a:cxn ang="0">
                <a:pos x="32" y="26"/>
              </a:cxn>
              <a:cxn ang="0">
                <a:pos x="32" y="34"/>
              </a:cxn>
              <a:cxn ang="0">
                <a:pos x="28" y="26"/>
              </a:cxn>
              <a:cxn ang="0">
                <a:pos x="26" y="20"/>
              </a:cxn>
              <a:cxn ang="0">
                <a:pos x="18" y="22"/>
              </a:cxn>
              <a:cxn ang="0">
                <a:pos x="18" y="26"/>
              </a:cxn>
              <a:cxn ang="0">
                <a:pos x="14" y="30"/>
              </a:cxn>
              <a:cxn ang="0">
                <a:pos x="10" y="28"/>
              </a:cxn>
              <a:cxn ang="0">
                <a:pos x="0" y="18"/>
              </a:cxn>
              <a:cxn ang="0">
                <a:pos x="6" y="2"/>
              </a:cxn>
              <a:cxn ang="0">
                <a:pos x="28" y="0"/>
              </a:cxn>
            </a:cxnLst>
            <a:rect l="0" t="0" r="r" b="b"/>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5" name="Freeform 262"/>
          <p:cNvSpPr>
            <a:spLocks/>
          </p:cNvSpPr>
          <p:nvPr/>
        </p:nvSpPr>
        <p:spPr bwMode="ltGray">
          <a:xfrm>
            <a:off x="4957680" y="4014398"/>
            <a:ext cx="151753" cy="164058"/>
          </a:xfrm>
          <a:custGeom>
            <a:avLst/>
            <a:gdLst/>
            <a:ahLst/>
            <a:cxnLst>
              <a:cxn ang="0">
                <a:pos x="82" y="6"/>
              </a:cxn>
              <a:cxn ang="0">
                <a:pos x="104" y="32"/>
              </a:cxn>
              <a:cxn ang="0">
                <a:pos x="104" y="37"/>
              </a:cxn>
              <a:cxn ang="0">
                <a:pos x="104" y="46"/>
              </a:cxn>
              <a:cxn ang="0">
                <a:pos x="102" y="56"/>
              </a:cxn>
              <a:cxn ang="0">
                <a:pos x="102" y="60"/>
              </a:cxn>
              <a:cxn ang="0">
                <a:pos x="91" y="69"/>
              </a:cxn>
              <a:cxn ang="0">
                <a:pos x="89" y="73"/>
              </a:cxn>
              <a:cxn ang="0">
                <a:pos x="89" y="78"/>
              </a:cxn>
              <a:cxn ang="0">
                <a:pos x="84" y="80"/>
              </a:cxn>
              <a:cxn ang="0">
                <a:pos x="80" y="91"/>
              </a:cxn>
              <a:cxn ang="0">
                <a:pos x="80" y="102"/>
              </a:cxn>
              <a:cxn ang="0">
                <a:pos x="24" y="100"/>
              </a:cxn>
              <a:cxn ang="0">
                <a:pos x="17" y="106"/>
              </a:cxn>
              <a:cxn ang="0">
                <a:pos x="7" y="102"/>
              </a:cxn>
              <a:cxn ang="0">
                <a:pos x="0" y="106"/>
              </a:cxn>
              <a:cxn ang="0">
                <a:pos x="26" y="0"/>
              </a:cxn>
              <a:cxn ang="0">
                <a:pos x="82" y="6"/>
              </a:cxn>
            </a:cxnLst>
            <a:rect l="0" t="0" r="r" b="b"/>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6" name="Freeform 263"/>
          <p:cNvSpPr>
            <a:spLocks/>
          </p:cNvSpPr>
          <p:nvPr/>
        </p:nvSpPr>
        <p:spPr bwMode="ltGray">
          <a:xfrm>
            <a:off x="4957680" y="4014398"/>
            <a:ext cx="161006" cy="173379"/>
          </a:xfrm>
          <a:custGeom>
            <a:avLst/>
            <a:gdLst/>
            <a:ahLst/>
            <a:cxnLst>
              <a:cxn ang="0">
                <a:pos x="88" y="6"/>
              </a:cxn>
              <a:cxn ang="0">
                <a:pos x="112" y="34"/>
              </a:cxn>
              <a:cxn ang="0">
                <a:pos x="112" y="40"/>
              </a:cxn>
              <a:cxn ang="0">
                <a:pos x="112" y="50"/>
              </a:cxn>
              <a:cxn ang="0">
                <a:pos x="110" y="60"/>
              </a:cxn>
              <a:cxn ang="0">
                <a:pos x="110" y="64"/>
              </a:cxn>
              <a:cxn ang="0">
                <a:pos x="98" y="74"/>
              </a:cxn>
              <a:cxn ang="0">
                <a:pos x="96" y="78"/>
              </a:cxn>
              <a:cxn ang="0">
                <a:pos x="96" y="84"/>
              </a:cxn>
              <a:cxn ang="0">
                <a:pos x="90" y="86"/>
              </a:cxn>
              <a:cxn ang="0">
                <a:pos x="86" y="98"/>
              </a:cxn>
              <a:cxn ang="0">
                <a:pos x="86" y="110"/>
              </a:cxn>
              <a:cxn ang="0">
                <a:pos x="26" y="108"/>
              </a:cxn>
              <a:cxn ang="0">
                <a:pos x="18" y="114"/>
              </a:cxn>
              <a:cxn ang="0">
                <a:pos x="8" y="110"/>
              </a:cxn>
              <a:cxn ang="0">
                <a:pos x="0" y="114"/>
              </a:cxn>
              <a:cxn ang="0">
                <a:pos x="28" y="0"/>
              </a:cxn>
              <a:cxn ang="0">
                <a:pos x="88" y="6"/>
              </a:cxn>
            </a:cxnLst>
            <a:rect l="0" t="0" r="r" b="b"/>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7" name="Freeform 264"/>
          <p:cNvSpPr>
            <a:spLocks/>
          </p:cNvSpPr>
          <p:nvPr/>
        </p:nvSpPr>
        <p:spPr bwMode="ltGray">
          <a:xfrm>
            <a:off x="4495018" y="3978976"/>
            <a:ext cx="518181" cy="540645"/>
          </a:xfrm>
          <a:custGeom>
            <a:avLst/>
            <a:gdLst/>
            <a:ahLst/>
            <a:cxnLst>
              <a:cxn ang="0">
                <a:pos x="2" y="201"/>
              </a:cxn>
              <a:cxn ang="0">
                <a:pos x="2" y="190"/>
              </a:cxn>
              <a:cxn ang="0">
                <a:pos x="0" y="174"/>
              </a:cxn>
              <a:cxn ang="0">
                <a:pos x="12" y="160"/>
              </a:cxn>
              <a:cxn ang="0">
                <a:pos x="143" y="0"/>
              </a:cxn>
              <a:cxn ang="0">
                <a:pos x="280" y="0"/>
              </a:cxn>
              <a:cxn ang="0">
                <a:pos x="333" y="22"/>
              </a:cxn>
              <a:cxn ang="0">
                <a:pos x="346" y="45"/>
              </a:cxn>
              <a:cxn ang="0">
                <a:pos x="352" y="49"/>
              </a:cxn>
              <a:cxn ang="0">
                <a:pos x="352" y="63"/>
              </a:cxn>
              <a:cxn ang="0">
                <a:pos x="358" y="68"/>
              </a:cxn>
              <a:cxn ang="0">
                <a:pos x="348" y="80"/>
              </a:cxn>
              <a:cxn ang="0">
                <a:pos x="329" y="98"/>
              </a:cxn>
              <a:cxn ang="0">
                <a:pos x="321" y="117"/>
              </a:cxn>
              <a:cxn ang="0">
                <a:pos x="317" y="123"/>
              </a:cxn>
              <a:cxn ang="0">
                <a:pos x="317" y="131"/>
              </a:cxn>
              <a:cxn ang="0">
                <a:pos x="313" y="135"/>
              </a:cxn>
              <a:cxn ang="0">
                <a:pos x="313" y="147"/>
              </a:cxn>
              <a:cxn ang="0">
                <a:pos x="309" y="149"/>
              </a:cxn>
              <a:cxn ang="0">
                <a:pos x="309" y="155"/>
              </a:cxn>
              <a:cxn ang="0">
                <a:pos x="315" y="162"/>
              </a:cxn>
              <a:cxn ang="0">
                <a:pos x="315" y="172"/>
              </a:cxn>
              <a:cxn ang="0">
                <a:pos x="313" y="188"/>
              </a:cxn>
              <a:cxn ang="0">
                <a:pos x="319" y="194"/>
              </a:cxn>
              <a:cxn ang="0">
                <a:pos x="319" y="205"/>
              </a:cxn>
              <a:cxn ang="0">
                <a:pos x="321" y="209"/>
              </a:cxn>
              <a:cxn ang="0">
                <a:pos x="317" y="219"/>
              </a:cxn>
              <a:cxn ang="0">
                <a:pos x="325" y="225"/>
              </a:cxn>
              <a:cxn ang="0">
                <a:pos x="333" y="233"/>
              </a:cxn>
              <a:cxn ang="0">
                <a:pos x="333" y="239"/>
              </a:cxn>
              <a:cxn ang="0">
                <a:pos x="335" y="246"/>
              </a:cxn>
              <a:cxn ang="0">
                <a:pos x="333" y="262"/>
              </a:cxn>
              <a:cxn ang="0">
                <a:pos x="315" y="356"/>
              </a:cxn>
              <a:cxn ang="0">
                <a:pos x="188" y="303"/>
              </a:cxn>
              <a:cxn ang="0">
                <a:pos x="2" y="201"/>
              </a:cxn>
            </a:cxnLst>
            <a:rect l="0" t="0" r="r" b="b"/>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8" name="Freeform 265"/>
          <p:cNvSpPr>
            <a:spLocks/>
          </p:cNvSpPr>
          <p:nvPr/>
        </p:nvSpPr>
        <p:spPr bwMode="ltGray">
          <a:xfrm>
            <a:off x="4493168" y="3977112"/>
            <a:ext cx="531135" cy="553694"/>
          </a:xfrm>
          <a:custGeom>
            <a:avLst/>
            <a:gdLst/>
            <a:ahLst/>
            <a:cxnLst>
              <a:cxn ang="0">
                <a:pos x="2" y="206"/>
              </a:cxn>
              <a:cxn ang="0">
                <a:pos x="2" y="194"/>
              </a:cxn>
              <a:cxn ang="0">
                <a:pos x="0" y="178"/>
              </a:cxn>
              <a:cxn ang="0">
                <a:pos x="12" y="164"/>
              </a:cxn>
              <a:cxn ang="0">
                <a:pos x="146" y="0"/>
              </a:cxn>
              <a:cxn ang="0">
                <a:pos x="286" y="0"/>
              </a:cxn>
              <a:cxn ang="0">
                <a:pos x="340" y="22"/>
              </a:cxn>
              <a:cxn ang="0">
                <a:pos x="354" y="46"/>
              </a:cxn>
              <a:cxn ang="0">
                <a:pos x="360" y="50"/>
              </a:cxn>
              <a:cxn ang="0">
                <a:pos x="360" y="64"/>
              </a:cxn>
              <a:cxn ang="0">
                <a:pos x="366" y="70"/>
              </a:cxn>
              <a:cxn ang="0">
                <a:pos x="356" y="82"/>
              </a:cxn>
              <a:cxn ang="0">
                <a:pos x="336" y="100"/>
              </a:cxn>
              <a:cxn ang="0">
                <a:pos x="328" y="120"/>
              </a:cxn>
              <a:cxn ang="0">
                <a:pos x="324" y="126"/>
              </a:cxn>
              <a:cxn ang="0">
                <a:pos x="324" y="134"/>
              </a:cxn>
              <a:cxn ang="0">
                <a:pos x="320" y="138"/>
              </a:cxn>
              <a:cxn ang="0">
                <a:pos x="320" y="150"/>
              </a:cxn>
              <a:cxn ang="0">
                <a:pos x="316" y="152"/>
              </a:cxn>
              <a:cxn ang="0">
                <a:pos x="316" y="158"/>
              </a:cxn>
              <a:cxn ang="0">
                <a:pos x="322" y="166"/>
              </a:cxn>
              <a:cxn ang="0">
                <a:pos x="322" y="176"/>
              </a:cxn>
              <a:cxn ang="0">
                <a:pos x="320" y="192"/>
              </a:cxn>
              <a:cxn ang="0">
                <a:pos x="326" y="190"/>
              </a:cxn>
              <a:cxn ang="0">
                <a:pos x="326" y="210"/>
              </a:cxn>
              <a:cxn ang="0">
                <a:pos x="328" y="214"/>
              </a:cxn>
              <a:cxn ang="0">
                <a:pos x="324" y="224"/>
              </a:cxn>
              <a:cxn ang="0">
                <a:pos x="332" y="230"/>
              </a:cxn>
              <a:cxn ang="0">
                <a:pos x="340" y="238"/>
              </a:cxn>
              <a:cxn ang="0">
                <a:pos x="340" y="244"/>
              </a:cxn>
              <a:cxn ang="0">
                <a:pos x="342" y="252"/>
              </a:cxn>
              <a:cxn ang="0">
                <a:pos x="340" y="268"/>
              </a:cxn>
              <a:cxn ang="0">
                <a:pos x="322" y="364"/>
              </a:cxn>
              <a:cxn ang="0">
                <a:pos x="192" y="310"/>
              </a:cxn>
              <a:cxn ang="0">
                <a:pos x="2" y="206"/>
              </a:cxn>
            </a:cxnLst>
            <a:rect l="0" t="0" r="r" b="b"/>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69" name="Freeform 266"/>
          <p:cNvSpPr>
            <a:spLocks/>
          </p:cNvSpPr>
          <p:nvPr/>
        </p:nvSpPr>
        <p:spPr bwMode="ltGray">
          <a:xfrm>
            <a:off x="4726349" y="4370477"/>
            <a:ext cx="320161" cy="259136"/>
          </a:xfrm>
          <a:custGeom>
            <a:avLst/>
            <a:gdLst/>
            <a:ahLst/>
            <a:cxnLst>
              <a:cxn ang="0">
                <a:pos x="108" y="55"/>
              </a:cxn>
              <a:cxn ang="0">
                <a:pos x="112" y="59"/>
              </a:cxn>
              <a:cxn ang="0">
                <a:pos x="112" y="69"/>
              </a:cxn>
              <a:cxn ang="0">
                <a:pos x="124" y="71"/>
              </a:cxn>
              <a:cxn ang="0">
                <a:pos x="129" y="78"/>
              </a:cxn>
              <a:cxn ang="0">
                <a:pos x="133" y="82"/>
              </a:cxn>
              <a:cxn ang="0">
                <a:pos x="139" y="90"/>
              </a:cxn>
              <a:cxn ang="0">
                <a:pos x="145" y="90"/>
              </a:cxn>
              <a:cxn ang="0">
                <a:pos x="151" y="92"/>
              </a:cxn>
              <a:cxn ang="0">
                <a:pos x="152" y="73"/>
              </a:cxn>
              <a:cxn ang="0">
                <a:pos x="139" y="71"/>
              </a:cxn>
              <a:cxn ang="0">
                <a:pos x="131" y="61"/>
              </a:cxn>
              <a:cxn ang="0">
                <a:pos x="131" y="48"/>
              </a:cxn>
              <a:cxn ang="0">
                <a:pos x="135" y="48"/>
              </a:cxn>
              <a:cxn ang="0">
                <a:pos x="137" y="40"/>
              </a:cxn>
              <a:cxn ang="0">
                <a:pos x="137" y="29"/>
              </a:cxn>
              <a:cxn ang="0">
                <a:pos x="135" y="25"/>
              </a:cxn>
              <a:cxn ang="0">
                <a:pos x="141" y="15"/>
              </a:cxn>
              <a:cxn ang="0">
                <a:pos x="141" y="4"/>
              </a:cxn>
              <a:cxn ang="0">
                <a:pos x="170" y="2"/>
              </a:cxn>
              <a:cxn ang="0">
                <a:pos x="174" y="0"/>
              </a:cxn>
              <a:cxn ang="0">
                <a:pos x="179" y="6"/>
              </a:cxn>
              <a:cxn ang="0">
                <a:pos x="195" y="19"/>
              </a:cxn>
              <a:cxn ang="0">
                <a:pos x="214" y="31"/>
              </a:cxn>
              <a:cxn ang="0">
                <a:pos x="220" y="42"/>
              </a:cxn>
              <a:cxn ang="0">
                <a:pos x="218" y="48"/>
              </a:cxn>
              <a:cxn ang="0">
                <a:pos x="214" y="52"/>
              </a:cxn>
              <a:cxn ang="0">
                <a:pos x="216" y="61"/>
              </a:cxn>
              <a:cxn ang="0">
                <a:pos x="212" y="65"/>
              </a:cxn>
              <a:cxn ang="0">
                <a:pos x="208" y="73"/>
              </a:cxn>
              <a:cxn ang="0">
                <a:pos x="212" y="80"/>
              </a:cxn>
              <a:cxn ang="0">
                <a:pos x="206" y="84"/>
              </a:cxn>
              <a:cxn ang="0">
                <a:pos x="203" y="88"/>
              </a:cxn>
              <a:cxn ang="0">
                <a:pos x="203" y="97"/>
              </a:cxn>
              <a:cxn ang="0">
                <a:pos x="203" y="105"/>
              </a:cxn>
              <a:cxn ang="0">
                <a:pos x="158" y="118"/>
              </a:cxn>
              <a:cxn ang="0">
                <a:pos x="158" y="134"/>
              </a:cxn>
              <a:cxn ang="0">
                <a:pos x="149" y="134"/>
              </a:cxn>
              <a:cxn ang="0">
                <a:pos x="141" y="132"/>
              </a:cxn>
              <a:cxn ang="0">
                <a:pos x="131" y="134"/>
              </a:cxn>
              <a:cxn ang="0">
                <a:pos x="125" y="141"/>
              </a:cxn>
              <a:cxn ang="0">
                <a:pos x="125" y="145"/>
              </a:cxn>
              <a:cxn ang="0">
                <a:pos x="120" y="151"/>
              </a:cxn>
              <a:cxn ang="0">
                <a:pos x="106" y="160"/>
              </a:cxn>
              <a:cxn ang="0">
                <a:pos x="93" y="170"/>
              </a:cxn>
              <a:cxn ang="0">
                <a:pos x="75" y="164"/>
              </a:cxn>
              <a:cxn ang="0">
                <a:pos x="56" y="159"/>
              </a:cxn>
              <a:cxn ang="0">
                <a:pos x="29" y="164"/>
              </a:cxn>
              <a:cxn ang="0">
                <a:pos x="0" y="132"/>
              </a:cxn>
              <a:cxn ang="0">
                <a:pos x="10" y="69"/>
              </a:cxn>
              <a:cxn ang="0">
                <a:pos x="52" y="38"/>
              </a:cxn>
              <a:cxn ang="0">
                <a:pos x="58" y="38"/>
              </a:cxn>
              <a:cxn ang="0">
                <a:pos x="62" y="46"/>
              </a:cxn>
              <a:cxn ang="0">
                <a:pos x="64" y="52"/>
              </a:cxn>
              <a:cxn ang="0">
                <a:pos x="68" y="48"/>
              </a:cxn>
              <a:cxn ang="0">
                <a:pos x="79" y="48"/>
              </a:cxn>
              <a:cxn ang="0">
                <a:pos x="81" y="57"/>
              </a:cxn>
              <a:cxn ang="0">
                <a:pos x="91" y="59"/>
              </a:cxn>
              <a:cxn ang="0">
                <a:pos x="102" y="61"/>
              </a:cxn>
              <a:cxn ang="0">
                <a:pos x="108" y="55"/>
              </a:cxn>
            </a:cxnLst>
            <a:rect l="0" t="0" r="r" b="b"/>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0" name="Freeform 267"/>
          <p:cNvSpPr>
            <a:spLocks/>
          </p:cNvSpPr>
          <p:nvPr/>
        </p:nvSpPr>
        <p:spPr bwMode="ltGray">
          <a:xfrm>
            <a:off x="4724498" y="4368614"/>
            <a:ext cx="331265" cy="272187"/>
          </a:xfrm>
          <a:custGeom>
            <a:avLst/>
            <a:gdLst/>
            <a:ahLst/>
            <a:cxnLst>
              <a:cxn ang="0">
                <a:pos x="112" y="58"/>
              </a:cxn>
              <a:cxn ang="0">
                <a:pos x="116" y="62"/>
              </a:cxn>
              <a:cxn ang="0">
                <a:pos x="116" y="72"/>
              </a:cxn>
              <a:cxn ang="0">
                <a:pos x="128" y="74"/>
              </a:cxn>
              <a:cxn ang="0">
                <a:pos x="134" y="82"/>
              </a:cxn>
              <a:cxn ang="0">
                <a:pos x="138" y="86"/>
              </a:cxn>
              <a:cxn ang="0">
                <a:pos x="144" y="94"/>
              </a:cxn>
              <a:cxn ang="0">
                <a:pos x="150" y="94"/>
              </a:cxn>
              <a:cxn ang="0">
                <a:pos x="156" y="96"/>
              </a:cxn>
              <a:cxn ang="0">
                <a:pos x="158" y="76"/>
              </a:cxn>
              <a:cxn ang="0">
                <a:pos x="144" y="74"/>
              </a:cxn>
              <a:cxn ang="0">
                <a:pos x="136" y="64"/>
              </a:cxn>
              <a:cxn ang="0">
                <a:pos x="136" y="50"/>
              </a:cxn>
              <a:cxn ang="0">
                <a:pos x="140" y="50"/>
              </a:cxn>
              <a:cxn ang="0">
                <a:pos x="142" y="42"/>
              </a:cxn>
              <a:cxn ang="0">
                <a:pos x="142" y="30"/>
              </a:cxn>
              <a:cxn ang="0">
                <a:pos x="140" y="26"/>
              </a:cxn>
              <a:cxn ang="0">
                <a:pos x="146" y="16"/>
              </a:cxn>
              <a:cxn ang="0">
                <a:pos x="146" y="4"/>
              </a:cxn>
              <a:cxn ang="0">
                <a:pos x="176" y="2"/>
              </a:cxn>
              <a:cxn ang="0">
                <a:pos x="180" y="0"/>
              </a:cxn>
              <a:cxn ang="0">
                <a:pos x="186" y="6"/>
              </a:cxn>
              <a:cxn ang="0">
                <a:pos x="202" y="20"/>
              </a:cxn>
              <a:cxn ang="0">
                <a:pos x="222" y="32"/>
              </a:cxn>
              <a:cxn ang="0">
                <a:pos x="228" y="44"/>
              </a:cxn>
              <a:cxn ang="0">
                <a:pos x="226" y="50"/>
              </a:cxn>
              <a:cxn ang="0">
                <a:pos x="222" y="54"/>
              </a:cxn>
              <a:cxn ang="0">
                <a:pos x="224" y="64"/>
              </a:cxn>
              <a:cxn ang="0">
                <a:pos x="220" y="68"/>
              </a:cxn>
              <a:cxn ang="0">
                <a:pos x="216" y="76"/>
              </a:cxn>
              <a:cxn ang="0">
                <a:pos x="220" y="84"/>
              </a:cxn>
              <a:cxn ang="0">
                <a:pos x="214" y="88"/>
              </a:cxn>
              <a:cxn ang="0">
                <a:pos x="210" y="92"/>
              </a:cxn>
              <a:cxn ang="0">
                <a:pos x="210" y="102"/>
              </a:cxn>
              <a:cxn ang="0">
                <a:pos x="210" y="110"/>
              </a:cxn>
              <a:cxn ang="0">
                <a:pos x="164" y="124"/>
              </a:cxn>
              <a:cxn ang="0">
                <a:pos x="164" y="140"/>
              </a:cxn>
              <a:cxn ang="0">
                <a:pos x="154" y="140"/>
              </a:cxn>
              <a:cxn ang="0">
                <a:pos x="146" y="138"/>
              </a:cxn>
              <a:cxn ang="0">
                <a:pos x="136" y="140"/>
              </a:cxn>
              <a:cxn ang="0">
                <a:pos x="130" y="148"/>
              </a:cxn>
              <a:cxn ang="0">
                <a:pos x="130" y="152"/>
              </a:cxn>
              <a:cxn ang="0">
                <a:pos x="124" y="158"/>
              </a:cxn>
              <a:cxn ang="0">
                <a:pos x="110" y="168"/>
              </a:cxn>
              <a:cxn ang="0">
                <a:pos x="96" y="178"/>
              </a:cxn>
              <a:cxn ang="0">
                <a:pos x="78" y="172"/>
              </a:cxn>
              <a:cxn ang="0">
                <a:pos x="58" y="166"/>
              </a:cxn>
              <a:cxn ang="0">
                <a:pos x="30" y="172"/>
              </a:cxn>
              <a:cxn ang="0">
                <a:pos x="0" y="138"/>
              </a:cxn>
              <a:cxn ang="0">
                <a:pos x="10" y="72"/>
              </a:cxn>
              <a:cxn ang="0">
                <a:pos x="54" y="40"/>
              </a:cxn>
              <a:cxn ang="0">
                <a:pos x="60" y="40"/>
              </a:cxn>
              <a:cxn ang="0">
                <a:pos x="64" y="48"/>
              </a:cxn>
              <a:cxn ang="0">
                <a:pos x="66" y="54"/>
              </a:cxn>
              <a:cxn ang="0">
                <a:pos x="70" y="50"/>
              </a:cxn>
              <a:cxn ang="0">
                <a:pos x="82" y="50"/>
              </a:cxn>
              <a:cxn ang="0">
                <a:pos x="84" y="60"/>
              </a:cxn>
              <a:cxn ang="0">
                <a:pos x="94" y="62"/>
              </a:cxn>
              <a:cxn ang="0">
                <a:pos x="106" y="64"/>
              </a:cxn>
              <a:cxn ang="0">
                <a:pos x="112" y="58"/>
              </a:cxn>
            </a:cxnLst>
            <a:rect l="0" t="0" r="r" b="b"/>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1" name="Freeform 268"/>
          <p:cNvSpPr>
            <a:spLocks/>
          </p:cNvSpPr>
          <p:nvPr/>
        </p:nvSpPr>
        <p:spPr bwMode="ltGray">
          <a:xfrm>
            <a:off x="4478363" y="4579278"/>
            <a:ext cx="331265" cy="331844"/>
          </a:xfrm>
          <a:custGeom>
            <a:avLst/>
            <a:gdLst/>
            <a:ahLst/>
            <a:cxnLst>
              <a:cxn ang="0">
                <a:pos x="10" y="0"/>
              </a:cxn>
              <a:cxn ang="0">
                <a:pos x="166" y="10"/>
              </a:cxn>
              <a:cxn ang="0">
                <a:pos x="199" y="29"/>
              </a:cxn>
              <a:cxn ang="0">
                <a:pos x="214" y="23"/>
              </a:cxn>
              <a:cxn ang="0">
                <a:pos x="228" y="27"/>
              </a:cxn>
              <a:cxn ang="0">
                <a:pos x="218" y="35"/>
              </a:cxn>
              <a:cxn ang="0">
                <a:pos x="209" y="39"/>
              </a:cxn>
              <a:cxn ang="0">
                <a:pos x="158" y="37"/>
              </a:cxn>
              <a:cxn ang="0">
                <a:pos x="155" y="102"/>
              </a:cxn>
              <a:cxn ang="0">
                <a:pos x="147" y="104"/>
              </a:cxn>
              <a:cxn ang="0">
                <a:pos x="139" y="102"/>
              </a:cxn>
              <a:cxn ang="0">
                <a:pos x="133" y="210"/>
              </a:cxn>
              <a:cxn ang="0">
                <a:pos x="120" y="218"/>
              </a:cxn>
              <a:cxn ang="0">
                <a:pos x="114" y="218"/>
              </a:cxn>
              <a:cxn ang="0">
                <a:pos x="108" y="216"/>
              </a:cxn>
              <a:cxn ang="0">
                <a:pos x="97" y="218"/>
              </a:cxn>
              <a:cxn ang="0">
                <a:pos x="93" y="216"/>
              </a:cxn>
              <a:cxn ang="0">
                <a:pos x="89" y="214"/>
              </a:cxn>
              <a:cxn ang="0">
                <a:pos x="87" y="208"/>
              </a:cxn>
              <a:cxn ang="0">
                <a:pos x="87" y="204"/>
              </a:cxn>
              <a:cxn ang="0">
                <a:pos x="81" y="204"/>
              </a:cxn>
              <a:cxn ang="0">
                <a:pos x="81" y="210"/>
              </a:cxn>
              <a:cxn ang="0">
                <a:pos x="75" y="210"/>
              </a:cxn>
              <a:cxn ang="0">
                <a:pos x="70" y="206"/>
              </a:cxn>
              <a:cxn ang="0">
                <a:pos x="58" y="193"/>
              </a:cxn>
              <a:cxn ang="0">
                <a:pos x="54" y="181"/>
              </a:cxn>
              <a:cxn ang="0">
                <a:pos x="54" y="179"/>
              </a:cxn>
              <a:cxn ang="0">
                <a:pos x="58" y="176"/>
              </a:cxn>
              <a:cxn ang="0">
                <a:pos x="50" y="172"/>
              </a:cxn>
              <a:cxn ang="0">
                <a:pos x="52" y="166"/>
              </a:cxn>
              <a:cxn ang="0">
                <a:pos x="50" y="152"/>
              </a:cxn>
              <a:cxn ang="0">
                <a:pos x="44" y="131"/>
              </a:cxn>
              <a:cxn ang="0">
                <a:pos x="46" y="123"/>
              </a:cxn>
              <a:cxn ang="0">
                <a:pos x="43" y="118"/>
              </a:cxn>
              <a:cxn ang="0">
                <a:pos x="41" y="110"/>
              </a:cxn>
              <a:cxn ang="0">
                <a:pos x="44" y="104"/>
              </a:cxn>
              <a:cxn ang="0">
                <a:pos x="41" y="100"/>
              </a:cxn>
              <a:cxn ang="0">
                <a:pos x="27" y="77"/>
              </a:cxn>
              <a:cxn ang="0">
                <a:pos x="23" y="62"/>
              </a:cxn>
              <a:cxn ang="0">
                <a:pos x="17" y="46"/>
              </a:cxn>
              <a:cxn ang="0">
                <a:pos x="0" y="27"/>
              </a:cxn>
              <a:cxn ang="0">
                <a:pos x="0" y="19"/>
              </a:cxn>
              <a:cxn ang="0">
                <a:pos x="0" y="12"/>
              </a:cxn>
              <a:cxn ang="0">
                <a:pos x="10" y="0"/>
              </a:cxn>
            </a:cxnLst>
            <a:rect l="0" t="0" r="r" b="b"/>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2" name="Freeform 269"/>
          <p:cNvSpPr>
            <a:spLocks/>
          </p:cNvSpPr>
          <p:nvPr/>
        </p:nvSpPr>
        <p:spPr bwMode="ltGray">
          <a:xfrm>
            <a:off x="4478363" y="4577415"/>
            <a:ext cx="340519" cy="344894"/>
          </a:xfrm>
          <a:custGeom>
            <a:avLst/>
            <a:gdLst/>
            <a:ahLst/>
            <a:cxnLst>
              <a:cxn ang="0">
                <a:pos x="10" y="0"/>
              </a:cxn>
              <a:cxn ang="0">
                <a:pos x="172" y="10"/>
              </a:cxn>
              <a:cxn ang="0">
                <a:pos x="206" y="30"/>
              </a:cxn>
              <a:cxn ang="0">
                <a:pos x="222" y="24"/>
              </a:cxn>
              <a:cxn ang="0">
                <a:pos x="236" y="28"/>
              </a:cxn>
              <a:cxn ang="0">
                <a:pos x="226" y="36"/>
              </a:cxn>
              <a:cxn ang="0">
                <a:pos x="216" y="40"/>
              </a:cxn>
              <a:cxn ang="0">
                <a:pos x="164" y="38"/>
              </a:cxn>
              <a:cxn ang="0">
                <a:pos x="160" y="106"/>
              </a:cxn>
              <a:cxn ang="0">
                <a:pos x="152" y="108"/>
              </a:cxn>
              <a:cxn ang="0">
                <a:pos x="144" y="106"/>
              </a:cxn>
              <a:cxn ang="0">
                <a:pos x="138" y="218"/>
              </a:cxn>
              <a:cxn ang="0">
                <a:pos x="124" y="226"/>
              </a:cxn>
              <a:cxn ang="0">
                <a:pos x="118" y="226"/>
              </a:cxn>
              <a:cxn ang="0">
                <a:pos x="112" y="224"/>
              </a:cxn>
              <a:cxn ang="0">
                <a:pos x="100" y="226"/>
              </a:cxn>
              <a:cxn ang="0">
                <a:pos x="96" y="224"/>
              </a:cxn>
              <a:cxn ang="0">
                <a:pos x="92" y="222"/>
              </a:cxn>
              <a:cxn ang="0">
                <a:pos x="90" y="216"/>
              </a:cxn>
              <a:cxn ang="0">
                <a:pos x="90" y="212"/>
              </a:cxn>
              <a:cxn ang="0">
                <a:pos x="84" y="212"/>
              </a:cxn>
              <a:cxn ang="0">
                <a:pos x="84" y="218"/>
              </a:cxn>
              <a:cxn ang="0">
                <a:pos x="78" y="218"/>
              </a:cxn>
              <a:cxn ang="0">
                <a:pos x="72" y="214"/>
              </a:cxn>
              <a:cxn ang="0">
                <a:pos x="60" y="200"/>
              </a:cxn>
              <a:cxn ang="0">
                <a:pos x="56" y="188"/>
              </a:cxn>
              <a:cxn ang="0">
                <a:pos x="56" y="186"/>
              </a:cxn>
              <a:cxn ang="0">
                <a:pos x="60" y="182"/>
              </a:cxn>
              <a:cxn ang="0">
                <a:pos x="52" y="178"/>
              </a:cxn>
              <a:cxn ang="0">
                <a:pos x="54" y="172"/>
              </a:cxn>
              <a:cxn ang="0">
                <a:pos x="52" y="158"/>
              </a:cxn>
              <a:cxn ang="0">
                <a:pos x="46" y="136"/>
              </a:cxn>
              <a:cxn ang="0">
                <a:pos x="48" y="128"/>
              </a:cxn>
              <a:cxn ang="0">
                <a:pos x="44" y="122"/>
              </a:cxn>
              <a:cxn ang="0">
                <a:pos x="42" y="114"/>
              </a:cxn>
              <a:cxn ang="0">
                <a:pos x="46" y="108"/>
              </a:cxn>
              <a:cxn ang="0">
                <a:pos x="42" y="104"/>
              </a:cxn>
              <a:cxn ang="0">
                <a:pos x="28" y="80"/>
              </a:cxn>
              <a:cxn ang="0">
                <a:pos x="24" y="64"/>
              </a:cxn>
              <a:cxn ang="0">
                <a:pos x="18" y="48"/>
              </a:cxn>
              <a:cxn ang="0">
                <a:pos x="0" y="28"/>
              </a:cxn>
              <a:cxn ang="0">
                <a:pos x="0" y="20"/>
              </a:cxn>
              <a:cxn ang="0">
                <a:pos x="0" y="12"/>
              </a:cxn>
              <a:cxn ang="0">
                <a:pos x="10" y="0"/>
              </a:cxn>
            </a:cxnLst>
            <a:rect l="0" t="0" r="r" b="b"/>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3" name="Freeform 270"/>
          <p:cNvSpPr>
            <a:spLocks/>
          </p:cNvSpPr>
          <p:nvPr/>
        </p:nvSpPr>
        <p:spPr bwMode="ltGray">
          <a:xfrm>
            <a:off x="4469109" y="4012533"/>
            <a:ext cx="207272" cy="240493"/>
          </a:xfrm>
          <a:custGeom>
            <a:avLst/>
            <a:gdLst/>
            <a:ahLst/>
            <a:cxnLst>
              <a:cxn ang="0">
                <a:pos x="138" y="4"/>
              </a:cxn>
              <a:cxn ang="0">
                <a:pos x="142" y="19"/>
              </a:cxn>
              <a:cxn ang="0">
                <a:pos x="125" y="51"/>
              </a:cxn>
              <a:cxn ang="0">
                <a:pos x="125" y="63"/>
              </a:cxn>
              <a:cxn ang="0">
                <a:pos x="129" y="65"/>
              </a:cxn>
              <a:cxn ang="0">
                <a:pos x="119" y="74"/>
              </a:cxn>
              <a:cxn ang="0">
                <a:pos x="119" y="88"/>
              </a:cxn>
              <a:cxn ang="0">
                <a:pos x="110" y="89"/>
              </a:cxn>
              <a:cxn ang="0">
                <a:pos x="106" y="93"/>
              </a:cxn>
              <a:cxn ang="0">
                <a:pos x="102" y="103"/>
              </a:cxn>
              <a:cxn ang="0">
                <a:pos x="95" y="110"/>
              </a:cxn>
              <a:cxn ang="0">
                <a:pos x="93" y="126"/>
              </a:cxn>
              <a:cxn ang="0">
                <a:pos x="89" y="131"/>
              </a:cxn>
              <a:cxn ang="0">
                <a:pos x="83" y="139"/>
              </a:cxn>
              <a:cxn ang="0">
                <a:pos x="74" y="147"/>
              </a:cxn>
              <a:cxn ang="0">
                <a:pos x="68" y="150"/>
              </a:cxn>
              <a:cxn ang="0">
                <a:pos x="66" y="154"/>
              </a:cxn>
              <a:cxn ang="0">
                <a:pos x="57" y="158"/>
              </a:cxn>
              <a:cxn ang="0">
                <a:pos x="59" y="143"/>
              </a:cxn>
              <a:cxn ang="0">
                <a:pos x="49" y="145"/>
              </a:cxn>
              <a:cxn ang="0">
                <a:pos x="47" y="150"/>
              </a:cxn>
              <a:cxn ang="0">
                <a:pos x="32" y="150"/>
              </a:cxn>
              <a:cxn ang="0">
                <a:pos x="27" y="145"/>
              </a:cxn>
              <a:cxn ang="0">
                <a:pos x="23" y="148"/>
              </a:cxn>
              <a:cxn ang="0">
                <a:pos x="17" y="148"/>
              </a:cxn>
              <a:cxn ang="0">
                <a:pos x="9" y="141"/>
              </a:cxn>
              <a:cxn ang="0">
                <a:pos x="4" y="137"/>
              </a:cxn>
              <a:cxn ang="0">
                <a:pos x="0" y="131"/>
              </a:cxn>
              <a:cxn ang="0">
                <a:pos x="11" y="110"/>
              </a:cxn>
              <a:cxn ang="0">
                <a:pos x="49" y="19"/>
              </a:cxn>
              <a:cxn ang="0">
                <a:pos x="110" y="0"/>
              </a:cxn>
              <a:cxn ang="0">
                <a:pos x="138" y="4"/>
              </a:cxn>
            </a:cxnLst>
            <a:rect l="0" t="0" r="r" b="b"/>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4" name="Freeform 271"/>
          <p:cNvSpPr>
            <a:spLocks/>
          </p:cNvSpPr>
          <p:nvPr/>
        </p:nvSpPr>
        <p:spPr bwMode="ltGray">
          <a:xfrm>
            <a:off x="4467259" y="4010669"/>
            <a:ext cx="218376" cy="253544"/>
          </a:xfrm>
          <a:custGeom>
            <a:avLst/>
            <a:gdLst/>
            <a:ahLst/>
            <a:cxnLst>
              <a:cxn ang="0">
                <a:pos x="146" y="4"/>
              </a:cxn>
              <a:cxn ang="0">
                <a:pos x="150" y="20"/>
              </a:cxn>
              <a:cxn ang="0">
                <a:pos x="132" y="54"/>
              </a:cxn>
              <a:cxn ang="0">
                <a:pos x="132" y="66"/>
              </a:cxn>
              <a:cxn ang="0">
                <a:pos x="136" y="68"/>
              </a:cxn>
              <a:cxn ang="0">
                <a:pos x="126" y="78"/>
              </a:cxn>
              <a:cxn ang="0">
                <a:pos x="126" y="92"/>
              </a:cxn>
              <a:cxn ang="0">
                <a:pos x="116" y="94"/>
              </a:cxn>
              <a:cxn ang="0">
                <a:pos x="112" y="98"/>
              </a:cxn>
              <a:cxn ang="0">
                <a:pos x="108" y="108"/>
              </a:cxn>
              <a:cxn ang="0">
                <a:pos x="100" y="116"/>
              </a:cxn>
              <a:cxn ang="0">
                <a:pos x="98" y="132"/>
              </a:cxn>
              <a:cxn ang="0">
                <a:pos x="94" y="138"/>
              </a:cxn>
              <a:cxn ang="0">
                <a:pos x="88" y="146"/>
              </a:cxn>
              <a:cxn ang="0">
                <a:pos x="78" y="154"/>
              </a:cxn>
              <a:cxn ang="0">
                <a:pos x="72" y="158"/>
              </a:cxn>
              <a:cxn ang="0">
                <a:pos x="70" y="162"/>
              </a:cxn>
              <a:cxn ang="0">
                <a:pos x="60" y="166"/>
              </a:cxn>
              <a:cxn ang="0">
                <a:pos x="62" y="150"/>
              </a:cxn>
              <a:cxn ang="0">
                <a:pos x="52" y="152"/>
              </a:cxn>
              <a:cxn ang="0">
                <a:pos x="50" y="158"/>
              </a:cxn>
              <a:cxn ang="0">
                <a:pos x="34" y="158"/>
              </a:cxn>
              <a:cxn ang="0">
                <a:pos x="28" y="152"/>
              </a:cxn>
              <a:cxn ang="0">
                <a:pos x="24" y="156"/>
              </a:cxn>
              <a:cxn ang="0">
                <a:pos x="18" y="156"/>
              </a:cxn>
              <a:cxn ang="0">
                <a:pos x="10" y="148"/>
              </a:cxn>
              <a:cxn ang="0">
                <a:pos x="4" y="144"/>
              </a:cxn>
              <a:cxn ang="0">
                <a:pos x="0" y="138"/>
              </a:cxn>
              <a:cxn ang="0">
                <a:pos x="12" y="116"/>
              </a:cxn>
              <a:cxn ang="0">
                <a:pos x="52" y="20"/>
              </a:cxn>
              <a:cxn ang="0">
                <a:pos x="116" y="0"/>
              </a:cxn>
              <a:cxn ang="0">
                <a:pos x="146" y="4"/>
              </a:cxn>
            </a:cxnLst>
            <a:rect l="0" t="0" r="r" b="b"/>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5" name="Freeform 272"/>
          <p:cNvSpPr>
            <a:spLocks/>
          </p:cNvSpPr>
          <p:nvPr/>
        </p:nvSpPr>
        <p:spPr bwMode="ltGray">
          <a:xfrm>
            <a:off x="4411739" y="4042362"/>
            <a:ext cx="146201" cy="167786"/>
          </a:xfrm>
          <a:custGeom>
            <a:avLst/>
            <a:gdLst/>
            <a:ahLst/>
            <a:cxnLst>
              <a:cxn ang="0">
                <a:pos x="17" y="28"/>
              </a:cxn>
              <a:cxn ang="0">
                <a:pos x="15" y="35"/>
              </a:cxn>
              <a:cxn ang="0">
                <a:pos x="13" y="41"/>
              </a:cxn>
              <a:cxn ang="0">
                <a:pos x="11" y="48"/>
              </a:cxn>
              <a:cxn ang="0">
                <a:pos x="7" y="54"/>
              </a:cxn>
              <a:cxn ang="0">
                <a:pos x="7" y="47"/>
              </a:cxn>
              <a:cxn ang="0">
                <a:pos x="0" y="54"/>
              </a:cxn>
              <a:cxn ang="0">
                <a:pos x="9" y="65"/>
              </a:cxn>
              <a:cxn ang="0">
                <a:pos x="13" y="76"/>
              </a:cxn>
              <a:cxn ang="0">
                <a:pos x="24" y="93"/>
              </a:cxn>
              <a:cxn ang="0">
                <a:pos x="37" y="110"/>
              </a:cxn>
              <a:cxn ang="0">
                <a:pos x="44" y="104"/>
              </a:cxn>
              <a:cxn ang="0">
                <a:pos x="52" y="110"/>
              </a:cxn>
              <a:cxn ang="0">
                <a:pos x="52" y="97"/>
              </a:cxn>
              <a:cxn ang="0">
                <a:pos x="54" y="86"/>
              </a:cxn>
              <a:cxn ang="0">
                <a:pos x="65" y="88"/>
              </a:cxn>
              <a:cxn ang="0">
                <a:pos x="70" y="82"/>
              </a:cxn>
              <a:cxn ang="0">
                <a:pos x="74" y="84"/>
              </a:cxn>
              <a:cxn ang="0">
                <a:pos x="70" y="89"/>
              </a:cxn>
              <a:cxn ang="0">
                <a:pos x="80" y="89"/>
              </a:cxn>
              <a:cxn ang="0">
                <a:pos x="89" y="88"/>
              </a:cxn>
              <a:cxn ang="0">
                <a:pos x="89" y="101"/>
              </a:cxn>
              <a:cxn ang="0">
                <a:pos x="93" y="101"/>
              </a:cxn>
              <a:cxn ang="0">
                <a:pos x="94" y="95"/>
              </a:cxn>
              <a:cxn ang="0">
                <a:pos x="98" y="88"/>
              </a:cxn>
              <a:cxn ang="0">
                <a:pos x="98" y="82"/>
              </a:cxn>
              <a:cxn ang="0">
                <a:pos x="98" y="75"/>
              </a:cxn>
              <a:cxn ang="0">
                <a:pos x="100" y="71"/>
              </a:cxn>
              <a:cxn ang="0">
                <a:pos x="98" y="65"/>
              </a:cxn>
              <a:cxn ang="0">
                <a:pos x="94" y="63"/>
              </a:cxn>
              <a:cxn ang="0">
                <a:pos x="94" y="52"/>
              </a:cxn>
              <a:cxn ang="0">
                <a:pos x="89" y="52"/>
              </a:cxn>
              <a:cxn ang="0">
                <a:pos x="89" y="45"/>
              </a:cxn>
              <a:cxn ang="0">
                <a:pos x="93" y="37"/>
              </a:cxn>
              <a:cxn ang="0">
                <a:pos x="98" y="39"/>
              </a:cxn>
              <a:cxn ang="0">
                <a:pos x="96" y="32"/>
              </a:cxn>
              <a:cxn ang="0">
                <a:pos x="94" y="26"/>
              </a:cxn>
              <a:cxn ang="0">
                <a:pos x="81" y="28"/>
              </a:cxn>
              <a:cxn ang="0">
                <a:pos x="76" y="22"/>
              </a:cxn>
              <a:cxn ang="0">
                <a:pos x="85" y="0"/>
              </a:cxn>
              <a:cxn ang="0">
                <a:pos x="26" y="2"/>
              </a:cxn>
              <a:cxn ang="0">
                <a:pos x="17" y="28"/>
              </a:cxn>
            </a:cxnLst>
            <a:rect l="0" t="0" r="r" b="b"/>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6" name="Freeform 273"/>
          <p:cNvSpPr>
            <a:spLocks/>
          </p:cNvSpPr>
          <p:nvPr/>
        </p:nvSpPr>
        <p:spPr bwMode="ltGray">
          <a:xfrm>
            <a:off x="4411739" y="4040498"/>
            <a:ext cx="157304" cy="180836"/>
          </a:xfrm>
          <a:custGeom>
            <a:avLst/>
            <a:gdLst/>
            <a:ahLst/>
            <a:cxnLst>
              <a:cxn ang="0">
                <a:pos x="18" y="30"/>
              </a:cxn>
              <a:cxn ang="0">
                <a:pos x="16" y="38"/>
              </a:cxn>
              <a:cxn ang="0">
                <a:pos x="14" y="44"/>
              </a:cxn>
              <a:cxn ang="0">
                <a:pos x="12" y="52"/>
              </a:cxn>
              <a:cxn ang="0">
                <a:pos x="8" y="58"/>
              </a:cxn>
              <a:cxn ang="0">
                <a:pos x="8" y="50"/>
              </a:cxn>
              <a:cxn ang="0">
                <a:pos x="0" y="58"/>
              </a:cxn>
              <a:cxn ang="0">
                <a:pos x="10" y="70"/>
              </a:cxn>
              <a:cxn ang="0">
                <a:pos x="14" y="82"/>
              </a:cxn>
              <a:cxn ang="0">
                <a:pos x="26" y="100"/>
              </a:cxn>
              <a:cxn ang="0">
                <a:pos x="40" y="118"/>
              </a:cxn>
              <a:cxn ang="0">
                <a:pos x="48" y="112"/>
              </a:cxn>
              <a:cxn ang="0">
                <a:pos x="56" y="118"/>
              </a:cxn>
              <a:cxn ang="0">
                <a:pos x="56" y="104"/>
              </a:cxn>
              <a:cxn ang="0">
                <a:pos x="58" y="92"/>
              </a:cxn>
              <a:cxn ang="0">
                <a:pos x="70" y="94"/>
              </a:cxn>
              <a:cxn ang="0">
                <a:pos x="76" y="88"/>
              </a:cxn>
              <a:cxn ang="0">
                <a:pos x="80" y="90"/>
              </a:cxn>
              <a:cxn ang="0">
                <a:pos x="76" y="96"/>
              </a:cxn>
              <a:cxn ang="0">
                <a:pos x="86" y="96"/>
              </a:cxn>
              <a:cxn ang="0">
                <a:pos x="96" y="94"/>
              </a:cxn>
              <a:cxn ang="0">
                <a:pos x="96" y="108"/>
              </a:cxn>
              <a:cxn ang="0">
                <a:pos x="100" y="108"/>
              </a:cxn>
              <a:cxn ang="0">
                <a:pos x="102" y="102"/>
              </a:cxn>
              <a:cxn ang="0">
                <a:pos x="106" y="94"/>
              </a:cxn>
              <a:cxn ang="0">
                <a:pos x="106" y="88"/>
              </a:cxn>
              <a:cxn ang="0">
                <a:pos x="106" y="80"/>
              </a:cxn>
              <a:cxn ang="0">
                <a:pos x="108" y="76"/>
              </a:cxn>
              <a:cxn ang="0">
                <a:pos x="106" y="70"/>
              </a:cxn>
              <a:cxn ang="0">
                <a:pos x="102" y="68"/>
              </a:cxn>
              <a:cxn ang="0">
                <a:pos x="102" y="56"/>
              </a:cxn>
              <a:cxn ang="0">
                <a:pos x="96" y="56"/>
              </a:cxn>
              <a:cxn ang="0">
                <a:pos x="96" y="48"/>
              </a:cxn>
              <a:cxn ang="0">
                <a:pos x="100" y="40"/>
              </a:cxn>
              <a:cxn ang="0">
                <a:pos x="106" y="42"/>
              </a:cxn>
              <a:cxn ang="0">
                <a:pos x="104" y="34"/>
              </a:cxn>
              <a:cxn ang="0">
                <a:pos x="102" y="28"/>
              </a:cxn>
              <a:cxn ang="0">
                <a:pos x="88" y="30"/>
              </a:cxn>
              <a:cxn ang="0">
                <a:pos x="82" y="24"/>
              </a:cxn>
              <a:cxn ang="0">
                <a:pos x="92" y="0"/>
              </a:cxn>
              <a:cxn ang="0">
                <a:pos x="28" y="2"/>
              </a:cxn>
              <a:cxn ang="0">
                <a:pos x="18" y="30"/>
              </a:cxn>
            </a:cxnLst>
            <a:rect l="0" t="0" r="r" b="b"/>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7" name="Freeform 274"/>
          <p:cNvSpPr>
            <a:spLocks/>
          </p:cNvSpPr>
          <p:nvPr/>
        </p:nvSpPr>
        <p:spPr bwMode="ltGray">
          <a:xfrm>
            <a:off x="4437648" y="4044227"/>
            <a:ext cx="61071" cy="46607"/>
          </a:xfrm>
          <a:custGeom>
            <a:avLst/>
            <a:gdLst/>
            <a:ahLst/>
            <a:cxnLst>
              <a:cxn ang="0">
                <a:pos x="42" y="2"/>
              </a:cxn>
              <a:cxn ang="0">
                <a:pos x="36" y="12"/>
              </a:cxn>
              <a:cxn ang="0">
                <a:pos x="34" y="30"/>
              </a:cxn>
              <a:cxn ang="0">
                <a:pos x="0" y="28"/>
              </a:cxn>
              <a:cxn ang="0">
                <a:pos x="2" y="18"/>
              </a:cxn>
              <a:cxn ang="0">
                <a:pos x="4" y="10"/>
              </a:cxn>
              <a:cxn ang="0">
                <a:pos x="10" y="0"/>
              </a:cxn>
              <a:cxn ang="0">
                <a:pos x="42" y="2"/>
              </a:cxn>
            </a:cxnLst>
            <a:rect l="0" t="0" r="r" b="b"/>
            <a:pathLst>
              <a:path w="43" h="31">
                <a:moveTo>
                  <a:pt x="42" y="2"/>
                </a:moveTo>
                <a:lnTo>
                  <a:pt x="36" y="12"/>
                </a:lnTo>
                <a:lnTo>
                  <a:pt x="34" y="30"/>
                </a:lnTo>
                <a:lnTo>
                  <a:pt x="0" y="28"/>
                </a:lnTo>
                <a:lnTo>
                  <a:pt x="2" y="18"/>
                </a:lnTo>
                <a:lnTo>
                  <a:pt x="4" y="10"/>
                </a:lnTo>
                <a:lnTo>
                  <a:pt x="10" y="0"/>
                </a:lnTo>
                <a:lnTo>
                  <a:pt x="42"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8" name="Freeform 275"/>
          <p:cNvSpPr>
            <a:spLocks/>
          </p:cNvSpPr>
          <p:nvPr/>
        </p:nvSpPr>
        <p:spPr bwMode="ltGray">
          <a:xfrm>
            <a:off x="5048362" y="3641539"/>
            <a:ext cx="401590" cy="412008"/>
          </a:xfrm>
          <a:custGeom>
            <a:avLst/>
            <a:gdLst/>
            <a:ahLst/>
            <a:cxnLst>
              <a:cxn ang="0">
                <a:pos x="107" y="0"/>
              </a:cxn>
              <a:cxn ang="0">
                <a:pos x="111" y="0"/>
              </a:cxn>
              <a:cxn ang="0">
                <a:pos x="121" y="12"/>
              </a:cxn>
              <a:cxn ang="0">
                <a:pos x="122" y="21"/>
              </a:cxn>
              <a:cxn ang="0">
                <a:pos x="124" y="25"/>
              </a:cxn>
              <a:cxn ang="0">
                <a:pos x="126" y="37"/>
              </a:cxn>
              <a:cxn ang="0">
                <a:pos x="130" y="45"/>
              </a:cxn>
              <a:cxn ang="0">
                <a:pos x="132" y="52"/>
              </a:cxn>
              <a:cxn ang="0">
                <a:pos x="132" y="56"/>
              </a:cxn>
              <a:cxn ang="0">
                <a:pos x="132" y="52"/>
              </a:cxn>
              <a:cxn ang="0">
                <a:pos x="140" y="54"/>
              </a:cxn>
              <a:cxn ang="0">
                <a:pos x="142" y="62"/>
              </a:cxn>
              <a:cxn ang="0">
                <a:pos x="148" y="60"/>
              </a:cxn>
              <a:cxn ang="0">
                <a:pos x="157" y="64"/>
              </a:cxn>
              <a:cxn ang="0">
                <a:pos x="161" y="68"/>
              </a:cxn>
              <a:cxn ang="0">
                <a:pos x="165" y="72"/>
              </a:cxn>
              <a:cxn ang="0">
                <a:pos x="167" y="80"/>
              </a:cxn>
              <a:cxn ang="0">
                <a:pos x="171" y="84"/>
              </a:cxn>
              <a:cxn ang="0">
                <a:pos x="181" y="91"/>
              </a:cxn>
              <a:cxn ang="0">
                <a:pos x="194" y="101"/>
              </a:cxn>
              <a:cxn ang="0">
                <a:pos x="185" y="105"/>
              </a:cxn>
              <a:cxn ang="0">
                <a:pos x="175" y="113"/>
              </a:cxn>
              <a:cxn ang="0">
                <a:pos x="169" y="122"/>
              </a:cxn>
              <a:cxn ang="0">
                <a:pos x="169" y="132"/>
              </a:cxn>
              <a:cxn ang="0">
                <a:pos x="177" y="132"/>
              </a:cxn>
              <a:cxn ang="0">
                <a:pos x="185" y="134"/>
              </a:cxn>
              <a:cxn ang="0">
                <a:pos x="192" y="136"/>
              </a:cxn>
              <a:cxn ang="0">
                <a:pos x="189" y="140"/>
              </a:cxn>
              <a:cxn ang="0">
                <a:pos x="191" y="148"/>
              </a:cxn>
              <a:cxn ang="0">
                <a:pos x="198" y="161"/>
              </a:cxn>
              <a:cxn ang="0">
                <a:pos x="202" y="165"/>
              </a:cxn>
              <a:cxn ang="0">
                <a:pos x="214" y="173"/>
              </a:cxn>
              <a:cxn ang="0">
                <a:pos x="241" y="183"/>
              </a:cxn>
              <a:cxn ang="0">
                <a:pos x="262" y="188"/>
              </a:cxn>
              <a:cxn ang="0">
                <a:pos x="278" y="190"/>
              </a:cxn>
              <a:cxn ang="0">
                <a:pos x="227" y="243"/>
              </a:cxn>
              <a:cxn ang="0">
                <a:pos x="210" y="245"/>
              </a:cxn>
              <a:cxn ang="0">
                <a:pos x="204" y="247"/>
              </a:cxn>
              <a:cxn ang="0">
                <a:pos x="200" y="251"/>
              </a:cxn>
              <a:cxn ang="0">
                <a:pos x="194" y="256"/>
              </a:cxn>
              <a:cxn ang="0">
                <a:pos x="179" y="256"/>
              </a:cxn>
              <a:cxn ang="0">
                <a:pos x="171" y="254"/>
              </a:cxn>
              <a:cxn ang="0">
                <a:pos x="169" y="260"/>
              </a:cxn>
              <a:cxn ang="0">
                <a:pos x="140" y="256"/>
              </a:cxn>
              <a:cxn ang="0">
                <a:pos x="132" y="262"/>
              </a:cxn>
              <a:cxn ang="0">
                <a:pos x="132" y="266"/>
              </a:cxn>
              <a:cxn ang="0">
                <a:pos x="128" y="270"/>
              </a:cxn>
              <a:cxn ang="0">
                <a:pos x="115" y="266"/>
              </a:cxn>
              <a:cxn ang="0">
                <a:pos x="107" y="266"/>
              </a:cxn>
              <a:cxn ang="0">
                <a:pos x="107" y="264"/>
              </a:cxn>
              <a:cxn ang="0">
                <a:pos x="103" y="256"/>
              </a:cxn>
              <a:cxn ang="0">
                <a:pos x="89" y="247"/>
              </a:cxn>
              <a:cxn ang="0">
                <a:pos x="84" y="245"/>
              </a:cxn>
              <a:cxn ang="0">
                <a:pos x="72" y="243"/>
              </a:cxn>
              <a:cxn ang="0">
                <a:pos x="62" y="241"/>
              </a:cxn>
              <a:cxn ang="0">
                <a:pos x="51" y="225"/>
              </a:cxn>
              <a:cxn ang="0">
                <a:pos x="0" y="181"/>
              </a:cxn>
              <a:cxn ang="0">
                <a:pos x="86" y="19"/>
              </a:cxn>
              <a:cxn ang="0">
                <a:pos x="107" y="0"/>
              </a:cxn>
            </a:cxnLst>
            <a:rect l="0" t="0" r="r" b="b"/>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79" name="Freeform 276"/>
          <p:cNvSpPr>
            <a:spLocks/>
          </p:cNvSpPr>
          <p:nvPr/>
        </p:nvSpPr>
        <p:spPr bwMode="ltGray">
          <a:xfrm>
            <a:off x="5029855" y="3596796"/>
            <a:ext cx="414545" cy="423194"/>
          </a:xfrm>
          <a:custGeom>
            <a:avLst/>
            <a:gdLst/>
            <a:ahLst/>
            <a:cxnLst>
              <a:cxn ang="0">
                <a:pos x="110" y="0"/>
              </a:cxn>
              <a:cxn ang="0">
                <a:pos x="114" y="0"/>
              </a:cxn>
              <a:cxn ang="0">
                <a:pos x="124" y="12"/>
              </a:cxn>
              <a:cxn ang="0">
                <a:pos x="126" y="22"/>
              </a:cxn>
              <a:cxn ang="0">
                <a:pos x="128" y="26"/>
              </a:cxn>
              <a:cxn ang="0">
                <a:pos x="130" y="38"/>
              </a:cxn>
              <a:cxn ang="0">
                <a:pos x="134" y="46"/>
              </a:cxn>
              <a:cxn ang="0">
                <a:pos x="136" y="54"/>
              </a:cxn>
              <a:cxn ang="0">
                <a:pos x="136" y="58"/>
              </a:cxn>
              <a:cxn ang="0">
                <a:pos x="136" y="54"/>
              </a:cxn>
              <a:cxn ang="0">
                <a:pos x="144" y="56"/>
              </a:cxn>
              <a:cxn ang="0">
                <a:pos x="146" y="64"/>
              </a:cxn>
              <a:cxn ang="0">
                <a:pos x="152" y="62"/>
              </a:cxn>
              <a:cxn ang="0">
                <a:pos x="162" y="66"/>
              </a:cxn>
              <a:cxn ang="0">
                <a:pos x="166" y="70"/>
              </a:cxn>
              <a:cxn ang="0">
                <a:pos x="170" y="74"/>
              </a:cxn>
              <a:cxn ang="0">
                <a:pos x="172" y="82"/>
              </a:cxn>
              <a:cxn ang="0">
                <a:pos x="176" y="86"/>
              </a:cxn>
              <a:cxn ang="0">
                <a:pos x="186" y="94"/>
              </a:cxn>
              <a:cxn ang="0">
                <a:pos x="204" y="104"/>
              </a:cxn>
              <a:cxn ang="0">
                <a:pos x="190" y="108"/>
              </a:cxn>
              <a:cxn ang="0">
                <a:pos x="180" y="116"/>
              </a:cxn>
              <a:cxn ang="0">
                <a:pos x="174" y="126"/>
              </a:cxn>
              <a:cxn ang="0">
                <a:pos x="174" y="136"/>
              </a:cxn>
              <a:cxn ang="0">
                <a:pos x="182" y="136"/>
              </a:cxn>
              <a:cxn ang="0">
                <a:pos x="190" y="138"/>
              </a:cxn>
              <a:cxn ang="0">
                <a:pos x="198" y="140"/>
              </a:cxn>
              <a:cxn ang="0">
                <a:pos x="194" y="144"/>
              </a:cxn>
              <a:cxn ang="0">
                <a:pos x="196" y="152"/>
              </a:cxn>
              <a:cxn ang="0">
                <a:pos x="204" y="166"/>
              </a:cxn>
              <a:cxn ang="0">
                <a:pos x="208" y="170"/>
              </a:cxn>
              <a:cxn ang="0">
                <a:pos x="220" y="178"/>
              </a:cxn>
              <a:cxn ang="0">
                <a:pos x="248" y="188"/>
              </a:cxn>
              <a:cxn ang="0">
                <a:pos x="270" y="194"/>
              </a:cxn>
              <a:cxn ang="0">
                <a:pos x="286" y="196"/>
              </a:cxn>
              <a:cxn ang="0">
                <a:pos x="234" y="250"/>
              </a:cxn>
              <a:cxn ang="0">
                <a:pos x="216" y="252"/>
              </a:cxn>
              <a:cxn ang="0">
                <a:pos x="210" y="254"/>
              </a:cxn>
              <a:cxn ang="0">
                <a:pos x="206" y="258"/>
              </a:cxn>
              <a:cxn ang="0">
                <a:pos x="200" y="264"/>
              </a:cxn>
              <a:cxn ang="0">
                <a:pos x="184" y="264"/>
              </a:cxn>
              <a:cxn ang="0">
                <a:pos x="176" y="262"/>
              </a:cxn>
              <a:cxn ang="0">
                <a:pos x="174" y="268"/>
              </a:cxn>
              <a:cxn ang="0">
                <a:pos x="144" y="264"/>
              </a:cxn>
              <a:cxn ang="0">
                <a:pos x="136" y="270"/>
              </a:cxn>
              <a:cxn ang="0">
                <a:pos x="136" y="274"/>
              </a:cxn>
              <a:cxn ang="0">
                <a:pos x="132" y="278"/>
              </a:cxn>
              <a:cxn ang="0">
                <a:pos x="118" y="274"/>
              </a:cxn>
              <a:cxn ang="0">
                <a:pos x="110" y="274"/>
              </a:cxn>
              <a:cxn ang="0">
                <a:pos x="110" y="272"/>
              </a:cxn>
              <a:cxn ang="0">
                <a:pos x="106" y="264"/>
              </a:cxn>
              <a:cxn ang="0">
                <a:pos x="92" y="254"/>
              </a:cxn>
              <a:cxn ang="0">
                <a:pos x="86" y="252"/>
              </a:cxn>
              <a:cxn ang="0">
                <a:pos x="74" y="250"/>
              </a:cxn>
              <a:cxn ang="0">
                <a:pos x="64" y="248"/>
              </a:cxn>
              <a:cxn ang="0">
                <a:pos x="52" y="232"/>
              </a:cxn>
              <a:cxn ang="0">
                <a:pos x="0" y="186"/>
              </a:cxn>
              <a:cxn ang="0">
                <a:pos x="88" y="20"/>
              </a:cxn>
              <a:cxn ang="0">
                <a:pos x="110" y="0"/>
              </a:cxn>
            </a:cxnLst>
            <a:rect l="0" t="0" r="r" b="b"/>
            <a:pathLst>
              <a:path w="287" h="279">
                <a:moveTo>
                  <a:pt x="110" y="0"/>
                </a:moveTo>
                <a:lnTo>
                  <a:pt x="114" y="0"/>
                </a:lnTo>
                <a:lnTo>
                  <a:pt x="124" y="12"/>
                </a:lnTo>
                <a:lnTo>
                  <a:pt x="126" y="22"/>
                </a:lnTo>
                <a:lnTo>
                  <a:pt x="128" y="26"/>
                </a:lnTo>
                <a:lnTo>
                  <a:pt x="130" y="38"/>
                </a:lnTo>
                <a:lnTo>
                  <a:pt x="134" y="46"/>
                </a:lnTo>
                <a:lnTo>
                  <a:pt x="136" y="54"/>
                </a:lnTo>
                <a:lnTo>
                  <a:pt x="136" y="58"/>
                </a:lnTo>
                <a:lnTo>
                  <a:pt x="136" y="54"/>
                </a:lnTo>
                <a:lnTo>
                  <a:pt x="144" y="56"/>
                </a:lnTo>
                <a:lnTo>
                  <a:pt x="146" y="64"/>
                </a:lnTo>
                <a:lnTo>
                  <a:pt x="152" y="62"/>
                </a:lnTo>
                <a:lnTo>
                  <a:pt x="162" y="66"/>
                </a:lnTo>
                <a:lnTo>
                  <a:pt x="166" y="70"/>
                </a:lnTo>
                <a:lnTo>
                  <a:pt x="170" y="74"/>
                </a:lnTo>
                <a:lnTo>
                  <a:pt x="172" y="82"/>
                </a:lnTo>
                <a:lnTo>
                  <a:pt x="176" y="86"/>
                </a:lnTo>
                <a:lnTo>
                  <a:pt x="186" y="94"/>
                </a:lnTo>
                <a:lnTo>
                  <a:pt x="204" y="104"/>
                </a:lnTo>
                <a:lnTo>
                  <a:pt x="190" y="108"/>
                </a:lnTo>
                <a:lnTo>
                  <a:pt x="180" y="116"/>
                </a:lnTo>
                <a:lnTo>
                  <a:pt x="174" y="126"/>
                </a:lnTo>
                <a:lnTo>
                  <a:pt x="174" y="136"/>
                </a:lnTo>
                <a:lnTo>
                  <a:pt x="182" y="136"/>
                </a:lnTo>
                <a:lnTo>
                  <a:pt x="190" y="138"/>
                </a:lnTo>
                <a:lnTo>
                  <a:pt x="198" y="140"/>
                </a:lnTo>
                <a:lnTo>
                  <a:pt x="194" y="144"/>
                </a:lnTo>
                <a:lnTo>
                  <a:pt x="196" y="152"/>
                </a:lnTo>
                <a:lnTo>
                  <a:pt x="204" y="166"/>
                </a:lnTo>
                <a:lnTo>
                  <a:pt x="208" y="170"/>
                </a:lnTo>
                <a:lnTo>
                  <a:pt x="220" y="178"/>
                </a:lnTo>
                <a:lnTo>
                  <a:pt x="248" y="188"/>
                </a:lnTo>
                <a:lnTo>
                  <a:pt x="270" y="194"/>
                </a:lnTo>
                <a:lnTo>
                  <a:pt x="286" y="196"/>
                </a:lnTo>
                <a:lnTo>
                  <a:pt x="234" y="250"/>
                </a:lnTo>
                <a:lnTo>
                  <a:pt x="216" y="252"/>
                </a:lnTo>
                <a:lnTo>
                  <a:pt x="210" y="254"/>
                </a:lnTo>
                <a:lnTo>
                  <a:pt x="206" y="258"/>
                </a:lnTo>
                <a:lnTo>
                  <a:pt x="200" y="264"/>
                </a:lnTo>
                <a:lnTo>
                  <a:pt x="184" y="264"/>
                </a:lnTo>
                <a:lnTo>
                  <a:pt x="176" y="262"/>
                </a:lnTo>
                <a:lnTo>
                  <a:pt x="174" y="268"/>
                </a:lnTo>
                <a:lnTo>
                  <a:pt x="144" y="264"/>
                </a:lnTo>
                <a:lnTo>
                  <a:pt x="136" y="270"/>
                </a:lnTo>
                <a:lnTo>
                  <a:pt x="136" y="274"/>
                </a:lnTo>
                <a:lnTo>
                  <a:pt x="132" y="278"/>
                </a:lnTo>
                <a:lnTo>
                  <a:pt x="118" y="274"/>
                </a:lnTo>
                <a:lnTo>
                  <a:pt x="110" y="274"/>
                </a:lnTo>
                <a:lnTo>
                  <a:pt x="110" y="272"/>
                </a:lnTo>
                <a:lnTo>
                  <a:pt x="106" y="264"/>
                </a:lnTo>
                <a:lnTo>
                  <a:pt x="92" y="254"/>
                </a:lnTo>
                <a:lnTo>
                  <a:pt x="86" y="252"/>
                </a:lnTo>
                <a:lnTo>
                  <a:pt x="74" y="250"/>
                </a:lnTo>
                <a:lnTo>
                  <a:pt x="64" y="248"/>
                </a:lnTo>
                <a:lnTo>
                  <a:pt x="52" y="232"/>
                </a:lnTo>
                <a:lnTo>
                  <a:pt x="0" y="186"/>
                </a:lnTo>
                <a:lnTo>
                  <a:pt x="88" y="20"/>
                </a:lnTo>
                <a:lnTo>
                  <a:pt x="1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0" name="Freeform 277"/>
          <p:cNvSpPr>
            <a:spLocks/>
          </p:cNvSpPr>
          <p:nvPr/>
        </p:nvSpPr>
        <p:spPr bwMode="ltGray">
          <a:xfrm>
            <a:off x="4744856" y="3511039"/>
            <a:ext cx="457109" cy="527594"/>
          </a:xfrm>
          <a:custGeom>
            <a:avLst/>
            <a:gdLst/>
            <a:ahLst/>
            <a:cxnLst>
              <a:cxn ang="0">
                <a:pos x="277" y="4"/>
              </a:cxn>
              <a:cxn ang="0">
                <a:pos x="289" y="16"/>
              </a:cxn>
              <a:cxn ang="0">
                <a:pos x="296" y="33"/>
              </a:cxn>
              <a:cxn ang="0">
                <a:pos x="298" y="61"/>
              </a:cxn>
              <a:cxn ang="0">
                <a:pos x="310" y="80"/>
              </a:cxn>
              <a:cxn ang="0">
                <a:pos x="312" y="94"/>
              </a:cxn>
              <a:cxn ang="0">
                <a:pos x="293" y="115"/>
              </a:cxn>
              <a:cxn ang="0">
                <a:pos x="283" y="143"/>
              </a:cxn>
              <a:cxn ang="0">
                <a:pos x="285" y="166"/>
              </a:cxn>
              <a:cxn ang="0">
                <a:pos x="275" y="184"/>
              </a:cxn>
              <a:cxn ang="0">
                <a:pos x="259" y="195"/>
              </a:cxn>
              <a:cxn ang="0">
                <a:pos x="256" y="213"/>
              </a:cxn>
              <a:cxn ang="0">
                <a:pos x="242" y="225"/>
              </a:cxn>
              <a:cxn ang="0">
                <a:pos x="240" y="252"/>
              </a:cxn>
              <a:cxn ang="0">
                <a:pos x="228" y="260"/>
              </a:cxn>
              <a:cxn ang="0">
                <a:pos x="220" y="262"/>
              </a:cxn>
              <a:cxn ang="0">
                <a:pos x="228" y="272"/>
              </a:cxn>
              <a:cxn ang="0">
                <a:pos x="238" y="280"/>
              </a:cxn>
              <a:cxn ang="0">
                <a:pos x="256" y="311"/>
              </a:cxn>
              <a:cxn ang="0">
                <a:pos x="267" y="326"/>
              </a:cxn>
              <a:cxn ang="0">
                <a:pos x="263" y="324"/>
              </a:cxn>
              <a:cxn ang="0">
                <a:pos x="259" y="321"/>
              </a:cxn>
              <a:cxn ang="0">
                <a:pos x="248" y="323"/>
              </a:cxn>
              <a:cxn ang="0">
                <a:pos x="217" y="338"/>
              </a:cxn>
              <a:cxn ang="0">
                <a:pos x="199" y="346"/>
              </a:cxn>
              <a:cxn ang="0">
                <a:pos x="187" y="338"/>
              </a:cxn>
              <a:cxn ang="0">
                <a:pos x="178" y="346"/>
              </a:cxn>
              <a:cxn ang="0">
                <a:pos x="172" y="342"/>
              </a:cxn>
              <a:cxn ang="0">
                <a:pos x="162" y="332"/>
              </a:cxn>
              <a:cxn ang="0">
                <a:pos x="156" y="324"/>
              </a:cxn>
              <a:cxn ang="0">
                <a:pos x="146" y="330"/>
              </a:cxn>
              <a:cxn ang="0">
                <a:pos x="140" y="328"/>
              </a:cxn>
              <a:cxn ang="0">
                <a:pos x="115" y="307"/>
              </a:cxn>
              <a:cxn ang="0">
                <a:pos x="0" y="178"/>
              </a:cxn>
              <a:cxn ang="0">
                <a:pos x="94" y="0"/>
              </a:cxn>
            </a:cxnLst>
            <a:rect l="0" t="0" r="r" b="b"/>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1" name="Freeform 278"/>
          <p:cNvSpPr>
            <a:spLocks/>
          </p:cNvSpPr>
          <p:nvPr/>
        </p:nvSpPr>
        <p:spPr bwMode="ltGray">
          <a:xfrm>
            <a:off x="4743005" y="3509174"/>
            <a:ext cx="468213" cy="538780"/>
          </a:xfrm>
          <a:custGeom>
            <a:avLst/>
            <a:gdLst/>
            <a:ahLst/>
            <a:cxnLst>
              <a:cxn ang="0">
                <a:pos x="284" y="4"/>
              </a:cxn>
              <a:cxn ang="0">
                <a:pos x="296" y="16"/>
              </a:cxn>
              <a:cxn ang="0">
                <a:pos x="304" y="34"/>
              </a:cxn>
              <a:cxn ang="0">
                <a:pos x="306" y="62"/>
              </a:cxn>
              <a:cxn ang="0">
                <a:pos x="318" y="82"/>
              </a:cxn>
              <a:cxn ang="0">
                <a:pos x="320" y="96"/>
              </a:cxn>
              <a:cxn ang="0">
                <a:pos x="300" y="118"/>
              </a:cxn>
              <a:cxn ang="0">
                <a:pos x="290" y="146"/>
              </a:cxn>
              <a:cxn ang="0">
                <a:pos x="292" y="170"/>
              </a:cxn>
              <a:cxn ang="0">
                <a:pos x="282" y="188"/>
              </a:cxn>
              <a:cxn ang="0">
                <a:pos x="266" y="200"/>
              </a:cxn>
              <a:cxn ang="0">
                <a:pos x="262" y="218"/>
              </a:cxn>
              <a:cxn ang="0">
                <a:pos x="248" y="230"/>
              </a:cxn>
              <a:cxn ang="0">
                <a:pos x="246" y="258"/>
              </a:cxn>
              <a:cxn ang="0">
                <a:pos x="234" y="266"/>
              </a:cxn>
              <a:cxn ang="0">
                <a:pos x="226" y="268"/>
              </a:cxn>
              <a:cxn ang="0">
                <a:pos x="234" y="278"/>
              </a:cxn>
              <a:cxn ang="0">
                <a:pos x="244" y="286"/>
              </a:cxn>
              <a:cxn ang="0">
                <a:pos x="262" y="318"/>
              </a:cxn>
              <a:cxn ang="0">
                <a:pos x="274" y="334"/>
              </a:cxn>
              <a:cxn ang="0">
                <a:pos x="270" y="332"/>
              </a:cxn>
              <a:cxn ang="0">
                <a:pos x="266" y="328"/>
              </a:cxn>
              <a:cxn ang="0">
                <a:pos x="254" y="330"/>
              </a:cxn>
              <a:cxn ang="0">
                <a:pos x="222" y="346"/>
              </a:cxn>
              <a:cxn ang="0">
                <a:pos x="204" y="354"/>
              </a:cxn>
              <a:cxn ang="0">
                <a:pos x="192" y="346"/>
              </a:cxn>
              <a:cxn ang="0">
                <a:pos x="182" y="354"/>
              </a:cxn>
              <a:cxn ang="0">
                <a:pos x="176" y="350"/>
              </a:cxn>
              <a:cxn ang="0">
                <a:pos x="166" y="340"/>
              </a:cxn>
              <a:cxn ang="0">
                <a:pos x="160" y="332"/>
              </a:cxn>
              <a:cxn ang="0">
                <a:pos x="150" y="338"/>
              </a:cxn>
              <a:cxn ang="0">
                <a:pos x="144" y="336"/>
              </a:cxn>
              <a:cxn ang="0">
                <a:pos x="118" y="314"/>
              </a:cxn>
              <a:cxn ang="0">
                <a:pos x="0" y="182"/>
              </a:cxn>
              <a:cxn ang="0">
                <a:pos x="96" y="0"/>
              </a:cxn>
            </a:cxnLst>
            <a:rect l="0" t="0" r="r" b="b"/>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2" name="Freeform 279"/>
          <p:cNvSpPr>
            <a:spLocks/>
          </p:cNvSpPr>
          <p:nvPr/>
        </p:nvSpPr>
        <p:spPr bwMode="ltGray">
          <a:xfrm>
            <a:off x="4570895" y="3829832"/>
            <a:ext cx="333116" cy="195750"/>
          </a:xfrm>
          <a:custGeom>
            <a:avLst/>
            <a:gdLst/>
            <a:ahLst/>
            <a:cxnLst>
              <a:cxn ang="0">
                <a:pos x="158" y="2"/>
              </a:cxn>
              <a:cxn ang="0">
                <a:pos x="168" y="15"/>
              </a:cxn>
              <a:cxn ang="0">
                <a:pos x="168" y="28"/>
              </a:cxn>
              <a:cxn ang="0">
                <a:pos x="170" y="41"/>
              </a:cxn>
              <a:cxn ang="0">
                <a:pos x="178" y="43"/>
              </a:cxn>
              <a:cxn ang="0">
                <a:pos x="180" y="47"/>
              </a:cxn>
              <a:cxn ang="0">
                <a:pos x="186" y="49"/>
              </a:cxn>
              <a:cxn ang="0">
                <a:pos x="193" y="53"/>
              </a:cxn>
              <a:cxn ang="0">
                <a:pos x="197" y="56"/>
              </a:cxn>
              <a:cxn ang="0">
                <a:pos x="199" y="60"/>
              </a:cxn>
              <a:cxn ang="0">
                <a:pos x="197" y="64"/>
              </a:cxn>
              <a:cxn ang="0">
                <a:pos x="213" y="75"/>
              </a:cxn>
              <a:cxn ang="0">
                <a:pos x="216" y="83"/>
              </a:cxn>
              <a:cxn ang="0">
                <a:pos x="218" y="90"/>
              </a:cxn>
              <a:cxn ang="0">
                <a:pos x="226" y="92"/>
              </a:cxn>
              <a:cxn ang="0">
                <a:pos x="230" y="98"/>
              </a:cxn>
              <a:cxn ang="0">
                <a:pos x="222" y="96"/>
              </a:cxn>
              <a:cxn ang="0">
                <a:pos x="218" y="98"/>
              </a:cxn>
              <a:cxn ang="0">
                <a:pos x="213" y="100"/>
              </a:cxn>
              <a:cxn ang="0">
                <a:pos x="207" y="100"/>
              </a:cxn>
              <a:cxn ang="0">
                <a:pos x="197" y="100"/>
              </a:cxn>
              <a:cxn ang="0">
                <a:pos x="193" y="104"/>
              </a:cxn>
              <a:cxn ang="0">
                <a:pos x="184" y="105"/>
              </a:cxn>
              <a:cxn ang="0">
                <a:pos x="176" y="105"/>
              </a:cxn>
              <a:cxn ang="0">
                <a:pos x="172" y="105"/>
              </a:cxn>
              <a:cxn ang="0">
                <a:pos x="166" y="107"/>
              </a:cxn>
              <a:cxn ang="0">
                <a:pos x="158" y="105"/>
              </a:cxn>
              <a:cxn ang="0">
                <a:pos x="149" y="105"/>
              </a:cxn>
              <a:cxn ang="0">
                <a:pos x="147" y="113"/>
              </a:cxn>
              <a:cxn ang="0">
                <a:pos x="141" y="117"/>
              </a:cxn>
              <a:cxn ang="0">
                <a:pos x="133" y="115"/>
              </a:cxn>
              <a:cxn ang="0">
                <a:pos x="120" y="111"/>
              </a:cxn>
              <a:cxn ang="0">
                <a:pos x="110" y="109"/>
              </a:cxn>
              <a:cxn ang="0">
                <a:pos x="106" y="105"/>
              </a:cxn>
              <a:cxn ang="0">
                <a:pos x="101" y="102"/>
              </a:cxn>
              <a:cxn ang="0">
                <a:pos x="97" y="100"/>
              </a:cxn>
              <a:cxn ang="0">
                <a:pos x="91" y="100"/>
              </a:cxn>
              <a:cxn ang="0">
                <a:pos x="81" y="113"/>
              </a:cxn>
              <a:cxn ang="0">
                <a:pos x="79" y="119"/>
              </a:cxn>
              <a:cxn ang="0">
                <a:pos x="73" y="122"/>
              </a:cxn>
              <a:cxn ang="0">
                <a:pos x="62" y="120"/>
              </a:cxn>
              <a:cxn ang="0">
                <a:pos x="46" y="119"/>
              </a:cxn>
              <a:cxn ang="0">
                <a:pos x="35" y="128"/>
              </a:cxn>
              <a:cxn ang="0">
                <a:pos x="17" y="128"/>
              </a:cxn>
              <a:cxn ang="0">
                <a:pos x="0" y="73"/>
              </a:cxn>
              <a:cxn ang="0">
                <a:pos x="58" y="30"/>
              </a:cxn>
              <a:cxn ang="0">
                <a:pos x="143" y="0"/>
              </a:cxn>
              <a:cxn ang="0">
                <a:pos x="158" y="2"/>
              </a:cxn>
            </a:cxnLst>
            <a:rect l="0" t="0" r="r" b="b"/>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3" name="Freeform 280"/>
          <p:cNvSpPr>
            <a:spLocks/>
          </p:cNvSpPr>
          <p:nvPr/>
        </p:nvSpPr>
        <p:spPr bwMode="ltGray">
          <a:xfrm>
            <a:off x="4569044" y="3827969"/>
            <a:ext cx="346070" cy="208801"/>
          </a:xfrm>
          <a:custGeom>
            <a:avLst/>
            <a:gdLst/>
            <a:ahLst/>
            <a:cxnLst>
              <a:cxn ang="0">
                <a:pos x="164" y="2"/>
              </a:cxn>
              <a:cxn ang="0">
                <a:pos x="174" y="16"/>
              </a:cxn>
              <a:cxn ang="0">
                <a:pos x="174" y="30"/>
              </a:cxn>
              <a:cxn ang="0">
                <a:pos x="176" y="44"/>
              </a:cxn>
              <a:cxn ang="0">
                <a:pos x="184" y="46"/>
              </a:cxn>
              <a:cxn ang="0">
                <a:pos x="186" y="50"/>
              </a:cxn>
              <a:cxn ang="0">
                <a:pos x="192" y="52"/>
              </a:cxn>
              <a:cxn ang="0">
                <a:pos x="200" y="56"/>
              </a:cxn>
              <a:cxn ang="0">
                <a:pos x="204" y="60"/>
              </a:cxn>
              <a:cxn ang="0">
                <a:pos x="206" y="64"/>
              </a:cxn>
              <a:cxn ang="0">
                <a:pos x="204" y="68"/>
              </a:cxn>
              <a:cxn ang="0">
                <a:pos x="220" y="80"/>
              </a:cxn>
              <a:cxn ang="0">
                <a:pos x="224" y="88"/>
              </a:cxn>
              <a:cxn ang="0">
                <a:pos x="226" y="96"/>
              </a:cxn>
              <a:cxn ang="0">
                <a:pos x="234" y="98"/>
              </a:cxn>
              <a:cxn ang="0">
                <a:pos x="238" y="104"/>
              </a:cxn>
              <a:cxn ang="0">
                <a:pos x="230" y="102"/>
              </a:cxn>
              <a:cxn ang="0">
                <a:pos x="226" y="104"/>
              </a:cxn>
              <a:cxn ang="0">
                <a:pos x="220" y="106"/>
              </a:cxn>
              <a:cxn ang="0">
                <a:pos x="214" y="106"/>
              </a:cxn>
              <a:cxn ang="0">
                <a:pos x="204" y="106"/>
              </a:cxn>
              <a:cxn ang="0">
                <a:pos x="200" y="110"/>
              </a:cxn>
              <a:cxn ang="0">
                <a:pos x="190" y="112"/>
              </a:cxn>
              <a:cxn ang="0">
                <a:pos x="182" y="112"/>
              </a:cxn>
              <a:cxn ang="0">
                <a:pos x="178" y="112"/>
              </a:cxn>
              <a:cxn ang="0">
                <a:pos x="172" y="114"/>
              </a:cxn>
              <a:cxn ang="0">
                <a:pos x="164" y="112"/>
              </a:cxn>
              <a:cxn ang="0">
                <a:pos x="154" y="112"/>
              </a:cxn>
              <a:cxn ang="0">
                <a:pos x="152" y="120"/>
              </a:cxn>
              <a:cxn ang="0">
                <a:pos x="146" y="124"/>
              </a:cxn>
              <a:cxn ang="0">
                <a:pos x="138" y="122"/>
              </a:cxn>
              <a:cxn ang="0">
                <a:pos x="124" y="118"/>
              </a:cxn>
              <a:cxn ang="0">
                <a:pos x="114" y="116"/>
              </a:cxn>
              <a:cxn ang="0">
                <a:pos x="110" y="112"/>
              </a:cxn>
              <a:cxn ang="0">
                <a:pos x="104" y="108"/>
              </a:cxn>
              <a:cxn ang="0">
                <a:pos x="100" y="106"/>
              </a:cxn>
              <a:cxn ang="0">
                <a:pos x="94" y="106"/>
              </a:cxn>
              <a:cxn ang="0">
                <a:pos x="84" y="120"/>
              </a:cxn>
              <a:cxn ang="0">
                <a:pos x="82" y="126"/>
              </a:cxn>
              <a:cxn ang="0">
                <a:pos x="76" y="130"/>
              </a:cxn>
              <a:cxn ang="0">
                <a:pos x="64" y="128"/>
              </a:cxn>
              <a:cxn ang="0">
                <a:pos x="48" y="126"/>
              </a:cxn>
              <a:cxn ang="0">
                <a:pos x="36" y="136"/>
              </a:cxn>
              <a:cxn ang="0">
                <a:pos x="18" y="136"/>
              </a:cxn>
              <a:cxn ang="0">
                <a:pos x="0" y="78"/>
              </a:cxn>
              <a:cxn ang="0">
                <a:pos x="60" y="32"/>
              </a:cxn>
              <a:cxn ang="0">
                <a:pos x="148" y="0"/>
              </a:cxn>
              <a:cxn ang="0">
                <a:pos x="164" y="2"/>
              </a:cxn>
            </a:cxnLst>
            <a:rect l="0" t="0" r="r" b="b"/>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4" name="Freeform 281"/>
          <p:cNvSpPr>
            <a:spLocks/>
          </p:cNvSpPr>
          <p:nvPr/>
        </p:nvSpPr>
        <p:spPr bwMode="ltGray">
          <a:xfrm>
            <a:off x="4554239" y="3466296"/>
            <a:ext cx="281298" cy="451159"/>
          </a:xfrm>
          <a:custGeom>
            <a:avLst/>
            <a:gdLst/>
            <a:ahLst/>
            <a:cxnLst>
              <a:cxn ang="0">
                <a:pos x="194" y="86"/>
              </a:cxn>
              <a:cxn ang="0">
                <a:pos x="192" y="132"/>
              </a:cxn>
              <a:cxn ang="0">
                <a:pos x="186" y="132"/>
              </a:cxn>
              <a:cxn ang="0">
                <a:pos x="181" y="136"/>
              </a:cxn>
              <a:cxn ang="0">
                <a:pos x="177" y="134"/>
              </a:cxn>
              <a:cxn ang="0">
                <a:pos x="169" y="132"/>
              </a:cxn>
              <a:cxn ang="0">
                <a:pos x="165" y="134"/>
              </a:cxn>
              <a:cxn ang="0">
                <a:pos x="163" y="138"/>
              </a:cxn>
              <a:cxn ang="0">
                <a:pos x="163" y="142"/>
              </a:cxn>
              <a:cxn ang="0">
                <a:pos x="161" y="152"/>
              </a:cxn>
              <a:cxn ang="0">
                <a:pos x="159" y="162"/>
              </a:cxn>
              <a:cxn ang="0">
                <a:pos x="161" y="166"/>
              </a:cxn>
              <a:cxn ang="0">
                <a:pos x="158" y="173"/>
              </a:cxn>
              <a:cxn ang="0">
                <a:pos x="152" y="183"/>
              </a:cxn>
              <a:cxn ang="0">
                <a:pos x="152" y="195"/>
              </a:cxn>
              <a:cxn ang="0">
                <a:pos x="150" y="201"/>
              </a:cxn>
              <a:cxn ang="0">
                <a:pos x="154" y="204"/>
              </a:cxn>
              <a:cxn ang="0">
                <a:pos x="158" y="204"/>
              </a:cxn>
              <a:cxn ang="0">
                <a:pos x="161" y="208"/>
              </a:cxn>
              <a:cxn ang="0">
                <a:pos x="161" y="222"/>
              </a:cxn>
              <a:cxn ang="0">
                <a:pos x="167" y="226"/>
              </a:cxn>
              <a:cxn ang="0">
                <a:pos x="171" y="228"/>
              </a:cxn>
              <a:cxn ang="0">
                <a:pos x="169" y="236"/>
              </a:cxn>
              <a:cxn ang="0">
                <a:pos x="129" y="261"/>
              </a:cxn>
              <a:cxn ang="0">
                <a:pos x="104" y="269"/>
              </a:cxn>
              <a:cxn ang="0">
                <a:pos x="96" y="267"/>
              </a:cxn>
              <a:cxn ang="0">
                <a:pos x="94" y="271"/>
              </a:cxn>
              <a:cxn ang="0">
                <a:pos x="94" y="277"/>
              </a:cxn>
              <a:cxn ang="0">
                <a:pos x="88" y="278"/>
              </a:cxn>
              <a:cxn ang="0">
                <a:pos x="75" y="278"/>
              </a:cxn>
              <a:cxn ang="0">
                <a:pos x="67" y="282"/>
              </a:cxn>
              <a:cxn ang="0">
                <a:pos x="67" y="286"/>
              </a:cxn>
              <a:cxn ang="0">
                <a:pos x="54" y="290"/>
              </a:cxn>
              <a:cxn ang="0">
                <a:pos x="50" y="286"/>
              </a:cxn>
              <a:cxn ang="0">
                <a:pos x="44" y="292"/>
              </a:cxn>
              <a:cxn ang="0">
                <a:pos x="42" y="296"/>
              </a:cxn>
              <a:cxn ang="0">
                <a:pos x="27" y="290"/>
              </a:cxn>
              <a:cxn ang="0">
                <a:pos x="0" y="240"/>
              </a:cxn>
              <a:cxn ang="0">
                <a:pos x="6" y="123"/>
              </a:cxn>
              <a:cxn ang="0">
                <a:pos x="65" y="0"/>
              </a:cxn>
              <a:cxn ang="0">
                <a:pos x="194" y="86"/>
              </a:cxn>
            </a:cxnLst>
            <a:rect l="0" t="0" r="r" b="b"/>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5" name="Freeform 282"/>
          <p:cNvSpPr>
            <a:spLocks/>
          </p:cNvSpPr>
          <p:nvPr/>
        </p:nvSpPr>
        <p:spPr bwMode="ltGray">
          <a:xfrm>
            <a:off x="4552389" y="3464431"/>
            <a:ext cx="292402" cy="462345"/>
          </a:xfrm>
          <a:custGeom>
            <a:avLst/>
            <a:gdLst/>
            <a:ahLst/>
            <a:cxnLst>
              <a:cxn ang="0">
                <a:pos x="202" y="88"/>
              </a:cxn>
              <a:cxn ang="0">
                <a:pos x="200" y="136"/>
              </a:cxn>
              <a:cxn ang="0">
                <a:pos x="194" y="136"/>
              </a:cxn>
              <a:cxn ang="0">
                <a:pos x="188" y="140"/>
              </a:cxn>
              <a:cxn ang="0">
                <a:pos x="184" y="138"/>
              </a:cxn>
              <a:cxn ang="0">
                <a:pos x="176" y="136"/>
              </a:cxn>
              <a:cxn ang="0">
                <a:pos x="172" y="138"/>
              </a:cxn>
              <a:cxn ang="0">
                <a:pos x="170" y="142"/>
              </a:cxn>
              <a:cxn ang="0">
                <a:pos x="170" y="146"/>
              </a:cxn>
              <a:cxn ang="0">
                <a:pos x="168" y="156"/>
              </a:cxn>
              <a:cxn ang="0">
                <a:pos x="166" y="166"/>
              </a:cxn>
              <a:cxn ang="0">
                <a:pos x="168" y="170"/>
              </a:cxn>
              <a:cxn ang="0">
                <a:pos x="164" y="178"/>
              </a:cxn>
              <a:cxn ang="0">
                <a:pos x="158" y="188"/>
              </a:cxn>
              <a:cxn ang="0">
                <a:pos x="158" y="200"/>
              </a:cxn>
              <a:cxn ang="0">
                <a:pos x="156" y="206"/>
              </a:cxn>
              <a:cxn ang="0">
                <a:pos x="160" y="210"/>
              </a:cxn>
              <a:cxn ang="0">
                <a:pos x="164" y="210"/>
              </a:cxn>
              <a:cxn ang="0">
                <a:pos x="168" y="214"/>
              </a:cxn>
              <a:cxn ang="0">
                <a:pos x="168" y="228"/>
              </a:cxn>
              <a:cxn ang="0">
                <a:pos x="174" y="232"/>
              </a:cxn>
              <a:cxn ang="0">
                <a:pos x="178" y="234"/>
              </a:cxn>
              <a:cxn ang="0">
                <a:pos x="176" y="242"/>
              </a:cxn>
              <a:cxn ang="0">
                <a:pos x="134" y="268"/>
              </a:cxn>
              <a:cxn ang="0">
                <a:pos x="108" y="276"/>
              </a:cxn>
              <a:cxn ang="0">
                <a:pos x="100" y="274"/>
              </a:cxn>
              <a:cxn ang="0">
                <a:pos x="98" y="278"/>
              </a:cxn>
              <a:cxn ang="0">
                <a:pos x="98" y="284"/>
              </a:cxn>
              <a:cxn ang="0">
                <a:pos x="92" y="286"/>
              </a:cxn>
              <a:cxn ang="0">
                <a:pos x="78" y="286"/>
              </a:cxn>
              <a:cxn ang="0">
                <a:pos x="70" y="290"/>
              </a:cxn>
              <a:cxn ang="0">
                <a:pos x="70" y="294"/>
              </a:cxn>
              <a:cxn ang="0">
                <a:pos x="56" y="298"/>
              </a:cxn>
              <a:cxn ang="0">
                <a:pos x="52" y="294"/>
              </a:cxn>
              <a:cxn ang="0">
                <a:pos x="46" y="300"/>
              </a:cxn>
              <a:cxn ang="0">
                <a:pos x="44" y="304"/>
              </a:cxn>
              <a:cxn ang="0">
                <a:pos x="28" y="298"/>
              </a:cxn>
              <a:cxn ang="0">
                <a:pos x="0" y="246"/>
              </a:cxn>
              <a:cxn ang="0">
                <a:pos x="6" y="126"/>
              </a:cxn>
              <a:cxn ang="0">
                <a:pos x="68" y="0"/>
              </a:cxn>
              <a:cxn ang="0">
                <a:pos x="202" y="88"/>
              </a:cxn>
            </a:cxnLst>
            <a:rect l="0" t="0" r="r" b="b"/>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6" name="Freeform 283"/>
          <p:cNvSpPr>
            <a:spLocks/>
          </p:cNvSpPr>
          <p:nvPr/>
        </p:nvSpPr>
        <p:spPr bwMode="ltGray">
          <a:xfrm>
            <a:off x="4419142" y="3762718"/>
            <a:ext cx="203571" cy="316930"/>
          </a:xfrm>
          <a:custGeom>
            <a:avLst/>
            <a:gdLst/>
            <a:ahLst/>
            <a:cxnLst>
              <a:cxn ang="0">
                <a:pos x="108" y="0"/>
              </a:cxn>
              <a:cxn ang="0">
                <a:pos x="116" y="2"/>
              </a:cxn>
              <a:cxn ang="0">
                <a:pos x="118" y="6"/>
              </a:cxn>
              <a:cxn ang="0">
                <a:pos x="122" y="6"/>
              </a:cxn>
              <a:cxn ang="0">
                <a:pos x="130" y="18"/>
              </a:cxn>
              <a:cxn ang="0">
                <a:pos x="132" y="24"/>
              </a:cxn>
              <a:cxn ang="0">
                <a:pos x="128" y="34"/>
              </a:cxn>
              <a:cxn ang="0">
                <a:pos x="130" y="42"/>
              </a:cxn>
              <a:cxn ang="0">
                <a:pos x="130" y="46"/>
              </a:cxn>
              <a:cxn ang="0">
                <a:pos x="130" y="56"/>
              </a:cxn>
              <a:cxn ang="0">
                <a:pos x="110" y="54"/>
              </a:cxn>
              <a:cxn ang="0">
                <a:pos x="108" y="62"/>
              </a:cxn>
              <a:cxn ang="0">
                <a:pos x="138" y="94"/>
              </a:cxn>
              <a:cxn ang="0">
                <a:pos x="134" y="102"/>
              </a:cxn>
              <a:cxn ang="0">
                <a:pos x="130" y="106"/>
              </a:cxn>
              <a:cxn ang="0">
                <a:pos x="128" y="116"/>
              </a:cxn>
              <a:cxn ang="0">
                <a:pos x="124" y="120"/>
              </a:cxn>
              <a:cxn ang="0">
                <a:pos x="122" y="126"/>
              </a:cxn>
              <a:cxn ang="0">
                <a:pos x="116" y="130"/>
              </a:cxn>
              <a:cxn ang="0">
                <a:pos x="114" y="138"/>
              </a:cxn>
              <a:cxn ang="0">
                <a:pos x="114" y="142"/>
              </a:cxn>
              <a:cxn ang="0">
                <a:pos x="116" y="150"/>
              </a:cxn>
              <a:cxn ang="0">
                <a:pos x="122" y="158"/>
              </a:cxn>
              <a:cxn ang="0">
                <a:pos x="124" y="166"/>
              </a:cxn>
              <a:cxn ang="0">
                <a:pos x="128" y="176"/>
              </a:cxn>
              <a:cxn ang="0">
                <a:pos x="132" y="180"/>
              </a:cxn>
              <a:cxn ang="0">
                <a:pos x="138" y="186"/>
              </a:cxn>
              <a:cxn ang="0">
                <a:pos x="136" y="200"/>
              </a:cxn>
              <a:cxn ang="0">
                <a:pos x="140" y="204"/>
              </a:cxn>
              <a:cxn ang="0">
                <a:pos x="138" y="208"/>
              </a:cxn>
              <a:cxn ang="0">
                <a:pos x="130" y="204"/>
              </a:cxn>
              <a:cxn ang="0">
                <a:pos x="122" y="202"/>
              </a:cxn>
              <a:cxn ang="0">
                <a:pos x="118" y="202"/>
              </a:cxn>
              <a:cxn ang="0">
                <a:pos x="110" y="200"/>
              </a:cxn>
              <a:cxn ang="0">
                <a:pos x="110" y="196"/>
              </a:cxn>
              <a:cxn ang="0">
                <a:pos x="106" y="196"/>
              </a:cxn>
              <a:cxn ang="0">
                <a:pos x="104" y="198"/>
              </a:cxn>
              <a:cxn ang="0">
                <a:pos x="86" y="198"/>
              </a:cxn>
              <a:cxn ang="0">
                <a:pos x="84" y="192"/>
              </a:cxn>
              <a:cxn ang="0">
                <a:pos x="80" y="192"/>
              </a:cxn>
              <a:cxn ang="0">
                <a:pos x="76" y="194"/>
              </a:cxn>
              <a:cxn ang="0">
                <a:pos x="68" y="194"/>
              </a:cxn>
              <a:cxn ang="0">
                <a:pos x="62" y="194"/>
              </a:cxn>
              <a:cxn ang="0">
                <a:pos x="58" y="192"/>
              </a:cxn>
              <a:cxn ang="0">
                <a:pos x="52" y="194"/>
              </a:cxn>
              <a:cxn ang="0">
                <a:pos x="34" y="194"/>
              </a:cxn>
              <a:cxn ang="0">
                <a:pos x="28" y="196"/>
              </a:cxn>
              <a:cxn ang="0">
                <a:pos x="24" y="192"/>
              </a:cxn>
              <a:cxn ang="0">
                <a:pos x="22" y="186"/>
              </a:cxn>
              <a:cxn ang="0">
                <a:pos x="24" y="182"/>
              </a:cxn>
              <a:cxn ang="0">
                <a:pos x="26" y="174"/>
              </a:cxn>
              <a:cxn ang="0">
                <a:pos x="22" y="168"/>
              </a:cxn>
              <a:cxn ang="0">
                <a:pos x="20" y="166"/>
              </a:cxn>
              <a:cxn ang="0">
                <a:pos x="20" y="162"/>
              </a:cxn>
              <a:cxn ang="0">
                <a:pos x="12" y="158"/>
              </a:cxn>
              <a:cxn ang="0">
                <a:pos x="4" y="152"/>
              </a:cxn>
              <a:cxn ang="0">
                <a:pos x="0" y="142"/>
              </a:cxn>
              <a:cxn ang="0">
                <a:pos x="20" y="96"/>
              </a:cxn>
              <a:cxn ang="0">
                <a:pos x="108" y="0"/>
              </a:cxn>
            </a:cxnLst>
            <a:rect l="0" t="0" r="r" b="b"/>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7" name="Freeform 284"/>
          <p:cNvSpPr>
            <a:spLocks/>
          </p:cNvSpPr>
          <p:nvPr/>
        </p:nvSpPr>
        <p:spPr bwMode="ltGray">
          <a:xfrm>
            <a:off x="4265538" y="3712383"/>
            <a:ext cx="331265" cy="277779"/>
          </a:xfrm>
          <a:custGeom>
            <a:avLst/>
            <a:gdLst/>
            <a:ahLst/>
            <a:cxnLst>
              <a:cxn ang="0">
                <a:pos x="208" y="20"/>
              </a:cxn>
              <a:cxn ang="0">
                <a:pos x="216" y="26"/>
              </a:cxn>
              <a:cxn ang="0">
                <a:pos x="220" y="32"/>
              </a:cxn>
              <a:cxn ang="0">
                <a:pos x="220" y="40"/>
              </a:cxn>
              <a:cxn ang="0">
                <a:pos x="224" y="44"/>
              </a:cxn>
              <a:cxn ang="0">
                <a:pos x="228" y="50"/>
              </a:cxn>
              <a:cxn ang="0">
                <a:pos x="228" y="56"/>
              </a:cxn>
              <a:cxn ang="0">
                <a:pos x="224" y="60"/>
              </a:cxn>
              <a:cxn ang="0">
                <a:pos x="220" y="64"/>
              </a:cxn>
              <a:cxn ang="0">
                <a:pos x="212" y="72"/>
              </a:cxn>
              <a:cxn ang="0">
                <a:pos x="212" y="74"/>
              </a:cxn>
              <a:cxn ang="0">
                <a:pos x="206" y="82"/>
              </a:cxn>
              <a:cxn ang="0">
                <a:pos x="204" y="86"/>
              </a:cxn>
              <a:cxn ang="0">
                <a:pos x="204" y="90"/>
              </a:cxn>
              <a:cxn ang="0">
                <a:pos x="196" y="98"/>
              </a:cxn>
              <a:cxn ang="0">
                <a:pos x="194" y="102"/>
              </a:cxn>
              <a:cxn ang="0">
                <a:pos x="186" y="106"/>
              </a:cxn>
              <a:cxn ang="0">
                <a:pos x="184" y="108"/>
              </a:cxn>
              <a:cxn ang="0">
                <a:pos x="180" y="116"/>
              </a:cxn>
              <a:cxn ang="0">
                <a:pos x="176" y="126"/>
              </a:cxn>
              <a:cxn ang="0">
                <a:pos x="174" y="128"/>
              </a:cxn>
              <a:cxn ang="0">
                <a:pos x="172" y="134"/>
              </a:cxn>
              <a:cxn ang="0">
                <a:pos x="168" y="138"/>
              </a:cxn>
              <a:cxn ang="0">
                <a:pos x="168" y="144"/>
              </a:cxn>
              <a:cxn ang="0">
                <a:pos x="164" y="144"/>
              </a:cxn>
              <a:cxn ang="0">
                <a:pos x="160" y="144"/>
              </a:cxn>
              <a:cxn ang="0">
                <a:pos x="158" y="140"/>
              </a:cxn>
              <a:cxn ang="0">
                <a:pos x="158" y="138"/>
              </a:cxn>
              <a:cxn ang="0">
                <a:pos x="150" y="136"/>
              </a:cxn>
              <a:cxn ang="0">
                <a:pos x="150" y="138"/>
              </a:cxn>
              <a:cxn ang="0">
                <a:pos x="146" y="138"/>
              </a:cxn>
              <a:cxn ang="0">
                <a:pos x="144" y="134"/>
              </a:cxn>
              <a:cxn ang="0">
                <a:pos x="142" y="134"/>
              </a:cxn>
              <a:cxn ang="0">
                <a:pos x="132" y="140"/>
              </a:cxn>
              <a:cxn ang="0">
                <a:pos x="132" y="144"/>
              </a:cxn>
              <a:cxn ang="0">
                <a:pos x="116" y="156"/>
              </a:cxn>
              <a:cxn ang="0">
                <a:pos x="112" y="166"/>
              </a:cxn>
              <a:cxn ang="0">
                <a:pos x="108" y="176"/>
              </a:cxn>
              <a:cxn ang="0">
                <a:pos x="94" y="180"/>
              </a:cxn>
              <a:cxn ang="0">
                <a:pos x="84" y="178"/>
              </a:cxn>
              <a:cxn ang="0">
                <a:pos x="70" y="180"/>
              </a:cxn>
              <a:cxn ang="0">
                <a:pos x="64" y="182"/>
              </a:cxn>
              <a:cxn ang="0">
                <a:pos x="60" y="180"/>
              </a:cxn>
              <a:cxn ang="0">
                <a:pos x="56" y="178"/>
              </a:cxn>
              <a:cxn ang="0">
                <a:pos x="48" y="164"/>
              </a:cxn>
              <a:cxn ang="0">
                <a:pos x="48" y="158"/>
              </a:cxn>
              <a:cxn ang="0">
                <a:pos x="42" y="148"/>
              </a:cxn>
              <a:cxn ang="0">
                <a:pos x="38" y="146"/>
              </a:cxn>
              <a:cxn ang="0">
                <a:pos x="28" y="140"/>
              </a:cxn>
              <a:cxn ang="0">
                <a:pos x="6" y="138"/>
              </a:cxn>
              <a:cxn ang="0">
                <a:pos x="0" y="134"/>
              </a:cxn>
              <a:cxn ang="0">
                <a:pos x="4" y="64"/>
              </a:cxn>
              <a:cxn ang="0">
                <a:pos x="48" y="0"/>
              </a:cxn>
              <a:cxn ang="0">
                <a:pos x="140" y="16"/>
              </a:cxn>
              <a:cxn ang="0">
                <a:pos x="208" y="20"/>
              </a:cxn>
            </a:cxnLst>
            <a:rect l="0" t="0" r="r" b="b"/>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8" name="Freeform 285"/>
          <p:cNvSpPr>
            <a:spLocks/>
          </p:cNvSpPr>
          <p:nvPr/>
        </p:nvSpPr>
        <p:spPr bwMode="ltGray">
          <a:xfrm>
            <a:off x="4226675" y="3751532"/>
            <a:ext cx="77727" cy="165921"/>
          </a:xfrm>
          <a:custGeom>
            <a:avLst/>
            <a:gdLst/>
            <a:ahLst/>
            <a:cxnLst>
              <a:cxn ang="0">
                <a:pos x="50" y="9"/>
              </a:cxn>
              <a:cxn ang="0">
                <a:pos x="52" y="15"/>
              </a:cxn>
              <a:cxn ang="0">
                <a:pos x="52" y="20"/>
              </a:cxn>
              <a:cxn ang="0">
                <a:pos x="52" y="24"/>
              </a:cxn>
              <a:cxn ang="0">
                <a:pos x="50" y="30"/>
              </a:cxn>
              <a:cxn ang="0">
                <a:pos x="50" y="34"/>
              </a:cxn>
              <a:cxn ang="0">
                <a:pos x="52" y="39"/>
              </a:cxn>
              <a:cxn ang="0">
                <a:pos x="47" y="41"/>
              </a:cxn>
              <a:cxn ang="0">
                <a:pos x="47" y="47"/>
              </a:cxn>
              <a:cxn ang="0">
                <a:pos x="45" y="48"/>
              </a:cxn>
              <a:cxn ang="0">
                <a:pos x="42" y="52"/>
              </a:cxn>
              <a:cxn ang="0">
                <a:pos x="38" y="58"/>
              </a:cxn>
              <a:cxn ang="0">
                <a:pos x="36" y="61"/>
              </a:cxn>
              <a:cxn ang="0">
                <a:pos x="33" y="60"/>
              </a:cxn>
              <a:cxn ang="0">
                <a:pos x="33" y="63"/>
              </a:cxn>
              <a:cxn ang="0">
                <a:pos x="31" y="67"/>
              </a:cxn>
              <a:cxn ang="0">
                <a:pos x="31" y="69"/>
              </a:cxn>
              <a:cxn ang="0">
                <a:pos x="29" y="86"/>
              </a:cxn>
              <a:cxn ang="0">
                <a:pos x="31" y="89"/>
              </a:cxn>
              <a:cxn ang="0">
                <a:pos x="31" y="91"/>
              </a:cxn>
              <a:cxn ang="0">
                <a:pos x="28" y="95"/>
              </a:cxn>
              <a:cxn ang="0">
                <a:pos x="29" y="102"/>
              </a:cxn>
              <a:cxn ang="0">
                <a:pos x="29" y="106"/>
              </a:cxn>
              <a:cxn ang="0">
                <a:pos x="26" y="108"/>
              </a:cxn>
              <a:cxn ang="0">
                <a:pos x="24" y="106"/>
              </a:cxn>
              <a:cxn ang="0">
                <a:pos x="17" y="106"/>
              </a:cxn>
              <a:cxn ang="0">
                <a:pos x="10" y="108"/>
              </a:cxn>
              <a:cxn ang="0">
                <a:pos x="7" y="47"/>
              </a:cxn>
              <a:cxn ang="0">
                <a:pos x="0" y="35"/>
              </a:cxn>
              <a:cxn ang="0">
                <a:pos x="5" y="22"/>
              </a:cxn>
              <a:cxn ang="0">
                <a:pos x="35" y="0"/>
              </a:cxn>
              <a:cxn ang="0">
                <a:pos x="50" y="9"/>
              </a:cxn>
            </a:cxnLst>
            <a:rect l="0" t="0" r="r" b="b"/>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89" name="Freeform 286"/>
          <p:cNvSpPr>
            <a:spLocks/>
          </p:cNvSpPr>
          <p:nvPr/>
        </p:nvSpPr>
        <p:spPr bwMode="ltGray">
          <a:xfrm>
            <a:off x="4224823" y="3749668"/>
            <a:ext cx="88831" cy="177107"/>
          </a:xfrm>
          <a:custGeom>
            <a:avLst/>
            <a:gdLst/>
            <a:ahLst/>
            <a:cxnLst>
              <a:cxn ang="0">
                <a:pos x="58" y="10"/>
              </a:cxn>
              <a:cxn ang="0">
                <a:pos x="60" y="16"/>
              </a:cxn>
              <a:cxn ang="0">
                <a:pos x="60" y="22"/>
              </a:cxn>
              <a:cxn ang="0">
                <a:pos x="60" y="26"/>
              </a:cxn>
              <a:cxn ang="0">
                <a:pos x="58" y="32"/>
              </a:cxn>
              <a:cxn ang="0">
                <a:pos x="58" y="36"/>
              </a:cxn>
              <a:cxn ang="0">
                <a:pos x="60" y="42"/>
              </a:cxn>
              <a:cxn ang="0">
                <a:pos x="54" y="44"/>
              </a:cxn>
              <a:cxn ang="0">
                <a:pos x="54" y="50"/>
              </a:cxn>
              <a:cxn ang="0">
                <a:pos x="52" y="52"/>
              </a:cxn>
              <a:cxn ang="0">
                <a:pos x="48" y="56"/>
              </a:cxn>
              <a:cxn ang="0">
                <a:pos x="44" y="62"/>
              </a:cxn>
              <a:cxn ang="0">
                <a:pos x="42" y="66"/>
              </a:cxn>
              <a:cxn ang="0">
                <a:pos x="38" y="64"/>
              </a:cxn>
              <a:cxn ang="0">
                <a:pos x="38" y="68"/>
              </a:cxn>
              <a:cxn ang="0">
                <a:pos x="36" y="72"/>
              </a:cxn>
              <a:cxn ang="0">
                <a:pos x="36" y="74"/>
              </a:cxn>
              <a:cxn ang="0">
                <a:pos x="34" y="92"/>
              </a:cxn>
              <a:cxn ang="0">
                <a:pos x="36" y="96"/>
              </a:cxn>
              <a:cxn ang="0">
                <a:pos x="36" y="98"/>
              </a:cxn>
              <a:cxn ang="0">
                <a:pos x="32" y="102"/>
              </a:cxn>
              <a:cxn ang="0">
                <a:pos x="34" y="110"/>
              </a:cxn>
              <a:cxn ang="0">
                <a:pos x="34" y="114"/>
              </a:cxn>
              <a:cxn ang="0">
                <a:pos x="30" y="116"/>
              </a:cxn>
              <a:cxn ang="0">
                <a:pos x="28" y="114"/>
              </a:cxn>
              <a:cxn ang="0">
                <a:pos x="20" y="114"/>
              </a:cxn>
              <a:cxn ang="0">
                <a:pos x="12" y="116"/>
              </a:cxn>
              <a:cxn ang="0">
                <a:pos x="8" y="50"/>
              </a:cxn>
              <a:cxn ang="0">
                <a:pos x="0" y="38"/>
              </a:cxn>
              <a:cxn ang="0">
                <a:pos x="6" y="24"/>
              </a:cxn>
              <a:cxn ang="0">
                <a:pos x="40" y="0"/>
              </a:cxn>
              <a:cxn ang="0">
                <a:pos x="58" y="10"/>
              </a:cxn>
            </a:cxnLst>
            <a:rect l="0" t="0" r="r" b="b"/>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0" name="Freeform 287"/>
          <p:cNvSpPr>
            <a:spLocks/>
          </p:cNvSpPr>
          <p:nvPr/>
        </p:nvSpPr>
        <p:spPr bwMode="ltGray">
          <a:xfrm>
            <a:off x="4204467" y="3779497"/>
            <a:ext cx="42564" cy="152872"/>
          </a:xfrm>
          <a:custGeom>
            <a:avLst/>
            <a:gdLst/>
            <a:ahLst/>
            <a:cxnLst>
              <a:cxn ang="0">
                <a:pos x="26" y="6"/>
              </a:cxn>
              <a:cxn ang="0">
                <a:pos x="18" y="14"/>
              </a:cxn>
              <a:cxn ang="0">
                <a:pos x="18" y="20"/>
              </a:cxn>
              <a:cxn ang="0">
                <a:pos x="26" y="26"/>
              </a:cxn>
              <a:cxn ang="0">
                <a:pos x="28" y="32"/>
              </a:cxn>
              <a:cxn ang="0">
                <a:pos x="26" y="88"/>
              </a:cxn>
              <a:cxn ang="0">
                <a:pos x="28" y="96"/>
              </a:cxn>
              <a:cxn ang="0">
                <a:pos x="16" y="100"/>
              </a:cxn>
              <a:cxn ang="0">
                <a:pos x="0" y="78"/>
              </a:cxn>
              <a:cxn ang="0">
                <a:pos x="0" y="0"/>
              </a:cxn>
              <a:cxn ang="0">
                <a:pos x="26" y="6"/>
              </a:cxn>
            </a:cxnLst>
            <a:rect l="0" t="0" r="r" b="b"/>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1" name="Freeform 288"/>
          <p:cNvSpPr>
            <a:spLocks/>
          </p:cNvSpPr>
          <p:nvPr/>
        </p:nvSpPr>
        <p:spPr bwMode="ltGray">
          <a:xfrm>
            <a:off x="4106382" y="3786954"/>
            <a:ext cx="123993" cy="182701"/>
          </a:xfrm>
          <a:custGeom>
            <a:avLst/>
            <a:gdLst/>
            <a:ahLst/>
            <a:cxnLst>
              <a:cxn ang="0">
                <a:pos x="8" y="108"/>
              </a:cxn>
              <a:cxn ang="0">
                <a:pos x="18" y="112"/>
              </a:cxn>
              <a:cxn ang="0">
                <a:pos x="24" y="120"/>
              </a:cxn>
              <a:cxn ang="0">
                <a:pos x="30" y="114"/>
              </a:cxn>
              <a:cxn ang="0">
                <a:pos x="42" y="112"/>
              </a:cxn>
              <a:cxn ang="0">
                <a:pos x="50" y="110"/>
              </a:cxn>
              <a:cxn ang="0">
                <a:pos x="60" y="102"/>
              </a:cxn>
              <a:cxn ang="0">
                <a:pos x="66" y="102"/>
              </a:cxn>
              <a:cxn ang="0">
                <a:pos x="70" y="98"/>
              </a:cxn>
              <a:cxn ang="0">
                <a:pos x="80" y="98"/>
              </a:cxn>
              <a:cxn ang="0">
                <a:pos x="84" y="96"/>
              </a:cxn>
              <a:cxn ang="0">
                <a:pos x="78" y="78"/>
              </a:cxn>
              <a:cxn ang="0">
                <a:pos x="82" y="28"/>
              </a:cxn>
              <a:cxn ang="0">
                <a:pos x="78" y="24"/>
              </a:cxn>
              <a:cxn ang="0">
                <a:pos x="80" y="18"/>
              </a:cxn>
              <a:cxn ang="0">
                <a:pos x="72" y="2"/>
              </a:cxn>
              <a:cxn ang="0">
                <a:pos x="10" y="0"/>
              </a:cxn>
              <a:cxn ang="0">
                <a:pos x="0" y="86"/>
              </a:cxn>
              <a:cxn ang="0">
                <a:pos x="8" y="108"/>
              </a:cxn>
            </a:cxnLst>
            <a:rect l="0" t="0" r="r" b="b"/>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2" name="Freeform 289"/>
          <p:cNvSpPr>
            <a:spLocks/>
          </p:cNvSpPr>
          <p:nvPr/>
        </p:nvSpPr>
        <p:spPr bwMode="ltGray">
          <a:xfrm>
            <a:off x="3965733" y="3783226"/>
            <a:ext cx="172110" cy="180836"/>
          </a:xfrm>
          <a:custGeom>
            <a:avLst/>
            <a:gdLst/>
            <a:ahLst/>
            <a:cxnLst>
              <a:cxn ang="0">
                <a:pos x="112" y="18"/>
              </a:cxn>
              <a:cxn ang="0">
                <a:pos x="118" y="28"/>
              </a:cxn>
              <a:cxn ang="0">
                <a:pos x="116" y="44"/>
              </a:cxn>
              <a:cxn ang="0">
                <a:pos x="118" y="48"/>
              </a:cxn>
              <a:cxn ang="0">
                <a:pos x="118" y="56"/>
              </a:cxn>
              <a:cxn ang="0">
                <a:pos x="114" y="58"/>
              </a:cxn>
              <a:cxn ang="0">
                <a:pos x="110" y="64"/>
              </a:cxn>
              <a:cxn ang="0">
                <a:pos x="106" y="78"/>
              </a:cxn>
              <a:cxn ang="0">
                <a:pos x="104" y="82"/>
              </a:cxn>
              <a:cxn ang="0">
                <a:pos x="102" y="88"/>
              </a:cxn>
              <a:cxn ang="0">
                <a:pos x="106" y="100"/>
              </a:cxn>
              <a:cxn ang="0">
                <a:pos x="110" y="106"/>
              </a:cxn>
              <a:cxn ang="0">
                <a:pos x="110" y="112"/>
              </a:cxn>
              <a:cxn ang="0">
                <a:pos x="100" y="110"/>
              </a:cxn>
              <a:cxn ang="0">
                <a:pos x="90" y="108"/>
              </a:cxn>
              <a:cxn ang="0">
                <a:pos x="80" y="108"/>
              </a:cxn>
              <a:cxn ang="0">
                <a:pos x="72" y="108"/>
              </a:cxn>
              <a:cxn ang="0">
                <a:pos x="56" y="108"/>
              </a:cxn>
              <a:cxn ang="0">
                <a:pos x="40" y="112"/>
              </a:cxn>
              <a:cxn ang="0">
                <a:pos x="28" y="118"/>
              </a:cxn>
              <a:cxn ang="0">
                <a:pos x="22" y="118"/>
              </a:cxn>
              <a:cxn ang="0">
                <a:pos x="0" y="64"/>
              </a:cxn>
              <a:cxn ang="0">
                <a:pos x="22" y="0"/>
              </a:cxn>
              <a:cxn ang="0">
                <a:pos x="112" y="18"/>
              </a:cxn>
            </a:cxnLst>
            <a:rect l="0" t="0" r="r" b="b"/>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3" name="Freeform 290"/>
          <p:cNvSpPr>
            <a:spLocks/>
          </p:cNvSpPr>
          <p:nvPr/>
        </p:nvSpPr>
        <p:spPr bwMode="ltGray">
          <a:xfrm>
            <a:off x="3899110" y="3831697"/>
            <a:ext cx="111039" cy="132364"/>
          </a:xfrm>
          <a:custGeom>
            <a:avLst/>
            <a:gdLst/>
            <a:ahLst/>
            <a:cxnLst>
              <a:cxn ang="0">
                <a:pos x="0" y="28"/>
              </a:cxn>
              <a:cxn ang="0">
                <a:pos x="4" y="36"/>
              </a:cxn>
              <a:cxn ang="0">
                <a:pos x="22" y="52"/>
              </a:cxn>
              <a:cxn ang="0">
                <a:pos x="32" y="66"/>
              </a:cxn>
              <a:cxn ang="0">
                <a:pos x="38" y="68"/>
              </a:cxn>
              <a:cxn ang="0">
                <a:pos x="48" y="78"/>
              </a:cxn>
              <a:cxn ang="0">
                <a:pos x="60" y="84"/>
              </a:cxn>
              <a:cxn ang="0">
                <a:pos x="66" y="86"/>
              </a:cxn>
              <a:cxn ang="0">
                <a:pos x="70" y="86"/>
              </a:cxn>
              <a:cxn ang="0">
                <a:pos x="70" y="68"/>
              </a:cxn>
              <a:cxn ang="0">
                <a:pos x="76" y="58"/>
              </a:cxn>
              <a:cxn ang="0">
                <a:pos x="76" y="56"/>
              </a:cxn>
              <a:cxn ang="0">
                <a:pos x="66" y="54"/>
              </a:cxn>
              <a:cxn ang="0">
                <a:pos x="64" y="44"/>
              </a:cxn>
              <a:cxn ang="0">
                <a:pos x="52" y="42"/>
              </a:cxn>
              <a:cxn ang="0">
                <a:pos x="60" y="38"/>
              </a:cxn>
              <a:cxn ang="0">
                <a:pos x="60" y="32"/>
              </a:cxn>
              <a:cxn ang="0">
                <a:pos x="62" y="30"/>
              </a:cxn>
              <a:cxn ang="0">
                <a:pos x="62" y="20"/>
              </a:cxn>
              <a:cxn ang="0">
                <a:pos x="38" y="0"/>
              </a:cxn>
              <a:cxn ang="0">
                <a:pos x="8" y="14"/>
              </a:cxn>
              <a:cxn ang="0">
                <a:pos x="0" y="28"/>
              </a:cxn>
            </a:cxnLst>
            <a:rect l="0" t="0" r="r" b="b"/>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4" name="Freeform 291"/>
          <p:cNvSpPr>
            <a:spLocks/>
          </p:cNvSpPr>
          <p:nvPr/>
        </p:nvSpPr>
        <p:spPr bwMode="ltGray">
          <a:xfrm>
            <a:off x="3865798" y="3786954"/>
            <a:ext cx="75876" cy="100672"/>
          </a:xfrm>
          <a:custGeom>
            <a:avLst/>
            <a:gdLst/>
            <a:ahLst/>
            <a:cxnLst>
              <a:cxn ang="0">
                <a:pos x="0" y="22"/>
              </a:cxn>
              <a:cxn ang="0">
                <a:pos x="0" y="30"/>
              </a:cxn>
              <a:cxn ang="0">
                <a:pos x="2" y="38"/>
              </a:cxn>
              <a:cxn ang="0">
                <a:pos x="2" y="44"/>
              </a:cxn>
              <a:cxn ang="0">
                <a:pos x="8" y="50"/>
              </a:cxn>
              <a:cxn ang="0">
                <a:pos x="8" y="54"/>
              </a:cxn>
              <a:cxn ang="0">
                <a:pos x="18" y="58"/>
              </a:cxn>
              <a:cxn ang="0">
                <a:pos x="26" y="66"/>
              </a:cxn>
              <a:cxn ang="0">
                <a:pos x="28" y="66"/>
              </a:cxn>
              <a:cxn ang="0">
                <a:pos x="28" y="60"/>
              </a:cxn>
              <a:cxn ang="0">
                <a:pos x="32" y="60"/>
              </a:cxn>
              <a:cxn ang="0">
                <a:pos x="34" y="52"/>
              </a:cxn>
              <a:cxn ang="0">
                <a:pos x="40" y="48"/>
              </a:cxn>
              <a:cxn ang="0">
                <a:pos x="46" y="48"/>
              </a:cxn>
              <a:cxn ang="0">
                <a:pos x="46" y="40"/>
              </a:cxn>
              <a:cxn ang="0">
                <a:pos x="50" y="34"/>
              </a:cxn>
              <a:cxn ang="0">
                <a:pos x="46" y="2"/>
              </a:cxn>
              <a:cxn ang="0">
                <a:pos x="16" y="0"/>
              </a:cxn>
              <a:cxn ang="0">
                <a:pos x="0" y="22"/>
              </a:cxn>
            </a:cxnLst>
            <a:rect l="0" t="0" r="r" b="b"/>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5" name="Freeform 292"/>
          <p:cNvSpPr>
            <a:spLocks/>
          </p:cNvSpPr>
          <p:nvPr/>
        </p:nvSpPr>
        <p:spPr bwMode="ltGray">
          <a:xfrm>
            <a:off x="3823234" y="3714246"/>
            <a:ext cx="175811" cy="156601"/>
          </a:xfrm>
          <a:custGeom>
            <a:avLst/>
            <a:gdLst/>
            <a:ahLst/>
            <a:cxnLst>
              <a:cxn ang="0">
                <a:pos x="0" y="32"/>
              </a:cxn>
              <a:cxn ang="0">
                <a:pos x="8" y="35"/>
              </a:cxn>
              <a:cxn ang="0">
                <a:pos x="11" y="39"/>
              </a:cxn>
              <a:cxn ang="0">
                <a:pos x="17" y="45"/>
              </a:cxn>
              <a:cxn ang="0">
                <a:pos x="23" y="52"/>
              </a:cxn>
              <a:cxn ang="0">
                <a:pos x="23" y="57"/>
              </a:cxn>
              <a:cxn ang="0">
                <a:pos x="28" y="67"/>
              </a:cxn>
              <a:cxn ang="0">
                <a:pos x="38" y="61"/>
              </a:cxn>
              <a:cxn ang="0">
                <a:pos x="45" y="52"/>
              </a:cxn>
              <a:cxn ang="0">
                <a:pos x="51" y="46"/>
              </a:cxn>
              <a:cxn ang="0">
                <a:pos x="66" y="48"/>
              </a:cxn>
              <a:cxn ang="0">
                <a:pos x="68" y="52"/>
              </a:cxn>
              <a:cxn ang="0">
                <a:pos x="68" y="54"/>
              </a:cxn>
              <a:cxn ang="0">
                <a:pos x="69" y="63"/>
              </a:cxn>
              <a:cxn ang="0">
                <a:pos x="71" y="67"/>
              </a:cxn>
              <a:cxn ang="0">
                <a:pos x="71" y="76"/>
              </a:cxn>
              <a:cxn ang="0">
                <a:pos x="75" y="78"/>
              </a:cxn>
              <a:cxn ang="0">
                <a:pos x="79" y="76"/>
              </a:cxn>
              <a:cxn ang="0">
                <a:pos x="86" y="78"/>
              </a:cxn>
              <a:cxn ang="0">
                <a:pos x="92" y="87"/>
              </a:cxn>
              <a:cxn ang="0">
                <a:pos x="88" y="95"/>
              </a:cxn>
              <a:cxn ang="0">
                <a:pos x="88" y="98"/>
              </a:cxn>
              <a:cxn ang="0">
                <a:pos x="92" y="102"/>
              </a:cxn>
              <a:cxn ang="0">
                <a:pos x="99" y="96"/>
              </a:cxn>
              <a:cxn ang="0">
                <a:pos x="109" y="95"/>
              </a:cxn>
              <a:cxn ang="0">
                <a:pos x="113" y="89"/>
              </a:cxn>
              <a:cxn ang="0">
                <a:pos x="113" y="78"/>
              </a:cxn>
              <a:cxn ang="0">
                <a:pos x="118" y="78"/>
              </a:cxn>
              <a:cxn ang="0">
                <a:pos x="118" y="70"/>
              </a:cxn>
              <a:cxn ang="0">
                <a:pos x="114" y="67"/>
              </a:cxn>
              <a:cxn ang="0">
                <a:pos x="113" y="63"/>
              </a:cxn>
              <a:cxn ang="0">
                <a:pos x="113" y="57"/>
              </a:cxn>
              <a:cxn ang="0">
                <a:pos x="114" y="52"/>
              </a:cxn>
              <a:cxn ang="0">
                <a:pos x="118" y="48"/>
              </a:cxn>
              <a:cxn ang="0">
                <a:pos x="122" y="46"/>
              </a:cxn>
              <a:cxn ang="0">
                <a:pos x="116" y="15"/>
              </a:cxn>
              <a:cxn ang="0">
                <a:pos x="32" y="0"/>
              </a:cxn>
              <a:cxn ang="0">
                <a:pos x="2" y="26"/>
              </a:cxn>
              <a:cxn ang="0">
                <a:pos x="0" y="32"/>
              </a:cxn>
            </a:cxnLst>
            <a:rect l="0" t="0" r="r" b="b"/>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6" name="Freeform 293"/>
          <p:cNvSpPr>
            <a:spLocks/>
          </p:cNvSpPr>
          <p:nvPr/>
        </p:nvSpPr>
        <p:spPr bwMode="ltGray">
          <a:xfrm>
            <a:off x="3821382" y="3712383"/>
            <a:ext cx="188766" cy="169650"/>
          </a:xfrm>
          <a:custGeom>
            <a:avLst/>
            <a:gdLst/>
            <a:ahLst/>
            <a:cxnLst>
              <a:cxn ang="0">
                <a:pos x="0" y="34"/>
              </a:cxn>
              <a:cxn ang="0">
                <a:pos x="8" y="38"/>
              </a:cxn>
              <a:cxn ang="0">
                <a:pos x="12" y="42"/>
              </a:cxn>
              <a:cxn ang="0">
                <a:pos x="18" y="48"/>
              </a:cxn>
              <a:cxn ang="0">
                <a:pos x="24" y="56"/>
              </a:cxn>
              <a:cxn ang="0">
                <a:pos x="24" y="62"/>
              </a:cxn>
              <a:cxn ang="0">
                <a:pos x="30" y="72"/>
              </a:cxn>
              <a:cxn ang="0">
                <a:pos x="40" y="66"/>
              </a:cxn>
              <a:cxn ang="0">
                <a:pos x="48" y="56"/>
              </a:cxn>
              <a:cxn ang="0">
                <a:pos x="54" y="50"/>
              </a:cxn>
              <a:cxn ang="0">
                <a:pos x="70" y="52"/>
              </a:cxn>
              <a:cxn ang="0">
                <a:pos x="72" y="56"/>
              </a:cxn>
              <a:cxn ang="0">
                <a:pos x="72" y="58"/>
              </a:cxn>
              <a:cxn ang="0">
                <a:pos x="74" y="68"/>
              </a:cxn>
              <a:cxn ang="0">
                <a:pos x="76" y="72"/>
              </a:cxn>
              <a:cxn ang="0">
                <a:pos x="76" y="82"/>
              </a:cxn>
              <a:cxn ang="0">
                <a:pos x="80" y="84"/>
              </a:cxn>
              <a:cxn ang="0">
                <a:pos x="84" y="82"/>
              </a:cxn>
              <a:cxn ang="0">
                <a:pos x="92" y="84"/>
              </a:cxn>
              <a:cxn ang="0">
                <a:pos x="98" y="94"/>
              </a:cxn>
              <a:cxn ang="0">
                <a:pos x="94" y="102"/>
              </a:cxn>
              <a:cxn ang="0">
                <a:pos x="94" y="106"/>
              </a:cxn>
              <a:cxn ang="0">
                <a:pos x="98" y="110"/>
              </a:cxn>
              <a:cxn ang="0">
                <a:pos x="106" y="104"/>
              </a:cxn>
              <a:cxn ang="0">
                <a:pos x="116" y="102"/>
              </a:cxn>
              <a:cxn ang="0">
                <a:pos x="120" y="96"/>
              </a:cxn>
              <a:cxn ang="0">
                <a:pos x="120" y="84"/>
              </a:cxn>
              <a:cxn ang="0">
                <a:pos x="126" y="84"/>
              </a:cxn>
              <a:cxn ang="0">
                <a:pos x="126" y="76"/>
              </a:cxn>
              <a:cxn ang="0">
                <a:pos x="122" y="72"/>
              </a:cxn>
              <a:cxn ang="0">
                <a:pos x="120" y="68"/>
              </a:cxn>
              <a:cxn ang="0">
                <a:pos x="120" y="62"/>
              </a:cxn>
              <a:cxn ang="0">
                <a:pos x="122" y="56"/>
              </a:cxn>
              <a:cxn ang="0">
                <a:pos x="126" y="52"/>
              </a:cxn>
              <a:cxn ang="0">
                <a:pos x="130" y="50"/>
              </a:cxn>
              <a:cxn ang="0">
                <a:pos x="124" y="16"/>
              </a:cxn>
              <a:cxn ang="0">
                <a:pos x="34" y="0"/>
              </a:cxn>
              <a:cxn ang="0">
                <a:pos x="2" y="28"/>
              </a:cxn>
              <a:cxn ang="0">
                <a:pos x="0" y="34"/>
              </a:cxn>
            </a:cxnLst>
            <a:rect l="0" t="0" r="r" b="b"/>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7" name="Freeform 294"/>
          <p:cNvSpPr>
            <a:spLocks/>
          </p:cNvSpPr>
          <p:nvPr/>
        </p:nvSpPr>
        <p:spPr bwMode="ltGray">
          <a:xfrm>
            <a:off x="3806577" y="3320881"/>
            <a:ext cx="371979" cy="363537"/>
          </a:xfrm>
          <a:custGeom>
            <a:avLst/>
            <a:gdLst/>
            <a:ahLst/>
            <a:cxnLst>
              <a:cxn ang="0">
                <a:pos x="14" y="98"/>
              </a:cxn>
              <a:cxn ang="0">
                <a:pos x="22" y="84"/>
              </a:cxn>
              <a:cxn ang="0">
                <a:pos x="124" y="4"/>
              </a:cxn>
              <a:cxn ang="0">
                <a:pos x="190" y="0"/>
              </a:cxn>
              <a:cxn ang="0">
                <a:pos x="256" y="64"/>
              </a:cxn>
              <a:cxn ang="0">
                <a:pos x="214" y="224"/>
              </a:cxn>
              <a:cxn ang="0">
                <a:pos x="70" y="238"/>
              </a:cxn>
              <a:cxn ang="0">
                <a:pos x="0" y="198"/>
              </a:cxn>
              <a:cxn ang="0">
                <a:pos x="2" y="188"/>
              </a:cxn>
              <a:cxn ang="0">
                <a:pos x="8" y="184"/>
              </a:cxn>
              <a:cxn ang="0">
                <a:pos x="6" y="178"/>
              </a:cxn>
              <a:cxn ang="0">
                <a:pos x="14" y="166"/>
              </a:cxn>
              <a:cxn ang="0">
                <a:pos x="18" y="156"/>
              </a:cxn>
              <a:cxn ang="0">
                <a:pos x="18" y="134"/>
              </a:cxn>
              <a:cxn ang="0">
                <a:pos x="12" y="128"/>
              </a:cxn>
              <a:cxn ang="0">
                <a:pos x="16" y="124"/>
              </a:cxn>
              <a:cxn ang="0">
                <a:pos x="20" y="106"/>
              </a:cxn>
              <a:cxn ang="0">
                <a:pos x="14" y="98"/>
              </a:cxn>
            </a:cxnLst>
            <a:rect l="0" t="0" r="r" b="b"/>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8" name="Freeform 295"/>
          <p:cNvSpPr>
            <a:spLocks/>
          </p:cNvSpPr>
          <p:nvPr/>
        </p:nvSpPr>
        <p:spPr bwMode="ltGray">
          <a:xfrm>
            <a:off x="3788071" y="3710518"/>
            <a:ext cx="77727" cy="59657"/>
          </a:xfrm>
          <a:custGeom>
            <a:avLst/>
            <a:gdLst/>
            <a:ahLst/>
            <a:cxnLst>
              <a:cxn ang="0">
                <a:pos x="28" y="38"/>
              </a:cxn>
              <a:cxn ang="0">
                <a:pos x="22" y="36"/>
              </a:cxn>
              <a:cxn ang="0">
                <a:pos x="20" y="34"/>
              </a:cxn>
              <a:cxn ang="0">
                <a:pos x="18" y="22"/>
              </a:cxn>
              <a:cxn ang="0">
                <a:pos x="16" y="20"/>
              </a:cxn>
              <a:cxn ang="0">
                <a:pos x="12" y="20"/>
              </a:cxn>
              <a:cxn ang="0">
                <a:pos x="0" y="6"/>
              </a:cxn>
              <a:cxn ang="0">
                <a:pos x="24" y="0"/>
              </a:cxn>
              <a:cxn ang="0">
                <a:pos x="52" y="4"/>
              </a:cxn>
              <a:cxn ang="0">
                <a:pos x="52" y="8"/>
              </a:cxn>
              <a:cxn ang="0">
                <a:pos x="48" y="12"/>
              </a:cxn>
              <a:cxn ang="0">
                <a:pos x="50" y="20"/>
              </a:cxn>
              <a:cxn ang="0">
                <a:pos x="44" y="26"/>
              </a:cxn>
              <a:cxn ang="0">
                <a:pos x="38" y="24"/>
              </a:cxn>
              <a:cxn ang="0">
                <a:pos x="30" y="32"/>
              </a:cxn>
              <a:cxn ang="0">
                <a:pos x="28" y="38"/>
              </a:cxn>
            </a:cxnLst>
            <a:rect l="0" t="0" r="r" b="b"/>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699" name="Freeform 296"/>
          <p:cNvSpPr>
            <a:spLocks/>
          </p:cNvSpPr>
          <p:nvPr/>
        </p:nvSpPr>
        <p:spPr bwMode="ltGray">
          <a:xfrm>
            <a:off x="3788071" y="3600525"/>
            <a:ext cx="127694" cy="136093"/>
          </a:xfrm>
          <a:custGeom>
            <a:avLst/>
            <a:gdLst/>
            <a:ahLst/>
            <a:cxnLst>
              <a:cxn ang="0">
                <a:pos x="0" y="30"/>
              </a:cxn>
              <a:cxn ang="0">
                <a:pos x="12" y="14"/>
              </a:cxn>
              <a:cxn ang="0">
                <a:pos x="12" y="8"/>
              </a:cxn>
              <a:cxn ang="0">
                <a:pos x="16" y="10"/>
              </a:cxn>
              <a:cxn ang="0">
                <a:pos x="24" y="2"/>
              </a:cxn>
              <a:cxn ang="0">
                <a:pos x="30" y="6"/>
              </a:cxn>
              <a:cxn ang="0">
                <a:pos x="38" y="0"/>
              </a:cxn>
              <a:cxn ang="0">
                <a:pos x="48" y="2"/>
              </a:cxn>
              <a:cxn ang="0">
                <a:pos x="56" y="4"/>
              </a:cxn>
              <a:cxn ang="0">
                <a:pos x="60" y="12"/>
              </a:cxn>
              <a:cxn ang="0">
                <a:pos x="68" y="12"/>
              </a:cxn>
              <a:cxn ang="0">
                <a:pos x="68" y="22"/>
              </a:cxn>
              <a:cxn ang="0">
                <a:pos x="72" y="26"/>
              </a:cxn>
              <a:cxn ang="0">
                <a:pos x="74" y="30"/>
              </a:cxn>
              <a:cxn ang="0">
                <a:pos x="82" y="42"/>
              </a:cxn>
              <a:cxn ang="0">
                <a:pos x="86" y="84"/>
              </a:cxn>
              <a:cxn ang="0">
                <a:pos x="82" y="88"/>
              </a:cxn>
              <a:cxn ang="0">
                <a:pos x="74" y="88"/>
              </a:cxn>
              <a:cxn ang="0">
                <a:pos x="58" y="78"/>
              </a:cxn>
              <a:cxn ang="0">
                <a:pos x="52" y="78"/>
              </a:cxn>
              <a:cxn ang="0">
                <a:pos x="46" y="76"/>
              </a:cxn>
              <a:cxn ang="0">
                <a:pos x="32" y="76"/>
              </a:cxn>
              <a:cxn ang="0">
                <a:pos x="24" y="76"/>
              </a:cxn>
              <a:cxn ang="0">
                <a:pos x="20" y="80"/>
              </a:cxn>
              <a:cxn ang="0">
                <a:pos x="16" y="78"/>
              </a:cxn>
              <a:cxn ang="0">
                <a:pos x="16" y="76"/>
              </a:cxn>
              <a:cxn ang="0">
                <a:pos x="10" y="78"/>
              </a:cxn>
              <a:cxn ang="0">
                <a:pos x="4" y="78"/>
              </a:cxn>
              <a:cxn ang="0">
                <a:pos x="0" y="78"/>
              </a:cxn>
              <a:cxn ang="0">
                <a:pos x="2" y="64"/>
              </a:cxn>
              <a:cxn ang="0">
                <a:pos x="6" y="54"/>
              </a:cxn>
              <a:cxn ang="0">
                <a:pos x="2" y="52"/>
              </a:cxn>
              <a:cxn ang="0">
                <a:pos x="2" y="42"/>
              </a:cxn>
              <a:cxn ang="0">
                <a:pos x="2" y="36"/>
              </a:cxn>
              <a:cxn ang="0">
                <a:pos x="0" y="34"/>
              </a:cxn>
              <a:cxn ang="0">
                <a:pos x="0" y="30"/>
              </a:cxn>
            </a:cxnLst>
            <a:rect l="0" t="0" r="r" b="b"/>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0" name="Freeform 297"/>
          <p:cNvSpPr>
            <a:spLocks/>
          </p:cNvSpPr>
          <p:nvPr/>
        </p:nvSpPr>
        <p:spPr bwMode="ltGray">
          <a:xfrm>
            <a:off x="3902811" y="3401045"/>
            <a:ext cx="451558" cy="410144"/>
          </a:xfrm>
          <a:custGeom>
            <a:avLst/>
            <a:gdLst/>
            <a:ahLst/>
            <a:cxnLst>
              <a:cxn ang="0">
                <a:pos x="184" y="2"/>
              </a:cxn>
              <a:cxn ang="0">
                <a:pos x="148" y="0"/>
              </a:cxn>
              <a:cxn ang="0">
                <a:pos x="136" y="136"/>
              </a:cxn>
              <a:cxn ang="0">
                <a:pos x="144" y="146"/>
              </a:cxn>
              <a:cxn ang="0">
                <a:pos x="136" y="164"/>
              </a:cxn>
              <a:cxn ang="0">
                <a:pos x="64" y="156"/>
              </a:cxn>
              <a:cxn ang="0">
                <a:pos x="56" y="148"/>
              </a:cxn>
              <a:cxn ang="0">
                <a:pos x="52" y="158"/>
              </a:cxn>
              <a:cxn ang="0">
                <a:pos x="44" y="158"/>
              </a:cxn>
              <a:cxn ang="0">
                <a:pos x="34" y="166"/>
              </a:cxn>
              <a:cxn ang="0">
                <a:pos x="30" y="168"/>
              </a:cxn>
              <a:cxn ang="0">
                <a:pos x="28" y="160"/>
              </a:cxn>
              <a:cxn ang="0">
                <a:pos x="30" y="158"/>
              </a:cxn>
              <a:cxn ang="0">
                <a:pos x="26" y="154"/>
              </a:cxn>
              <a:cxn ang="0">
                <a:pos x="20" y="158"/>
              </a:cxn>
              <a:cxn ang="0">
                <a:pos x="18" y="160"/>
              </a:cxn>
              <a:cxn ang="0">
                <a:pos x="14" y="178"/>
              </a:cxn>
              <a:cxn ang="0">
                <a:pos x="4" y="174"/>
              </a:cxn>
              <a:cxn ang="0">
                <a:pos x="0" y="200"/>
              </a:cxn>
              <a:cxn ang="0">
                <a:pos x="4" y="208"/>
              </a:cxn>
              <a:cxn ang="0">
                <a:pos x="6" y="212"/>
              </a:cxn>
              <a:cxn ang="0">
                <a:pos x="4" y="220"/>
              </a:cxn>
              <a:cxn ang="0">
                <a:pos x="12" y="222"/>
              </a:cxn>
              <a:cxn ang="0">
                <a:pos x="18" y="226"/>
              </a:cxn>
              <a:cxn ang="0">
                <a:pos x="28" y="234"/>
              </a:cxn>
              <a:cxn ang="0">
                <a:pos x="34" y="236"/>
              </a:cxn>
              <a:cxn ang="0">
                <a:pos x="46" y="228"/>
              </a:cxn>
              <a:cxn ang="0">
                <a:pos x="48" y="222"/>
              </a:cxn>
              <a:cxn ang="0">
                <a:pos x="58" y="222"/>
              </a:cxn>
              <a:cxn ang="0">
                <a:pos x="60" y="230"/>
              </a:cxn>
              <a:cxn ang="0">
                <a:pos x="64" y="236"/>
              </a:cxn>
              <a:cxn ang="0">
                <a:pos x="68" y="244"/>
              </a:cxn>
              <a:cxn ang="0">
                <a:pos x="62" y="250"/>
              </a:cxn>
              <a:cxn ang="0">
                <a:pos x="60" y="256"/>
              </a:cxn>
              <a:cxn ang="0">
                <a:pos x="70" y="254"/>
              </a:cxn>
              <a:cxn ang="0">
                <a:pos x="72" y="260"/>
              </a:cxn>
              <a:cxn ang="0">
                <a:pos x="74" y="258"/>
              </a:cxn>
              <a:cxn ang="0">
                <a:pos x="80" y="260"/>
              </a:cxn>
              <a:cxn ang="0">
                <a:pos x="86" y="266"/>
              </a:cxn>
              <a:cxn ang="0">
                <a:pos x="86" y="268"/>
              </a:cxn>
              <a:cxn ang="0">
                <a:pos x="98" y="262"/>
              </a:cxn>
              <a:cxn ang="0">
                <a:pos x="104" y="260"/>
              </a:cxn>
              <a:cxn ang="0">
                <a:pos x="108" y="270"/>
              </a:cxn>
              <a:cxn ang="0">
                <a:pos x="124" y="258"/>
              </a:cxn>
              <a:cxn ang="0">
                <a:pos x="312" y="176"/>
              </a:cxn>
              <a:cxn ang="0">
                <a:pos x="308" y="80"/>
              </a:cxn>
              <a:cxn ang="0">
                <a:pos x="184" y="2"/>
              </a:cxn>
            </a:cxnLst>
            <a:rect l="0" t="0" r="r" b="b"/>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1" name="Freeform 298"/>
          <p:cNvSpPr>
            <a:spLocks/>
          </p:cNvSpPr>
          <p:nvPr/>
        </p:nvSpPr>
        <p:spPr bwMode="ltGray">
          <a:xfrm>
            <a:off x="4063818" y="3680689"/>
            <a:ext cx="218376" cy="152872"/>
          </a:xfrm>
          <a:custGeom>
            <a:avLst/>
            <a:gdLst/>
            <a:ahLst/>
            <a:cxnLst>
              <a:cxn ang="0">
                <a:pos x="118" y="0"/>
              </a:cxn>
              <a:cxn ang="0">
                <a:pos x="102" y="0"/>
              </a:cxn>
              <a:cxn ang="0">
                <a:pos x="74" y="14"/>
              </a:cxn>
              <a:cxn ang="0">
                <a:pos x="44" y="26"/>
              </a:cxn>
              <a:cxn ang="0">
                <a:pos x="32" y="26"/>
              </a:cxn>
              <a:cxn ang="0">
                <a:pos x="30" y="36"/>
              </a:cxn>
              <a:cxn ang="0">
                <a:pos x="24" y="38"/>
              </a:cxn>
              <a:cxn ang="0">
                <a:pos x="22" y="50"/>
              </a:cxn>
              <a:cxn ang="0">
                <a:pos x="10" y="52"/>
              </a:cxn>
              <a:cxn ang="0">
                <a:pos x="6" y="54"/>
              </a:cxn>
              <a:cxn ang="0">
                <a:pos x="6" y="64"/>
              </a:cxn>
              <a:cxn ang="0">
                <a:pos x="0" y="74"/>
              </a:cxn>
              <a:cxn ang="0">
                <a:pos x="8" y="82"/>
              </a:cxn>
              <a:cxn ang="0">
                <a:pos x="8" y="92"/>
              </a:cxn>
              <a:cxn ang="0">
                <a:pos x="8" y="96"/>
              </a:cxn>
              <a:cxn ang="0">
                <a:pos x="14" y="100"/>
              </a:cxn>
              <a:cxn ang="0">
                <a:pos x="20" y="98"/>
              </a:cxn>
              <a:cxn ang="0">
                <a:pos x="24" y="94"/>
              </a:cxn>
              <a:cxn ang="0">
                <a:pos x="32" y="94"/>
              </a:cxn>
              <a:cxn ang="0">
                <a:pos x="38" y="92"/>
              </a:cxn>
              <a:cxn ang="0">
                <a:pos x="46" y="96"/>
              </a:cxn>
              <a:cxn ang="0">
                <a:pos x="50" y="86"/>
              </a:cxn>
              <a:cxn ang="0">
                <a:pos x="46" y="78"/>
              </a:cxn>
              <a:cxn ang="0">
                <a:pos x="50" y="72"/>
              </a:cxn>
              <a:cxn ang="0">
                <a:pos x="92" y="76"/>
              </a:cxn>
              <a:cxn ang="0">
                <a:pos x="98" y="74"/>
              </a:cxn>
              <a:cxn ang="0">
                <a:pos x="108" y="74"/>
              </a:cxn>
              <a:cxn ang="0">
                <a:pos x="124" y="78"/>
              </a:cxn>
              <a:cxn ang="0">
                <a:pos x="134" y="70"/>
              </a:cxn>
              <a:cxn ang="0">
                <a:pos x="140" y="72"/>
              </a:cxn>
              <a:cxn ang="0">
                <a:pos x="148" y="66"/>
              </a:cxn>
              <a:cxn ang="0">
                <a:pos x="150" y="22"/>
              </a:cxn>
              <a:cxn ang="0">
                <a:pos x="118" y="0"/>
              </a:cxn>
            </a:cxnLst>
            <a:rect l="0" t="0" r="r" b="b"/>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2" name="Freeform 299"/>
          <p:cNvSpPr>
            <a:spLocks/>
          </p:cNvSpPr>
          <p:nvPr/>
        </p:nvSpPr>
        <p:spPr bwMode="ltGray">
          <a:xfrm>
            <a:off x="4224823" y="3445788"/>
            <a:ext cx="421948" cy="335573"/>
          </a:xfrm>
          <a:custGeom>
            <a:avLst/>
            <a:gdLst/>
            <a:ahLst/>
            <a:cxnLst>
              <a:cxn ang="0">
                <a:pos x="282" y="86"/>
              </a:cxn>
              <a:cxn ang="0">
                <a:pos x="278" y="152"/>
              </a:cxn>
              <a:cxn ang="0">
                <a:pos x="238" y="178"/>
              </a:cxn>
              <a:cxn ang="0">
                <a:pos x="238" y="200"/>
              </a:cxn>
              <a:cxn ang="0">
                <a:pos x="214" y="210"/>
              </a:cxn>
              <a:cxn ang="0">
                <a:pos x="206" y="204"/>
              </a:cxn>
              <a:cxn ang="0">
                <a:pos x="194" y="202"/>
              </a:cxn>
              <a:cxn ang="0">
                <a:pos x="180" y="200"/>
              </a:cxn>
              <a:cxn ang="0">
                <a:pos x="164" y="208"/>
              </a:cxn>
              <a:cxn ang="0">
                <a:pos x="154" y="206"/>
              </a:cxn>
              <a:cxn ang="0">
                <a:pos x="148" y="204"/>
              </a:cxn>
              <a:cxn ang="0">
                <a:pos x="142" y="200"/>
              </a:cxn>
              <a:cxn ang="0">
                <a:pos x="134" y="198"/>
              </a:cxn>
              <a:cxn ang="0">
                <a:pos x="128" y="200"/>
              </a:cxn>
              <a:cxn ang="0">
                <a:pos x="120" y="200"/>
              </a:cxn>
              <a:cxn ang="0">
                <a:pos x="114" y="192"/>
              </a:cxn>
              <a:cxn ang="0">
                <a:pos x="110" y="194"/>
              </a:cxn>
              <a:cxn ang="0">
                <a:pos x="98" y="184"/>
              </a:cxn>
              <a:cxn ang="0">
                <a:pos x="72" y="188"/>
              </a:cxn>
              <a:cxn ang="0">
                <a:pos x="70" y="198"/>
              </a:cxn>
              <a:cxn ang="0">
                <a:pos x="60" y="216"/>
              </a:cxn>
              <a:cxn ang="0">
                <a:pos x="42" y="204"/>
              </a:cxn>
              <a:cxn ang="0">
                <a:pos x="36" y="220"/>
              </a:cxn>
              <a:cxn ang="0">
                <a:pos x="32" y="206"/>
              </a:cxn>
              <a:cxn ang="0">
                <a:pos x="30" y="202"/>
              </a:cxn>
              <a:cxn ang="0">
                <a:pos x="28" y="206"/>
              </a:cxn>
              <a:cxn ang="0">
                <a:pos x="16" y="194"/>
              </a:cxn>
              <a:cxn ang="0">
                <a:pos x="12" y="182"/>
              </a:cxn>
              <a:cxn ang="0">
                <a:pos x="6" y="178"/>
              </a:cxn>
              <a:cxn ang="0">
                <a:pos x="0" y="166"/>
              </a:cxn>
              <a:cxn ang="0">
                <a:pos x="6" y="154"/>
              </a:cxn>
              <a:cxn ang="0">
                <a:pos x="40" y="154"/>
              </a:cxn>
              <a:cxn ang="0">
                <a:pos x="64" y="152"/>
              </a:cxn>
              <a:cxn ang="0">
                <a:pos x="68" y="140"/>
              </a:cxn>
              <a:cxn ang="0">
                <a:pos x="78" y="126"/>
              </a:cxn>
              <a:cxn ang="0">
                <a:pos x="84" y="78"/>
              </a:cxn>
              <a:cxn ang="0">
                <a:pos x="214" y="0"/>
              </a:cxn>
              <a:cxn ang="0">
                <a:pos x="282" y="36"/>
              </a:cxn>
              <a:cxn ang="0">
                <a:pos x="284" y="64"/>
              </a:cxn>
              <a:cxn ang="0">
                <a:pos x="290" y="78"/>
              </a:cxn>
              <a:cxn ang="0">
                <a:pos x="282" y="86"/>
              </a:cxn>
            </a:cxnLst>
            <a:rect l="0" t="0" r="r" b="b"/>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3" name="Freeform 300"/>
          <p:cNvSpPr>
            <a:spLocks/>
          </p:cNvSpPr>
          <p:nvPr/>
        </p:nvSpPr>
        <p:spPr bwMode="ltGray">
          <a:xfrm>
            <a:off x="4876251" y="3264952"/>
            <a:ext cx="277597" cy="283373"/>
          </a:xfrm>
          <a:custGeom>
            <a:avLst/>
            <a:gdLst/>
            <a:ahLst/>
            <a:cxnLst>
              <a:cxn ang="0">
                <a:pos x="42" y="6"/>
              </a:cxn>
              <a:cxn ang="0">
                <a:pos x="58" y="12"/>
              </a:cxn>
              <a:cxn ang="0">
                <a:pos x="68" y="16"/>
              </a:cxn>
              <a:cxn ang="0">
                <a:pos x="80" y="18"/>
              </a:cxn>
              <a:cxn ang="0">
                <a:pos x="84" y="8"/>
              </a:cxn>
              <a:cxn ang="0">
                <a:pos x="88" y="6"/>
              </a:cxn>
              <a:cxn ang="0">
                <a:pos x="94" y="10"/>
              </a:cxn>
              <a:cxn ang="0">
                <a:pos x="102" y="8"/>
              </a:cxn>
              <a:cxn ang="0">
                <a:pos x="106" y="10"/>
              </a:cxn>
              <a:cxn ang="0">
                <a:pos x="108" y="4"/>
              </a:cxn>
              <a:cxn ang="0">
                <a:pos x="114" y="8"/>
              </a:cxn>
              <a:cxn ang="0">
                <a:pos x="120" y="8"/>
              </a:cxn>
              <a:cxn ang="0">
                <a:pos x="126" y="14"/>
              </a:cxn>
              <a:cxn ang="0">
                <a:pos x="140" y="14"/>
              </a:cxn>
              <a:cxn ang="0">
                <a:pos x="158" y="8"/>
              </a:cxn>
              <a:cxn ang="0">
                <a:pos x="170" y="0"/>
              </a:cxn>
              <a:cxn ang="0">
                <a:pos x="182" y="42"/>
              </a:cxn>
              <a:cxn ang="0">
                <a:pos x="182" y="62"/>
              </a:cxn>
              <a:cxn ang="0">
                <a:pos x="174" y="70"/>
              </a:cxn>
              <a:cxn ang="0">
                <a:pos x="164" y="80"/>
              </a:cxn>
              <a:cxn ang="0">
                <a:pos x="152" y="70"/>
              </a:cxn>
              <a:cxn ang="0">
                <a:pos x="144" y="60"/>
              </a:cxn>
              <a:cxn ang="0">
                <a:pos x="136" y="52"/>
              </a:cxn>
              <a:cxn ang="0">
                <a:pos x="128" y="34"/>
              </a:cxn>
              <a:cxn ang="0">
                <a:pos x="136" y="60"/>
              </a:cxn>
              <a:cxn ang="0">
                <a:pos x="148" y="72"/>
              </a:cxn>
              <a:cxn ang="0">
                <a:pos x="152" y="82"/>
              </a:cxn>
              <a:cxn ang="0">
                <a:pos x="162" y="98"/>
              </a:cxn>
              <a:cxn ang="0">
                <a:pos x="170" y="114"/>
              </a:cxn>
              <a:cxn ang="0">
                <a:pos x="176" y="126"/>
              </a:cxn>
              <a:cxn ang="0">
                <a:pos x="188" y="148"/>
              </a:cxn>
              <a:cxn ang="0">
                <a:pos x="188" y="160"/>
              </a:cxn>
              <a:cxn ang="0">
                <a:pos x="192" y="166"/>
              </a:cxn>
              <a:cxn ang="0">
                <a:pos x="186" y="172"/>
              </a:cxn>
              <a:cxn ang="0">
                <a:pos x="182" y="168"/>
              </a:cxn>
              <a:cxn ang="0">
                <a:pos x="180" y="176"/>
              </a:cxn>
              <a:cxn ang="0">
                <a:pos x="164" y="186"/>
              </a:cxn>
              <a:cxn ang="0">
                <a:pos x="158" y="184"/>
              </a:cxn>
              <a:cxn ang="0">
                <a:pos x="0" y="176"/>
              </a:cxn>
              <a:cxn ang="0">
                <a:pos x="0" y="2"/>
              </a:cxn>
              <a:cxn ang="0">
                <a:pos x="10" y="0"/>
              </a:cxn>
              <a:cxn ang="0">
                <a:pos x="14" y="4"/>
              </a:cxn>
              <a:cxn ang="0">
                <a:pos x="26" y="2"/>
              </a:cxn>
              <a:cxn ang="0">
                <a:pos x="42" y="6"/>
              </a:cxn>
            </a:cxnLst>
            <a:rect l="0" t="0" r="r" b="b"/>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704" name="Freeform 301"/>
          <p:cNvSpPr>
            <a:spLocks/>
          </p:cNvSpPr>
          <p:nvPr/>
        </p:nvSpPr>
        <p:spPr bwMode="ltGray">
          <a:xfrm>
            <a:off x="4467259" y="3203430"/>
            <a:ext cx="429350" cy="419465"/>
          </a:xfrm>
          <a:custGeom>
            <a:avLst/>
            <a:gdLst/>
            <a:ahLst/>
            <a:cxnLst>
              <a:cxn ang="0">
                <a:pos x="132" y="16"/>
              </a:cxn>
              <a:cxn ang="0">
                <a:pos x="132" y="24"/>
              </a:cxn>
              <a:cxn ang="0">
                <a:pos x="138" y="36"/>
              </a:cxn>
              <a:cxn ang="0">
                <a:pos x="144" y="40"/>
              </a:cxn>
              <a:cxn ang="0">
                <a:pos x="154" y="40"/>
              </a:cxn>
              <a:cxn ang="0">
                <a:pos x="174" y="44"/>
              </a:cxn>
              <a:cxn ang="0">
                <a:pos x="186" y="56"/>
              </a:cxn>
              <a:cxn ang="0">
                <a:pos x="192" y="60"/>
              </a:cxn>
              <a:cxn ang="0">
                <a:pos x="202" y="58"/>
              </a:cxn>
              <a:cxn ang="0">
                <a:pos x="210" y="50"/>
              </a:cxn>
              <a:cxn ang="0">
                <a:pos x="212" y="44"/>
              </a:cxn>
              <a:cxn ang="0">
                <a:pos x="206" y="36"/>
              </a:cxn>
              <a:cxn ang="0">
                <a:pos x="208" y="28"/>
              </a:cxn>
              <a:cxn ang="0">
                <a:pos x="214" y="20"/>
              </a:cxn>
              <a:cxn ang="0">
                <a:pos x="226" y="16"/>
              </a:cxn>
              <a:cxn ang="0">
                <a:pos x="240" y="16"/>
              </a:cxn>
              <a:cxn ang="0">
                <a:pos x="250" y="18"/>
              </a:cxn>
              <a:cxn ang="0">
                <a:pos x="260" y="22"/>
              </a:cxn>
              <a:cxn ang="0">
                <a:pos x="258" y="26"/>
              </a:cxn>
              <a:cxn ang="0">
                <a:pos x="264" y="32"/>
              </a:cxn>
              <a:cxn ang="0">
                <a:pos x="270" y="30"/>
              </a:cxn>
              <a:cxn ang="0">
                <a:pos x="276" y="36"/>
              </a:cxn>
              <a:cxn ang="0">
                <a:pos x="284" y="34"/>
              </a:cxn>
              <a:cxn ang="0">
                <a:pos x="292" y="40"/>
              </a:cxn>
              <a:cxn ang="0">
                <a:pos x="290" y="44"/>
              </a:cxn>
              <a:cxn ang="0">
                <a:pos x="290" y="52"/>
              </a:cxn>
              <a:cxn ang="0">
                <a:pos x="294" y="60"/>
              </a:cxn>
              <a:cxn ang="0">
                <a:pos x="296" y="62"/>
              </a:cxn>
              <a:cxn ang="0">
                <a:pos x="292" y="70"/>
              </a:cxn>
              <a:cxn ang="0">
                <a:pos x="296" y="88"/>
              </a:cxn>
              <a:cxn ang="0">
                <a:pos x="286" y="254"/>
              </a:cxn>
              <a:cxn ang="0">
                <a:pos x="268" y="252"/>
              </a:cxn>
              <a:cxn ang="0">
                <a:pos x="268" y="276"/>
              </a:cxn>
              <a:cxn ang="0">
                <a:pos x="134" y="184"/>
              </a:cxn>
              <a:cxn ang="0">
                <a:pos x="110" y="198"/>
              </a:cxn>
              <a:cxn ang="0">
                <a:pos x="102" y="202"/>
              </a:cxn>
              <a:cxn ang="0">
                <a:pos x="96" y="204"/>
              </a:cxn>
              <a:cxn ang="0">
                <a:pos x="88" y="200"/>
              </a:cxn>
              <a:cxn ang="0">
                <a:pos x="74" y="186"/>
              </a:cxn>
              <a:cxn ang="0">
                <a:pos x="62" y="180"/>
              </a:cxn>
              <a:cxn ang="0">
                <a:pos x="34" y="174"/>
              </a:cxn>
              <a:cxn ang="0">
                <a:pos x="0" y="118"/>
              </a:cxn>
              <a:cxn ang="0">
                <a:pos x="24" y="34"/>
              </a:cxn>
              <a:cxn ang="0">
                <a:pos x="68" y="4"/>
              </a:cxn>
              <a:cxn ang="0">
                <a:pos x="78" y="0"/>
              </a:cxn>
              <a:cxn ang="0">
                <a:pos x="82" y="4"/>
              </a:cxn>
              <a:cxn ang="0">
                <a:pos x="90" y="8"/>
              </a:cxn>
              <a:cxn ang="0">
                <a:pos x="96" y="6"/>
              </a:cxn>
              <a:cxn ang="0">
                <a:pos x="104" y="6"/>
              </a:cxn>
              <a:cxn ang="0">
                <a:pos x="114" y="12"/>
              </a:cxn>
              <a:cxn ang="0">
                <a:pos x="120" y="16"/>
              </a:cxn>
              <a:cxn ang="0">
                <a:pos x="128" y="18"/>
              </a:cxn>
              <a:cxn ang="0">
                <a:pos x="132" y="16"/>
              </a:cxn>
            </a:cxnLst>
            <a:rect l="0" t="0" r="r" b="b"/>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5" name="Freeform 302"/>
          <p:cNvSpPr>
            <a:spLocks/>
          </p:cNvSpPr>
          <p:nvPr/>
        </p:nvSpPr>
        <p:spPr bwMode="ltGray">
          <a:xfrm>
            <a:off x="4463557" y="3082252"/>
            <a:ext cx="118441" cy="192022"/>
          </a:xfrm>
          <a:custGeom>
            <a:avLst/>
            <a:gdLst/>
            <a:ahLst/>
            <a:cxnLst>
              <a:cxn ang="0">
                <a:pos x="44" y="12"/>
              </a:cxn>
              <a:cxn ang="0">
                <a:pos x="46" y="6"/>
              </a:cxn>
              <a:cxn ang="0">
                <a:pos x="54" y="2"/>
              </a:cxn>
              <a:cxn ang="0">
                <a:pos x="64" y="0"/>
              </a:cxn>
              <a:cxn ang="0">
                <a:pos x="70" y="4"/>
              </a:cxn>
              <a:cxn ang="0">
                <a:pos x="70" y="8"/>
              </a:cxn>
              <a:cxn ang="0">
                <a:pos x="68" y="18"/>
              </a:cxn>
              <a:cxn ang="0">
                <a:pos x="80" y="12"/>
              </a:cxn>
              <a:cxn ang="0">
                <a:pos x="80" y="18"/>
              </a:cxn>
              <a:cxn ang="0">
                <a:pos x="74" y="26"/>
              </a:cxn>
              <a:cxn ang="0">
                <a:pos x="72" y="34"/>
              </a:cxn>
              <a:cxn ang="0">
                <a:pos x="76" y="38"/>
              </a:cxn>
              <a:cxn ang="0">
                <a:pos x="78" y="46"/>
              </a:cxn>
              <a:cxn ang="0">
                <a:pos x="66" y="56"/>
              </a:cxn>
              <a:cxn ang="0">
                <a:pos x="58" y="60"/>
              </a:cxn>
              <a:cxn ang="0">
                <a:pos x="56" y="64"/>
              </a:cxn>
              <a:cxn ang="0">
                <a:pos x="60" y="70"/>
              </a:cxn>
              <a:cxn ang="0">
                <a:pos x="76" y="78"/>
              </a:cxn>
              <a:cxn ang="0">
                <a:pos x="82" y="80"/>
              </a:cxn>
              <a:cxn ang="0">
                <a:pos x="74" y="96"/>
              </a:cxn>
              <a:cxn ang="0">
                <a:pos x="70" y="94"/>
              </a:cxn>
              <a:cxn ang="0">
                <a:pos x="60" y="102"/>
              </a:cxn>
              <a:cxn ang="0">
                <a:pos x="48" y="116"/>
              </a:cxn>
              <a:cxn ang="0">
                <a:pos x="38" y="126"/>
              </a:cxn>
              <a:cxn ang="0">
                <a:pos x="26" y="124"/>
              </a:cxn>
              <a:cxn ang="0">
                <a:pos x="0" y="58"/>
              </a:cxn>
              <a:cxn ang="0">
                <a:pos x="36" y="12"/>
              </a:cxn>
              <a:cxn ang="0">
                <a:pos x="44" y="12"/>
              </a:cxn>
            </a:cxnLst>
            <a:rect l="0" t="0" r="r" b="b"/>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6" name="Freeform 303"/>
          <p:cNvSpPr>
            <a:spLocks/>
          </p:cNvSpPr>
          <p:nvPr/>
        </p:nvSpPr>
        <p:spPr bwMode="ltGray">
          <a:xfrm>
            <a:off x="4056415" y="3089709"/>
            <a:ext cx="466363" cy="486580"/>
          </a:xfrm>
          <a:custGeom>
            <a:avLst/>
            <a:gdLst/>
            <a:ahLst/>
            <a:cxnLst>
              <a:cxn ang="0">
                <a:pos x="246" y="2"/>
              </a:cxn>
              <a:cxn ang="0">
                <a:pos x="258" y="4"/>
              </a:cxn>
              <a:cxn ang="0">
                <a:pos x="271" y="4"/>
              </a:cxn>
              <a:cxn ang="0">
                <a:pos x="289" y="2"/>
              </a:cxn>
              <a:cxn ang="0">
                <a:pos x="302" y="4"/>
              </a:cxn>
              <a:cxn ang="0">
                <a:pos x="310" y="8"/>
              </a:cxn>
              <a:cxn ang="0">
                <a:pos x="306" y="20"/>
              </a:cxn>
              <a:cxn ang="0">
                <a:pos x="306" y="27"/>
              </a:cxn>
              <a:cxn ang="0">
                <a:pos x="306" y="33"/>
              </a:cxn>
              <a:cxn ang="0">
                <a:pos x="293" y="53"/>
              </a:cxn>
              <a:cxn ang="0">
                <a:pos x="285" y="51"/>
              </a:cxn>
              <a:cxn ang="0">
                <a:pos x="285" y="64"/>
              </a:cxn>
              <a:cxn ang="0">
                <a:pos x="291" y="72"/>
              </a:cxn>
              <a:cxn ang="0">
                <a:pos x="297" y="74"/>
              </a:cxn>
              <a:cxn ang="0">
                <a:pos x="297" y="80"/>
              </a:cxn>
              <a:cxn ang="0">
                <a:pos x="306" y="96"/>
              </a:cxn>
              <a:cxn ang="0">
                <a:pos x="304" y="119"/>
              </a:cxn>
              <a:cxn ang="0">
                <a:pos x="301" y="127"/>
              </a:cxn>
              <a:cxn ang="0">
                <a:pos x="304" y="133"/>
              </a:cxn>
              <a:cxn ang="0">
                <a:pos x="306" y="150"/>
              </a:cxn>
              <a:cxn ang="0">
                <a:pos x="308" y="164"/>
              </a:cxn>
              <a:cxn ang="0">
                <a:pos x="310" y="168"/>
              </a:cxn>
              <a:cxn ang="0">
                <a:pos x="312" y="174"/>
              </a:cxn>
              <a:cxn ang="0">
                <a:pos x="304" y="183"/>
              </a:cxn>
              <a:cxn ang="0">
                <a:pos x="306" y="195"/>
              </a:cxn>
              <a:cxn ang="0">
                <a:pos x="299" y="207"/>
              </a:cxn>
              <a:cxn ang="0">
                <a:pos x="304" y="219"/>
              </a:cxn>
              <a:cxn ang="0">
                <a:pos x="306" y="230"/>
              </a:cxn>
              <a:cxn ang="0">
                <a:pos x="310" y="232"/>
              </a:cxn>
              <a:cxn ang="0">
                <a:pos x="322" y="244"/>
              </a:cxn>
              <a:cxn ang="0">
                <a:pos x="222" y="308"/>
              </a:cxn>
              <a:cxn ang="0">
                <a:pos x="183" y="320"/>
              </a:cxn>
              <a:cxn ang="0">
                <a:pos x="180" y="316"/>
              </a:cxn>
              <a:cxn ang="0">
                <a:pos x="180" y="310"/>
              </a:cxn>
              <a:cxn ang="0">
                <a:pos x="174" y="295"/>
              </a:cxn>
              <a:cxn ang="0">
                <a:pos x="170" y="289"/>
              </a:cxn>
              <a:cxn ang="0">
                <a:pos x="166" y="289"/>
              </a:cxn>
              <a:cxn ang="0">
                <a:pos x="162" y="291"/>
              </a:cxn>
              <a:cxn ang="0">
                <a:pos x="156" y="283"/>
              </a:cxn>
              <a:cxn ang="0">
                <a:pos x="150" y="281"/>
              </a:cxn>
              <a:cxn ang="0">
                <a:pos x="144" y="271"/>
              </a:cxn>
              <a:cxn ang="0">
                <a:pos x="0" y="148"/>
              </a:cxn>
              <a:cxn ang="0">
                <a:pos x="8" y="115"/>
              </a:cxn>
              <a:cxn ang="0">
                <a:pos x="113" y="68"/>
              </a:cxn>
              <a:cxn ang="0">
                <a:pos x="146" y="21"/>
              </a:cxn>
              <a:cxn ang="0">
                <a:pos x="154" y="21"/>
              </a:cxn>
              <a:cxn ang="0">
                <a:pos x="166" y="12"/>
              </a:cxn>
              <a:cxn ang="0">
                <a:pos x="181" y="10"/>
              </a:cxn>
              <a:cxn ang="0">
                <a:pos x="199" y="6"/>
              </a:cxn>
              <a:cxn ang="0">
                <a:pos x="215" y="4"/>
              </a:cxn>
              <a:cxn ang="0">
                <a:pos x="219" y="4"/>
              </a:cxn>
              <a:cxn ang="0">
                <a:pos x="230" y="0"/>
              </a:cxn>
              <a:cxn ang="0">
                <a:pos x="238" y="2"/>
              </a:cxn>
              <a:cxn ang="0">
                <a:pos x="246" y="2"/>
              </a:cxn>
            </a:cxnLst>
            <a:rect l="0" t="0" r="r" b="b"/>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7" name="Freeform 304"/>
          <p:cNvSpPr>
            <a:spLocks/>
          </p:cNvSpPr>
          <p:nvPr/>
        </p:nvSpPr>
        <p:spPr bwMode="ltGray">
          <a:xfrm>
            <a:off x="4054564" y="3087844"/>
            <a:ext cx="477467" cy="499631"/>
          </a:xfrm>
          <a:custGeom>
            <a:avLst/>
            <a:gdLst/>
            <a:ahLst/>
            <a:cxnLst>
              <a:cxn ang="0">
                <a:pos x="252" y="2"/>
              </a:cxn>
              <a:cxn ang="0">
                <a:pos x="264" y="4"/>
              </a:cxn>
              <a:cxn ang="0">
                <a:pos x="278" y="4"/>
              </a:cxn>
              <a:cxn ang="0">
                <a:pos x="296" y="2"/>
              </a:cxn>
              <a:cxn ang="0">
                <a:pos x="310" y="4"/>
              </a:cxn>
              <a:cxn ang="0">
                <a:pos x="318" y="8"/>
              </a:cxn>
              <a:cxn ang="0">
                <a:pos x="314" y="20"/>
              </a:cxn>
              <a:cxn ang="0">
                <a:pos x="314" y="28"/>
              </a:cxn>
              <a:cxn ang="0">
                <a:pos x="314" y="34"/>
              </a:cxn>
              <a:cxn ang="0">
                <a:pos x="300" y="54"/>
              </a:cxn>
              <a:cxn ang="0">
                <a:pos x="292" y="52"/>
              </a:cxn>
              <a:cxn ang="0">
                <a:pos x="292" y="66"/>
              </a:cxn>
              <a:cxn ang="0">
                <a:pos x="298" y="74"/>
              </a:cxn>
              <a:cxn ang="0">
                <a:pos x="304" y="76"/>
              </a:cxn>
              <a:cxn ang="0">
                <a:pos x="304" y="82"/>
              </a:cxn>
              <a:cxn ang="0">
                <a:pos x="314" y="98"/>
              </a:cxn>
              <a:cxn ang="0">
                <a:pos x="312" y="122"/>
              </a:cxn>
              <a:cxn ang="0">
                <a:pos x="308" y="130"/>
              </a:cxn>
              <a:cxn ang="0">
                <a:pos x="312" y="136"/>
              </a:cxn>
              <a:cxn ang="0">
                <a:pos x="314" y="154"/>
              </a:cxn>
              <a:cxn ang="0">
                <a:pos x="316" y="168"/>
              </a:cxn>
              <a:cxn ang="0">
                <a:pos x="318" y="172"/>
              </a:cxn>
              <a:cxn ang="0">
                <a:pos x="320" y="178"/>
              </a:cxn>
              <a:cxn ang="0">
                <a:pos x="312" y="188"/>
              </a:cxn>
              <a:cxn ang="0">
                <a:pos x="314" y="200"/>
              </a:cxn>
              <a:cxn ang="0">
                <a:pos x="306" y="212"/>
              </a:cxn>
              <a:cxn ang="0">
                <a:pos x="312" y="224"/>
              </a:cxn>
              <a:cxn ang="0">
                <a:pos x="314" y="236"/>
              </a:cxn>
              <a:cxn ang="0">
                <a:pos x="318" y="238"/>
              </a:cxn>
              <a:cxn ang="0">
                <a:pos x="330" y="250"/>
              </a:cxn>
              <a:cxn ang="0">
                <a:pos x="228" y="316"/>
              </a:cxn>
              <a:cxn ang="0">
                <a:pos x="188" y="328"/>
              </a:cxn>
              <a:cxn ang="0">
                <a:pos x="184" y="324"/>
              </a:cxn>
              <a:cxn ang="0">
                <a:pos x="184" y="318"/>
              </a:cxn>
              <a:cxn ang="0">
                <a:pos x="178" y="302"/>
              </a:cxn>
              <a:cxn ang="0">
                <a:pos x="174" y="296"/>
              </a:cxn>
              <a:cxn ang="0">
                <a:pos x="170" y="296"/>
              </a:cxn>
              <a:cxn ang="0">
                <a:pos x="166" y="298"/>
              </a:cxn>
              <a:cxn ang="0">
                <a:pos x="160" y="290"/>
              </a:cxn>
              <a:cxn ang="0">
                <a:pos x="154" y="288"/>
              </a:cxn>
              <a:cxn ang="0">
                <a:pos x="148" y="278"/>
              </a:cxn>
              <a:cxn ang="0">
                <a:pos x="0" y="152"/>
              </a:cxn>
              <a:cxn ang="0">
                <a:pos x="8" y="118"/>
              </a:cxn>
              <a:cxn ang="0">
                <a:pos x="116" y="70"/>
              </a:cxn>
              <a:cxn ang="0">
                <a:pos x="150" y="22"/>
              </a:cxn>
              <a:cxn ang="0">
                <a:pos x="158" y="22"/>
              </a:cxn>
              <a:cxn ang="0">
                <a:pos x="170" y="12"/>
              </a:cxn>
              <a:cxn ang="0">
                <a:pos x="186" y="10"/>
              </a:cxn>
              <a:cxn ang="0">
                <a:pos x="204" y="6"/>
              </a:cxn>
              <a:cxn ang="0">
                <a:pos x="220" y="4"/>
              </a:cxn>
              <a:cxn ang="0">
                <a:pos x="224" y="4"/>
              </a:cxn>
              <a:cxn ang="0">
                <a:pos x="236" y="0"/>
              </a:cxn>
              <a:cxn ang="0">
                <a:pos x="244" y="2"/>
              </a:cxn>
              <a:cxn ang="0">
                <a:pos x="252" y="2"/>
              </a:cxn>
            </a:cxnLst>
            <a:rect l="0" t="0" r="r" b="b"/>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8" name="Freeform 305"/>
          <p:cNvSpPr>
            <a:spLocks/>
          </p:cNvSpPr>
          <p:nvPr/>
        </p:nvSpPr>
        <p:spPr bwMode="ltGray">
          <a:xfrm>
            <a:off x="3971285" y="3093437"/>
            <a:ext cx="297954" cy="201344"/>
          </a:xfrm>
          <a:custGeom>
            <a:avLst/>
            <a:gdLst/>
            <a:ahLst/>
            <a:cxnLst>
              <a:cxn ang="0">
                <a:pos x="154" y="0"/>
              </a:cxn>
              <a:cxn ang="0">
                <a:pos x="156" y="9"/>
              </a:cxn>
              <a:cxn ang="0">
                <a:pos x="164" y="13"/>
              </a:cxn>
              <a:cxn ang="0">
                <a:pos x="171" y="13"/>
              </a:cxn>
              <a:cxn ang="0">
                <a:pos x="177" y="13"/>
              </a:cxn>
              <a:cxn ang="0">
                <a:pos x="185" y="11"/>
              </a:cxn>
              <a:cxn ang="0">
                <a:pos x="194" y="9"/>
              </a:cxn>
              <a:cxn ang="0">
                <a:pos x="191" y="17"/>
              </a:cxn>
              <a:cxn ang="0">
                <a:pos x="196" y="21"/>
              </a:cxn>
              <a:cxn ang="0">
                <a:pos x="202" y="19"/>
              </a:cxn>
              <a:cxn ang="0">
                <a:pos x="206" y="26"/>
              </a:cxn>
              <a:cxn ang="0">
                <a:pos x="204" y="34"/>
              </a:cxn>
              <a:cxn ang="0">
                <a:pos x="206" y="40"/>
              </a:cxn>
              <a:cxn ang="0">
                <a:pos x="204" y="55"/>
              </a:cxn>
              <a:cxn ang="0">
                <a:pos x="204" y="64"/>
              </a:cxn>
              <a:cxn ang="0">
                <a:pos x="206" y="68"/>
              </a:cxn>
              <a:cxn ang="0">
                <a:pos x="202" y="72"/>
              </a:cxn>
              <a:cxn ang="0">
                <a:pos x="191" y="74"/>
              </a:cxn>
              <a:cxn ang="0">
                <a:pos x="181" y="74"/>
              </a:cxn>
              <a:cxn ang="0">
                <a:pos x="177" y="77"/>
              </a:cxn>
              <a:cxn ang="0">
                <a:pos x="177" y="85"/>
              </a:cxn>
              <a:cxn ang="0">
                <a:pos x="131" y="104"/>
              </a:cxn>
              <a:cxn ang="0">
                <a:pos x="123" y="106"/>
              </a:cxn>
              <a:cxn ang="0">
                <a:pos x="114" y="104"/>
              </a:cxn>
              <a:cxn ang="0">
                <a:pos x="104" y="107"/>
              </a:cxn>
              <a:cxn ang="0">
                <a:pos x="89" y="109"/>
              </a:cxn>
              <a:cxn ang="0">
                <a:pos x="67" y="119"/>
              </a:cxn>
              <a:cxn ang="0">
                <a:pos x="67" y="132"/>
              </a:cxn>
              <a:cxn ang="0">
                <a:pos x="0" y="121"/>
              </a:cxn>
              <a:cxn ang="0">
                <a:pos x="15" y="121"/>
              </a:cxn>
              <a:cxn ang="0">
                <a:pos x="27" y="115"/>
              </a:cxn>
              <a:cxn ang="0">
                <a:pos x="46" y="106"/>
              </a:cxn>
              <a:cxn ang="0">
                <a:pos x="65" y="85"/>
              </a:cxn>
              <a:cxn ang="0">
                <a:pos x="62" y="81"/>
              </a:cxn>
              <a:cxn ang="0">
                <a:pos x="65" y="72"/>
              </a:cxn>
              <a:cxn ang="0">
                <a:pos x="69" y="64"/>
              </a:cxn>
              <a:cxn ang="0">
                <a:pos x="79" y="58"/>
              </a:cxn>
              <a:cxn ang="0">
                <a:pos x="81" y="53"/>
              </a:cxn>
              <a:cxn ang="0">
                <a:pos x="85" y="47"/>
              </a:cxn>
              <a:cxn ang="0">
                <a:pos x="92" y="43"/>
              </a:cxn>
              <a:cxn ang="0">
                <a:pos x="102" y="36"/>
              </a:cxn>
              <a:cxn ang="0">
                <a:pos x="110" y="36"/>
              </a:cxn>
              <a:cxn ang="0">
                <a:pos x="119" y="32"/>
              </a:cxn>
              <a:cxn ang="0">
                <a:pos x="129" y="25"/>
              </a:cxn>
              <a:cxn ang="0">
                <a:pos x="142" y="11"/>
              </a:cxn>
              <a:cxn ang="0">
                <a:pos x="154" y="0"/>
              </a:cxn>
            </a:cxnLst>
            <a:rect l="0" t="0" r="r" b="b"/>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09" name="Freeform 306"/>
          <p:cNvSpPr>
            <a:spLocks/>
          </p:cNvSpPr>
          <p:nvPr/>
        </p:nvSpPr>
        <p:spPr bwMode="ltGray">
          <a:xfrm>
            <a:off x="3969434" y="3091572"/>
            <a:ext cx="309057" cy="214393"/>
          </a:xfrm>
          <a:custGeom>
            <a:avLst/>
            <a:gdLst/>
            <a:ahLst/>
            <a:cxnLst>
              <a:cxn ang="0">
                <a:pos x="160" y="0"/>
              </a:cxn>
              <a:cxn ang="0">
                <a:pos x="162" y="10"/>
              </a:cxn>
              <a:cxn ang="0">
                <a:pos x="170" y="14"/>
              </a:cxn>
              <a:cxn ang="0">
                <a:pos x="178" y="14"/>
              </a:cxn>
              <a:cxn ang="0">
                <a:pos x="184" y="14"/>
              </a:cxn>
              <a:cxn ang="0">
                <a:pos x="192" y="12"/>
              </a:cxn>
              <a:cxn ang="0">
                <a:pos x="202" y="10"/>
              </a:cxn>
              <a:cxn ang="0">
                <a:pos x="198" y="18"/>
              </a:cxn>
              <a:cxn ang="0">
                <a:pos x="204" y="22"/>
              </a:cxn>
              <a:cxn ang="0">
                <a:pos x="210" y="20"/>
              </a:cxn>
              <a:cxn ang="0">
                <a:pos x="214" y="28"/>
              </a:cxn>
              <a:cxn ang="0">
                <a:pos x="212" y="36"/>
              </a:cxn>
              <a:cxn ang="0">
                <a:pos x="214" y="42"/>
              </a:cxn>
              <a:cxn ang="0">
                <a:pos x="212" y="58"/>
              </a:cxn>
              <a:cxn ang="0">
                <a:pos x="212" y="68"/>
              </a:cxn>
              <a:cxn ang="0">
                <a:pos x="214" y="72"/>
              </a:cxn>
              <a:cxn ang="0">
                <a:pos x="210" y="76"/>
              </a:cxn>
              <a:cxn ang="0">
                <a:pos x="198" y="78"/>
              </a:cxn>
              <a:cxn ang="0">
                <a:pos x="188" y="78"/>
              </a:cxn>
              <a:cxn ang="0">
                <a:pos x="184" y="82"/>
              </a:cxn>
              <a:cxn ang="0">
                <a:pos x="184" y="90"/>
              </a:cxn>
              <a:cxn ang="0">
                <a:pos x="136" y="110"/>
              </a:cxn>
              <a:cxn ang="0">
                <a:pos x="128" y="112"/>
              </a:cxn>
              <a:cxn ang="0">
                <a:pos x="118" y="110"/>
              </a:cxn>
              <a:cxn ang="0">
                <a:pos x="108" y="114"/>
              </a:cxn>
              <a:cxn ang="0">
                <a:pos x="92" y="116"/>
              </a:cxn>
              <a:cxn ang="0">
                <a:pos x="70" y="126"/>
              </a:cxn>
              <a:cxn ang="0">
                <a:pos x="70" y="140"/>
              </a:cxn>
              <a:cxn ang="0">
                <a:pos x="0" y="128"/>
              </a:cxn>
              <a:cxn ang="0">
                <a:pos x="16" y="128"/>
              </a:cxn>
              <a:cxn ang="0">
                <a:pos x="28" y="122"/>
              </a:cxn>
              <a:cxn ang="0">
                <a:pos x="48" y="112"/>
              </a:cxn>
              <a:cxn ang="0">
                <a:pos x="68" y="90"/>
              </a:cxn>
              <a:cxn ang="0">
                <a:pos x="64" y="86"/>
              </a:cxn>
              <a:cxn ang="0">
                <a:pos x="68" y="76"/>
              </a:cxn>
              <a:cxn ang="0">
                <a:pos x="72" y="68"/>
              </a:cxn>
              <a:cxn ang="0">
                <a:pos x="82" y="62"/>
              </a:cxn>
              <a:cxn ang="0">
                <a:pos x="84" y="56"/>
              </a:cxn>
              <a:cxn ang="0">
                <a:pos x="88" y="50"/>
              </a:cxn>
              <a:cxn ang="0">
                <a:pos x="96" y="46"/>
              </a:cxn>
              <a:cxn ang="0">
                <a:pos x="106" y="38"/>
              </a:cxn>
              <a:cxn ang="0">
                <a:pos x="114" y="38"/>
              </a:cxn>
              <a:cxn ang="0">
                <a:pos x="124" y="34"/>
              </a:cxn>
              <a:cxn ang="0">
                <a:pos x="134" y="26"/>
              </a:cxn>
              <a:cxn ang="0">
                <a:pos x="148" y="12"/>
              </a:cxn>
              <a:cxn ang="0">
                <a:pos x="160" y="0"/>
              </a:cxn>
            </a:cxnLst>
            <a:rect l="0" t="0" r="r" b="b"/>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0" name="Freeform 307"/>
          <p:cNvSpPr>
            <a:spLocks/>
          </p:cNvSpPr>
          <p:nvPr/>
        </p:nvSpPr>
        <p:spPr bwMode="ltGray">
          <a:xfrm>
            <a:off x="3826935" y="3287324"/>
            <a:ext cx="235032" cy="173379"/>
          </a:xfrm>
          <a:custGeom>
            <a:avLst/>
            <a:gdLst/>
            <a:ahLst/>
            <a:cxnLst>
              <a:cxn ang="0">
                <a:pos x="84" y="15"/>
              </a:cxn>
              <a:cxn ang="0">
                <a:pos x="93" y="0"/>
              </a:cxn>
              <a:cxn ang="0">
                <a:pos x="160" y="11"/>
              </a:cxn>
              <a:cxn ang="0">
                <a:pos x="150" y="39"/>
              </a:cxn>
              <a:cxn ang="0">
                <a:pos x="107" y="36"/>
              </a:cxn>
              <a:cxn ang="0">
                <a:pos x="91" y="80"/>
              </a:cxn>
              <a:cxn ang="0">
                <a:pos x="84" y="80"/>
              </a:cxn>
              <a:cxn ang="0">
                <a:pos x="76" y="82"/>
              </a:cxn>
              <a:cxn ang="0">
                <a:pos x="70" y="90"/>
              </a:cxn>
              <a:cxn ang="0">
                <a:pos x="65" y="107"/>
              </a:cxn>
              <a:cxn ang="0">
                <a:pos x="65" y="114"/>
              </a:cxn>
              <a:cxn ang="0">
                <a:pos x="8" y="107"/>
              </a:cxn>
              <a:cxn ang="0">
                <a:pos x="0" y="114"/>
              </a:cxn>
              <a:cxn ang="0">
                <a:pos x="6" y="95"/>
              </a:cxn>
              <a:cxn ang="0">
                <a:pos x="6" y="90"/>
              </a:cxn>
              <a:cxn ang="0">
                <a:pos x="11" y="88"/>
              </a:cxn>
              <a:cxn ang="0">
                <a:pos x="15" y="88"/>
              </a:cxn>
              <a:cxn ang="0">
                <a:pos x="23" y="75"/>
              </a:cxn>
              <a:cxn ang="0">
                <a:pos x="29" y="73"/>
              </a:cxn>
              <a:cxn ang="0">
                <a:pos x="29" y="65"/>
              </a:cxn>
              <a:cxn ang="0">
                <a:pos x="32" y="64"/>
              </a:cxn>
              <a:cxn ang="0">
                <a:pos x="46" y="52"/>
              </a:cxn>
              <a:cxn ang="0">
                <a:pos x="57" y="37"/>
              </a:cxn>
              <a:cxn ang="0">
                <a:pos x="57" y="30"/>
              </a:cxn>
              <a:cxn ang="0">
                <a:pos x="72" y="22"/>
              </a:cxn>
              <a:cxn ang="0">
                <a:pos x="80" y="19"/>
              </a:cxn>
              <a:cxn ang="0">
                <a:pos x="84" y="15"/>
              </a:cxn>
            </a:cxnLst>
            <a:rect l="0" t="0" r="r" b="b"/>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1" name="Freeform 308"/>
          <p:cNvSpPr>
            <a:spLocks/>
          </p:cNvSpPr>
          <p:nvPr/>
        </p:nvSpPr>
        <p:spPr bwMode="ltGray">
          <a:xfrm>
            <a:off x="3826935" y="3285459"/>
            <a:ext cx="244285" cy="186429"/>
          </a:xfrm>
          <a:custGeom>
            <a:avLst/>
            <a:gdLst/>
            <a:ahLst/>
            <a:cxnLst>
              <a:cxn ang="0">
                <a:pos x="88" y="16"/>
              </a:cxn>
              <a:cxn ang="0">
                <a:pos x="98" y="0"/>
              </a:cxn>
              <a:cxn ang="0">
                <a:pos x="168" y="12"/>
              </a:cxn>
              <a:cxn ang="0">
                <a:pos x="158" y="42"/>
              </a:cxn>
              <a:cxn ang="0">
                <a:pos x="112" y="38"/>
              </a:cxn>
              <a:cxn ang="0">
                <a:pos x="96" y="86"/>
              </a:cxn>
              <a:cxn ang="0">
                <a:pos x="88" y="86"/>
              </a:cxn>
              <a:cxn ang="0">
                <a:pos x="80" y="88"/>
              </a:cxn>
              <a:cxn ang="0">
                <a:pos x="74" y="96"/>
              </a:cxn>
              <a:cxn ang="0">
                <a:pos x="68" y="114"/>
              </a:cxn>
              <a:cxn ang="0">
                <a:pos x="68" y="122"/>
              </a:cxn>
              <a:cxn ang="0">
                <a:pos x="8" y="114"/>
              </a:cxn>
              <a:cxn ang="0">
                <a:pos x="0" y="122"/>
              </a:cxn>
              <a:cxn ang="0">
                <a:pos x="6" y="102"/>
              </a:cxn>
              <a:cxn ang="0">
                <a:pos x="6" y="96"/>
              </a:cxn>
              <a:cxn ang="0">
                <a:pos x="12" y="94"/>
              </a:cxn>
              <a:cxn ang="0">
                <a:pos x="16" y="94"/>
              </a:cxn>
              <a:cxn ang="0">
                <a:pos x="24" y="80"/>
              </a:cxn>
              <a:cxn ang="0">
                <a:pos x="30" y="78"/>
              </a:cxn>
              <a:cxn ang="0">
                <a:pos x="30" y="70"/>
              </a:cxn>
              <a:cxn ang="0">
                <a:pos x="34" y="68"/>
              </a:cxn>
              <a:cxn ang="0">
                <a:pos x="48" y="56"/>
              </a:cxn>
              <a:cxn ang="0">
                <a:pos x="60" y="40"/>
              </a:cxn>
              <a:cxn ang="0">
                <a:pos x="60" y="32"/>
              </a:cxn>
              <a:cxn ang="0">
                <a:pos x="76" y="24"/>
              </a:cxn>
              <a:cxn ang="0">
                <a:pos x="84" y="20"/>
              </a:cxn>
              <a:cxn ang="0">
                <a:pos x="88" y="16"/>
              </a:cxn>
            </a:cxnLst>
            <a:rect l="0" t="0" r="r" b="b"/>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2" name="Freeform 309"/>
          <p:cNvSpPr>
            <a:spLocks/>
          </p:cNvSpPr>
          <p:nvPr/>
        </p:nvSpPr>
        <p:spPr bwMode="ltGray">
          <a:xfrm>
            <a:off x="3791772" y="3676960"/>
            <a:ext cx="72175" cy="26100"/>
          </a:xfrm>
          <a:custGeom>
            <a:avLst/>
            <a:gdLst/>
            <a:ahLst/>
            <a:cxnLst>
              <a:cxn ang="0">
                <a:pos x="4" y="4"/>
              </a:cxn>
              <a:cxn ang="0">
                <a:pos x="10" y="6"/>
              </a:cxn>
              <a:cxn ang="0">
                <a:pos x="18" y="6"/>
              </a:cxn>
              <a:cxn ang="0">
                <a:pos x="26" y="0"/>
              </a:cxn>
              <a:cxn ang="0">
                <a:pos x="36" y="4"/>
              </a:cxn>
              <a:cxn ang="0">
                <a:pos x="44" y="8"/>
              </a:cxn>
              <a:cxn ang="0">
                <a:pos x="48" y="12"/>
              </a:cxn>
              <a:cxn ang="0">
                <a:pos x="44" y="16"/>
              </a:cxn>
              <a:cxn ang="0">
                <a:pos x="38" y="14"/>
              </a:cxn>
              <a:cxn ang="0">
                <a:pos x="34" y="8"/>
              </a:cxn>
              <a:cxn ang="0">
                <a:pos x="30" y="12"/>
              </a:cxn>
              <a:cxn ang="0">
                <a:pos x="20" y="12"/>
              </a:cxn>
              <a:cxn ang="0">
                <a:pos x="18" y="16"/>
              </a:cxn>
              <a:cxn ang="0">
                <a:pos x="10" y="16"/>
              </a:cxn>
              <a:cxn ang="0">
                <a:pos x="6" y="12"/>
              </a:cxn>
              <a:cxn ang="0">
                <a:pos x="0" y="14"/>
              </a:cxn>
              <a:cxn ang="0">
                <a:pos x="4" y="4"/>
              </a:cxn>
            </a:cxnLst>
            <a:rect l="0" t="0" r="r" b="b"/>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3" name="Freeform 310"/>
          <p:cNvSpPr>
            <a:spLocks/>
          </p:cNvSpPr>
          <p:nvPr/>
        </p:nvSpPr>
        <p:spPr bwMode="ltGray">
          <a:xfrm>
            <a:off x="3902811" y="3266816"/>
            <a:ext cx="12954" cy="20507"/>
          </a:xfrm>
          <a:custGeom>
            <a:avLst/>
            <a:gdLst/>
            <a:ahLst/>
            <a:cxnLst>
              <a:cxn ang="0">
                <a:pos x="6" y="0"/>
              </a:cxn>
              <a:cxn ang="0">
                <a:pos x="0" y="6"/>
              </a:cxn>
              <a:cxn ang="0">
                <a:pos x="2" y="12"/>
              </a:cxn>
              <a:cxn ang="0">
                <a:pos x="8" y="8"/>
              </a:cxn>
              <a:cxn ang="0">
                <a:pos x="8" y="4"/>
              </a:cxn>
              <a:cxn ang="0">
                <a:pos x="6" y="0"/>
              </a:cxn>
            </a:cxnLst>
            <a:rect l="0" t="0" r="r" b="b"/>
            <a:pathLst>
              <a:path w="9" h="13">
                <a:moveTo>
                  <a:pt x="6" y="0"/>
                </a:moveTo>
                <a:lnTo>
                  <a:pt x="0" y="6"/>
                </a:lnTo>
                <a:lnTo>
                  <a:pt x="2" y="12"/>
                </a:lnTo>
                <a:lnTo>
                  <a:pt x="8" y="8"/>
                </a:lnTo>
                <a:lnTo>
                  <a:pt x="8" y="4"/>
                </a:lnTo>
                <a:lnTo>
                  <a:pt x="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4" name="Freeform 311"/>
          <p:cNvSpPr>
            <a:spLocks/>
          </p:cNvSpPr>
          <p:nvPr/>
        </p:nvSpPr>
        <p:spPr bwMode="ltGray">
          <a:xfrm>
            <a:off x="3939824" y="3257495"/>
            <a:ext cx="18506" cy="20507"/>
          </a:xfrm>
          <a:custGeom>
            <a:avLst/>
            <a:gdLst/>
            <a:ahLst/>
            <a:cxnLst>
              <a:cxn ang="0">
                <a:pos x="10" y="0"/>
              </a:cxn>
              <a:cxn ang="0">
                <a:pos x="0" y="10"/>
              </a:cxn>
              <a:cxn ang="0">
                <a:pos x="2" y="12"/>
              </a:cxn>
              <a:cxn ang="0">
                <a:pos x="6" y="12"/>
              </a:cxn>
              <a:cxn ang="0">
                <a:pos x="10" y="6"/>
              </a:cxn>
              <a:cxn ang="0">
                <a:pos x="12" y="0"/>
              </a:cxn>
              <a:cxn ang="0">
                <a:pos x="10" y="0"/>
              </a:cxn>
            </a:cxnLst>
            <a:rect l="0" t="0" r="r" b="b"/>
            <a:pathLst>
              <a:path w="13" h="13">
                <a:moveTo>
                  <a:pt x="10" y="0"/>
                </a:moveTo>
                <a:lnTo>
                  <a:pt x="0" y="10"/>
                </a:lnTo>
                <a:lnTo>
                  <a:pt x="2" y="12"/>
                </a:lnTo>
                <a:lnTo>
                  <a:pt x="6" y="12"/>
                </a:lnTo>
                <a:lnTo>
                  <a:pt x="10" y="6"/>
                </a:lnTo>
                <a:lnTo>
                  <a:pt x="12" y="0"/>
                </a:lnTo>
                <a:lnTo>
                  <a:pt x="1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5" name="Freeform 312"/>
          <p:cNvSpPr>
            <a:spLocks/>
          </p:cNvSpPr>
          <p:nvPr/>
        </p:nvSpPr>
        <p:spPr bwMode="ltGray">
          <a:xfrm>
            <a:off x="3958330" y="3246309"/>
            <a:ext cx="12954" cy="9321"/>
          </a:xfrm>
          <a:custGeom>
            <a:avLst/>
            <a:gdLst/>
            <a:ahLst/>
            <a:cxnLst>
              <a:cxn ang="0">
                <a:pos x="8" y="0"/>
              </a:cxn>
              <a:cxn ang="0">
                <a:pos x="2" y="4"/>
              </a:cxn>
              <a:cxn ang="0">
                <a:pos x="0" y="6"/>
              </a:cxn>
              <a:cxn ang="0">
                <a:pos x="4" y="6"/>
              </a:cxn>
              <a:cxn ang="0">
                <a:pos x="8" y="4"/>
              </a:cxn>
              <a:cxn ang="0">
                <a:pos x="8" y="0"/>
              </a:cxn>
            </a:cxnLst>
            <a:rect l="0" t="0" r="r" b="b"/>
            <a:pathLst>
              <a:path w="9" h="7">
                <a:moveTo>
                  <a:pt x="8" y="0"/>
                </a:moveTo>
                <a:lnTo>
                  <a:pt x="2" y="4"/>
                </a:lnTo>
                <a:lnTo>
                  <a:pt x="0" y="6"/>
                </a:lnTo>
                <a:lnTo>
                  <a:pt x="4" y="6"/>
                </a:lnTo>
                <a:lnTo>
                  <a:pt x="8" y="4"/>
                </a:lnTo>
                <a:lnTo>
                  <a:pt x="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6" name="Freeform 313"/>
          <p:cNvSpPr>
            <a:spLocks/>
          </p:cNvSpPr>
          <p:nvPr/>
        </p:nvSpPr>
        <p:spPr bwMode="ltGray">
          <a:xfrm>
            <a:off x="3932421" y="3272409"/>
            <a:ext cx="9253" cy="9321"/>
          </a:xfrm>
          <a:custGeom>
            <a:avLst/>
            <a:gdLst/>
            <a:ahLst/>
            <a:cxnLst>
              <a:cxn ang="0">
                <a:pos x="0" y="0"/>
              </a:cxn>
              <a:cxn ang="0">
                <a:pos x="0" y="4"/>
              </a:cxn>
              <a:cxn ang="0">
                <a:pos x="4" y="4"/>
              </a:cxn>
              <a:cxn ang="0">
                <a:pos x="4" y="0"/>
              </a:cxn>
              <a:cxn ang="0">
                <a:pos x="0" y="0"/>
              </a:cxn>
            </a:cxnLst>
            <a:rect l="0" t="0" r="r" b="b"/>
            <a:pathLst>
              <a:path w="5" h="5">
                <a:moveTo>
                  <a:pt x="0" y="0"/>
                </a:moveTo>
                <a:lnTo>
                  <a:pt x="0" y="4"/>
                </a:lnTo>
                <a:lnTo>
                  <a:pt x="4" y="4"/>
                </a:lnTo>
                <a:lnTo>
                  <a:pt x="4"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7" name="Freeform 314"/>
          <p:cNvSpPr>
            <a:spLocks/>
          </p:cNvSpPr>
          <p:nvPr/>
        </p:nvSpPr>
        <p:spPr bwMode="ltGray">
          <a:xfrm>
            <a:off x="3880603" y="3257495"/>
            <a:ext cx="12954" cy="14914"/>
          </a:xfrm>
          <a:custGeom>
            <a:avLst/>
            <a:gdLst/>
            <a:ahLst/>
            <a:cxnLst>
              <a:cxn ang="0">
                <a:pos x="0" y="0"/>
              </a:cxn>
              <a:cxn ang="0">
                <a:pos x="0" y="6"/>
              </a:cxn>
              <a:cxn ang="0">
                <a:pos x="4" y="8"/>
              </a:cxn>
              <a:cxn ang="0">
                <a:pos x="6" y="8"/>
              </a:cxn>
              <a:cxn ang="0">
                <a:pos x="8" y="0"/>
              </a:cxn>
              <a:cxn ang="0">
                <a:pos x="0" y="0"/>
              </a:cxn>
            </a:cxnLst>
            <a:rect l="0" t="0" r="r" b="b"/>
            <a:pathLst>
              <a:path w="9" h="9">
                <a:moveTo>
                  <a:pt x="0" y="0"/>
                </a:moveTo>
                <a:lnTo>
                  <a:pt x="0" y="6"/>
                </a:lnTo>
                <a:lnTo>
                  <a:pt x="4" y="8"/>
                </a:lnTo>
                <a:lnTo>
                  <a:pt x="6" y="8"/>
                </a:lnTo>
                <a:lnTo>
                  <a:pt x="8"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8" name="Freeform 315"/>
          <p:cNvSpPr>
            <a:spLocks/>
          </p:cNvSpPr>
          <p:nvPr/>
        </p:nvSpPr>
        <p:spPr bwMode="ltGray">
          <a:xfrm>
            <a:off x="3862097" y="3240716"/>
            <a:ext cx="5551" cy="13049"/>
          </a:xfrm>
          <a:custGeom>
            <a:avLst/>
            <a:gdLst/>
            <a:ahLst/>
            <a:cxnLst>
              <a:cxn ang="0">
                <a:pos x="2" y="0"/>
              </a:cxn>
              <a:cxn ang="0">
                <a:pos x="0" y="4"/>
              </a:cxn>
              <a:cxn ang="0">
                <a:pos x="0" y="8"/>
              </a:cxn>
              <a:cxn ang="0">
                <a:pos x="4" y="6"/>
              </a:cxn>
              <a:cxn ang="0">
                <a:pos x="4" y="2"/>
              </a:cxn>
              <a:cxn ang="0">
                <a:pos x="2" y="0"/>
              </a:cxn>
            </a:cxnLst>
            <a:rect l="0" t="0" r="r" b="b"/>
            <a:pathLst>
              <a:path w="5" h="9">
                <a:moveTo>
                  <a:pt x="2" y="0"/>
                </a:moveTo>
                <a:lnTo>
                  <a:pt x="0" y="4"/>
                </a:lnTo>
                <a:lnTo>
                  <a:pt x="0" y="8"/>
                </a:lnTo>
                <a:lnTo>
                  <a:pt x="4" y="6"/>
                </a:lnTo>
                <a:lnTo>
                  <a:pt x="4" y="2"/>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19" name="Freeform 316"/>
          <p:cNvSpPr>
            <a:spLocks/>
          </p:cNvSpPr>
          <p:nvPr/>
        </p:nvSpPr>
        <p:spPr bwMode="ltGray">
          <a:xfrm>
            <a:off x="3863948" y="3255630"/>
            <a:ext cx="5551" cy="11186"/>
          </a:xfrm>
          <a:custGeom>
            <a:avLst/>
            <a:gdLst/>
            <a:ahLst/>
            <a:cxnLst>
              <a:cxn ang="0">
                <a:pos x="4" y="6"/>
              </a:cxn>
              <a:cxn ang="0">
                <a:pos x="0" y="6"/>
              </a:cxn>
              <a:cxn ang="0">
                <a:pos x="0" y="0"/>
              </a:cxn>
              <a:cxn ang="0">
                <a:pos x="4" y="0"/>
              </a:cxn>
              <a:cxn ang="0">
                <a:pos x="4" y="6"/>
              </a:cxn>
            </a:cxnLst>
            <a:rect l="0" t="0" r="r" b="b"/>
            <a:pathLst>
              <a:path w="5" h="7">
                <a:moveTo>
                  <a:pt x="4" y="6"/>
                </a:moveTo>
                <a:lnTo>
                  <a:pt x="0" y="6"/>
                </a:lnTo>
                <a:lnTo>
                  <a:pt x="0" y="0"/>
                </a:lnTo>
                <a:lnTo>
                  <a:pt x="4" y="0"/>
                </a:lnTo>
                <a:lnTo>
                  <a:pt x="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0" name="Freeform 317"/>
          <p:cNvSpPr>
            <a:spLocks/>
          </p:cNvSpPr>
          <p:nvPr/>
        </p:nvSpPr>
        <p:spPr bwMode="ltGray">
          <a:xfrm>
            <a:off x="3865798" y="3264952"/>
            <a:ext cx="9253" cy="3729"/>
          </a:xfrm>
          <a:custGeom>
            <a:avLst/>
            <a:gdLst/>
            <a:ahLst/>
            <a:cxnLst>
              <a:cxn ang="0">
                <a:pos x="0" y="0"/>
              </a:cxn>
              <a:cxn ang="0">
                <a:pos x="4" y="0"/>
              </a:cxn>
              <a:cxn ang="0">
                <a:pos x="4" y="2"/>
              </a:cxn>
              <a:cxn ang="0">
                <a:pos x="0" y="2"/>
              </a:cxn>
              <a:cxn ang="0">
                <a:pos x="0" y="0"/>
              </a:cxn>
            </a:cxnLst>
            <a:rect l="0" t="0" r="r" b="b"/>
            <a:pathLst>
              <a:path w="5" h="3">
                <a:moveTo>
                  <a:pt x="0" y="0"/>
                </a:moveTo>
                <a:lnTo>
                  <a:pt x="4" y="0"/>
                </a:lnTo>
                <a:lnTo>
                  <a:pt x="4" y="2"/>
                </a:lnTo>
                <a:lnTo>
                  <a:pt x="0" y="2"/>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1" name="Freeform 318"/>
          <p:cNvSpPr>
            <a:spLocks/>
          </p:cNvSpPr>
          <p:nvPr/>
        </p:nvSpPr>
        <p:spPr bwMode="ltGray">
          <a:xfrm>
            <a:off x="3913915" y="3134452"/>
            <a:ext cx="12954" cy="13049"/>
          </a:xfrm>
          <a:custGeom>
            <a:avLst/>
            <a:gdLst/>
            <a:ahLst/>
            <a:cxnLst>
              <a:cxn ang="0">
                <a:pos x="2" y="0"/>
              </a:cxn>
              <a:cxn ang="0">
                <a:pos x="6" y="2"/>
              </a:cxn>
              <a:cxn ang="0">
                <a:pos x="8" y="4"/>
              </a:cxn>
              <a:cxn ang="0">
                <a:pos x="4" y="8"/>
              </a:cxn>
              <a:cxn ang="0">
                <a:pos x="0" y="6"/>
              </a:cxn>
              <a:cxn ang="0">
                <a:pos x="2" y="0"/>
              </a:cxn>
            </a:cxnLst>
            <a:rect l="0" t="0" r="r" b="b"/>
            <a:pathLst>
              <a:path w="9" h="9">
                <a:moveTo>
                  <a:pt x="2" y="0"/>
                </a:moveTo>
                <a:lnTo>
                  <a:pt x="6" y="2"/>
                </a:lnTo>
                <a:lnTo>
                  <a:pt x="8" y="4"/>
                </a:lnTo>
                <a:lnTo>
                  <a:pt x="4" y="8"/>
                </a:lnTo>
                <a:lnTo>
                  <a:pt x="0" y="6"/>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2" name="Freeform 319"/>
          <p:cNvSpPr>
            <a:spLocks/>
          </p:cNvSpPr>
          <p:nvPr/>
        </p:nvSpPr>
        <p:spPr bwMode="ltGray">
          <a:xfrm>
            <a:off x="3791772" y="3744075"/>
            <a:ext cx="16655" cy="22372"/>
          </a:xfrm>
          <a:custGeom>
            <a:avLst/>
            <a:gdLst/>
            <a:ahLst/>
            <a:cxnLst>
              <a:cxn ang="0">
                <a:pos x="2" y="0"/>
              </a:cxn>
              <a:cxn ang="0">
                <a:pos x="0" y="4"/>
              </a:cxn>
              <a:cxn ang="0">
                <a:pos x="2" y="14"/>
              </a:cxn>
              <a:cxn ang="0">
                <a:pos x="10" y="12"/>
              </a:cxn>
              <a:cxn ang="0">
                <a:pos x="10" y="8"/>
              </a:cxn>
              <a:cxn ang="0">
                <a:pos x="2" y="0"/>
              </a:cxn>
            </a:cxnLst>
            <a:rect l="0" t="0" r="r" b="b"/>
            <a:pathLst>
              <a:path w="11" h="15">
                <a:moveTo>
                  <a:pt x="2" y="0"/>
                </a:moveTo>
                <a:lnTo>
                  <a:pt x="0" y="4"/>
                </a:lnTo>
                <a:lnTo>
                  <a:pt x="2" y="14"/>
                </a:lnTo>
                <a:lnTo>
                  <a:pt x="10" y="12"/>
                </a:lnTo>
                <a:lnTo>
                  <a:pt x="10" y="8"/>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3" name="Freeform 320"/>
          <p:cNvSpPr>
            <a:spLocks/>
          </p:cNvSpPr>
          <p:nvPr/>
        </p:nvSpPr>
        <p:spPr bwMode="ltGray">
          <a:xfrm>
            <a:off x="4478363" y="4282856"/>
            <a:ext cx="316460" cy="331844"/>
          </a:xfrm>
          <a:custGeom>
            <a:avLst/>
            <a:gdLst/>
            <a:ahLst/>
            <a:cxnLst>
              <a:cxn ang="0">
                <a:pos x="31" y="4"/>
              </a:cxn>
              <a:cxn ang="0">
                <a:pos x="39" y="0"/>
              </a:cxn>
              <a:cxn ang="0">
                <a:pos x="104" y="8"/>
              </a:cxn>
              <a:cxn ang="0">
                <a:pos x="106" y="37"/>
              </a:cxn>
              <a:cxn ang="0">
                <a:pos x="118" y="44"/>
              </a:cxn>
              <a:cxn ang="0">
                <a:pos x="145" y="42"/>
              </a:cxn>
              <a:cxn ang="0">
                <a:pos x="152" y="23"/>
              </a:cxn>
              <a:cxn ang="0">
                <a:pos x="168" y="25"/>
              </a:cxn>
              <a:cxn ang="0">
                <a:pos x="174" y="31"/>
              </a:cxn>
              <a:cxn ang="0">
                <a:pos x="183" y="44"/>
              </a:cxn>
              <a:cxn ang="0">
                <a:pos x="185" y="77"/>
              </a:cxn>
              <a:cxn ang="0">
                <a:pos x="191" y="89"/>
              </a:cxn>
              <a:cxn ang="0">
                <a:pos x="201" y="98"/>
              </a:cxn>
              <a:cxn ang="0">
                <a:pos x="218" y="95"/>
              </a:cxn>
              <a:cxn ang="0">
                <a:pos x="214" y="129"/>
              </a:cxn>
              <a:cxn ang="0">
                <a:pos x="179" y="135"/>
              </a:cxn>
              <a:cxn ang="0">
                <a:pos x="199" y="218"/>
              </a:cxn>
              <a:cxn ang="0">
                <a:pos x="147" y="218"/>
              </a:cxn>
              <a:cxn ang="0">
                <a:pos x="133" y="212"/>
              </a:cxn>
              <a:cxn ang="0">
                <a:pos x="120" y="203"/>
              </a:cxn>
              <a:cxn ang="0">
                <a:pos x="50" y="199"/>
              </a:cxn>
              <a:cxn ang="0">
                <a:pos x="39" y="203"/>
              </a:cxn>
              <a:cxn ang="0">
                <a:pos x="29" y="197"/>
              </a:cxn>
              <a:cxn ang="0">
                <a:pos x="12" y="201"/>
              </a:cxn>
              <a:cxn ang="0">
                <a:pos x="0" y="187"/>
              </a:cxn>
              <a:cxn ang="0">
                <a:pos x="2" y="174"/>
              </a:cxn>
              <a:cxn ang="0">
                <a:pos x="6" y="156"/>
              </a:cxn>
              <a:cxn ang="0">
                <a:pos x="15" y="131"/>
              </a:cxn>
              <a:cxn ang="0">
                <a:pos x="29" y="118"/>
              </a:cxn>
              <a:cxn ang="0">
                <a:pos x="41" y="87"/>
              </a:cxn>
              <a:cxn ang="0">
                <a:pos x="33" y="73"/>
              </a:cxn>
              <a:cxn ang="0">
                <a:pos x="33" y="52"/>
              </a:cxn>
              <a:cxn ang="0">
                <a:pos x="27" y="33"/>
              </a:cxn>
              <a:cxn ang="0">
                <a:pos x="25" y="17"/>
              </a:cxn>
            </a:cxnLst>
            <a:rect l="0" t="0" r="r" b="b"/>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4" name="Freeform 321"/>
          <p:cNvSpPr>
            <a:spLocks/>
          </p:cNvSpPr>
          <p:nvPr/>
        </p:nvSpPr>
        <p:spPr bwMode="ltGray">
          <a:xfrm>
            <a:off x="4478363" y="4280991"/>
            <a:ext cx="325714" cy="344894"/>
          </a:xfrm>
          <a:custGeom>
            <a:avLst/>
            <a:gdLst/>
            <a:ahLst/>
            <a:cxnLst>
              <a:cxn ang="0">
                <a:pos x="32" y="4"/>
              </a:cxn>
              <a:cxn ang="0">
                <a:pos x="40" y="0"/>
              </a:cxn>
              <a:cxn ang="0">
                <a:pos x="108" y="8"/>
              </a:cxn>
              <a:cxn ang="0">
                <a:pos x="110" y="38"/>
              </a:cxn>
              <a:cxn ang="0">
                <a:pos x="122" y="46"/>
              </a:cxn>
              <a:cxn ang="0">
                <a:pos x="150" y="44"/>
              </a:cxn>
              <a:cxn ang="0">
                <a:pos x="158" y="24"/>
              </a:cxn>
              <a:cxn ang="0">
                <a:pos x="174" y="26"/>
              </a:cxn>
              <a:cxn ang="0">
                <a:pos x="180" y="32"/>
              </a:cxn>
              <a:cxn ang="0">
                <a:pos x="190" y="46"/>
              </a:cxn>
              <a:cxn ang="0">
                <a:pos x="192" y="80"/>
              </a:cxn>
              <a:cxn ang="0">
                <a:pos x="198" y="92"/>
              </a:cxn>
              <a:cxn ang="0">
                <a:pos x="208" y="102"/>
              </a:cxn>
              <a:cxn ang="0">
                <a:pos x="226" y="98"/>
              </a:cxn>
              <a:cxn ang="0">
                <a:pos x="222" y="134"/>
              </a:cxn>
              <a:cxn ang="0">
                <a:pos x="186" y="140"/>
              </a:cxn>
              <a:cxn ang="0">
                <a:pos x="206" y="226"/>
              </a:cxn>
              <a:cxn ang="0">
                <a:pos x="152" y="226"/>
              </a:cxn>
              <a:cxn ang="0">
                <a:pos x="138" y="220"/>
              </a:cxn>
              <a:cxn ang="0">
                <a:pos x="124" y="210"/>
              </a:cxn>
              <a:cxn ang="0">
                <a:pos x="52" y="206"/>
              </a:cxn>
              <a:cxn ang="0">
                <a:pos x="40" y="210"/>
              </a:cxn>
              <a:cxn ang="0">
                <a:pos x="30" y="204"/>
              </a:cxn>
              <a:cxn ang="0">
                <a:pos x="12" y="208"/>
              </a:cxn>
              <a:cxn ang="0">
                <a:pos x="0" y="194"/>
              </a:cxn>
              <a:cxn ang="0">
                <a:pos x="2" y="180"/>
              </a:cxn>
              <a:cxn ang="0">
                <a:pos x="6" y="162"/>
              </a:cxn>
              <a:cxn ang="0">
                <a:pos x="16" y="136"/>
              </a:cxn>
              <a:cxn ang="0">
                <a:pos x="30" y="122"/>
              </a:cxn>
              <a:cxn ang="0">
                <a:pos x="42" y="90"/>
              </a:cxn>
              <a:cxn ang="0">
                <a:pos x="34" y="76"/>
              </a:cxn>
              <a:cxn ang="0">
                <a:pos x="34" y="54"/>
              </a:cxn>
              <a:cxn ang="0">
                <a:pos x="28" y="34"/>
              </a:cxn>
              <a:cxn ang="0">
                <a:pos x="26" y="18"/>
              </a:cxn>
            </a:cxnLst>
            <a:rect l="0" t="0" r="r" b="b"/>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5" name="Freeform 322"/>
          <p:cNvSpPr>
            <a:spLocks/>
          </p:cNvSpPr>
          <p:nvPr/>
        </p:nvSpPr>
        <p:spPr bwMode="ltGray">
          <a:xfrm>
            <a:off x="4854043" y="4465557"/>
            <a:ext cx="25909" cy="1864"/>
          </a:xfrm>
          <a:custGeom>
            <a:avLst/>
            <a:gdLst/>
            <a:ahLst/>
            <a:cxnLst>
              <a:cxn ang="0">
                <a:pos x="0" y="0"/>
              </a:cxn>
              <a:cxn ang="0">
                <a:pos x="16" y="0"/>
              </a:cxn>
            </a:cxnLst>
            <a:rect l="0" t="0" r="r" b="b"/>
            <a:pathLst>
              <a:path w="17" h="1">
                <a:moveTo>
                  <a:pt x="0" y="0"/>
                </a:moveTo>
                <a:lnTo>
                  <a:pt x="1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6" name="Freeform 323"/>
          <p:cNvSpPr>
            <a:spLocks/>
          </p:cNvSpPr>
          <p:nvPr/>
        </p:nvSpPr>
        <p:spPr bwMode="ltGray">
          <a:xfrm>
            <a:off x="5211219" y="4322006"/>
            <a:ext cx="5551" cy="11186"/>
          </a:xfrm>
          <a:custGeom>
            <a:avLst/>
            <a:gdLst/>
            <a:ahLst/>
            <a:cxnLst>
              <a:cxn ang="0">
                <a:pos x="1" y="0"/>
              </a:cxn>
              <a:cxn ang="0">
                <a:pos x="1" y="3"/>
              </a:cxn>
              <a:cxn ang="0">
                <a:pos x="2" y="6"/>
              </a:cxn>
              <a:cxn ang="0">
                <a:pos x="0" y="5"/>
              </a:cxn>
              <a:cxn ang="0">
                <a:pos x="0" y="3"/>
              </a:cxn>
              <a:cxn ang="0">
                <a:pos x="1" y="0"/>
              </a:cxn>
            </a:cxnLst>
            <a:rect l="0" t="0" r="r" b="b"/>
            <a:pathLst>
              <a:path w="3" h="7">
                <a:moveTo>
                  <a:pt x="1" y="0"/>
                </a:moveTo>
                <a:lnTo>
                  <a:pt x="1" y="3"/>
                </a:lnTo>
                <a:lnTo>
                  <a:pt x="2" y="6"/>
                </a:lnTo>
                <a:lnTo>
                  <a:pt x="0" y="5"/>
                </a:lnTo>
                <a:lnTo>
                  <a:pt x="0" y="3"/>
                </a:lnTo>
                <a:lnTo>
                  <a:pt x="1"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7" name="Freeform 324"/>
          <p:cNvSpPr>
            <a:spLocks/>
          </p:cNvSpPr>
          <p:nvPr/>
        </p:nvSpPr>
        <p:spPr bwMode="ltGray">
          <a:xfrm>
            <a:off x="5209368" y="4320142"/>
            <a:ext cx="16655" cy="22372"/>
          </a:xfrm>
          <a:custGeom>
            <a:avLst/>
            <a:gdLst/>
            <a:ahLst/>
            <a:cxnLst>
              <a:cxn ang="0">
                <a:pos x="6" y="0"/>
              </a:cxn>
              <a:cxn ang="0">
                <a:pos x="6" y="6"/>
              </a:cxn>
              <a:cxn ang="0">
                <a:pos x="10" y="14"/>
              </a:cxn>
              <a:cxn ang="0">
                <a:pos x="2" y="12"/>
              </a:cxn>
              <a:cxn ang="0">
                <a:pos x="0" y="8"/>
              </a:cxn>
              <a:cxn ang="0">
                <a:pos x="6" y="0"/>
              </a:cxn>
            </a:cxnLst>
            <a:rect l="0" t="0" r="r" b="b"/>
            <a:pathLst>
              <a:path w="11" h="15">
                <a:moveTo>
                  <a:pt x="6" y="0"/>
                </a:moveTo>
                <a:lnTo>
                  <a:pt x="6" y="6"/>
                </a:lnTo>
                <a:lnTo>
                  <a:pt x="10" y="14"/>
                </a:lnTo>
                <a:lnTo>
                  <a:pt x="2" y="12"/>
                </a:lnTo>
                <a:lnTo>
                  <a:pt x="0" y="8"/>
                </a:lnTo>
                <a:lnTo>
                  <a:pt x="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8" name="Freeform 325"/>
          <p:cNvSpPr>
            <a:spLocks/>
          </p:cNvSpPr>
          <p:nvPr/>
        </p:nvSpPr>
        <p:spPr bwMode="ltGray">
          <a:xfrm>
            <a:off x="5227874" y="4292177"/>
            <a:ext cx="7403" cy="26100"/>
          </a:xfrm>
          <a:custGeom>
            <a:avLst/>
            <a:gdLst/>
            <a:ahLst/>
            <a:cxnLst>
              <a:cxn ang="0">
                <a:pos x="0" y="8"/>
              </a:cxn>
              <a:cxn ang="0">
                <a:pos x="2" y="0"/>
              </a:cxn>
              <a:cxn ang="0">
                <a:pos x="4" y="8"/>
              </a:cxn>
              <a:cxn ang="0">
                <a:pos x="2" y="16"/>
              </a:cxn>
              <a:cxn ang="0">
                <a:pos x="0" y="8"/>
              </a:cxn>
            </a:cxnLst>
            <a:rect l="0" t="0" r="r" b="b"/>
            <a:pathLst>
              <a:path w="5" h="17">
                <a:moveTo>
                  <a:pt x="0" y="8"/>
                </a:moveTo>
                <a:lnTo>
                  <a:pt x="2" y="0"/>
                </a:lnTo>
                <a:lnTo>
                  <a:pt x="4" y="8"/>
                </a:lnTo>
                <a:lnTo>
                  <a:pt x="2" y="16"/>
                </a:lnTo>
                <a:lnTo>
                  <a:pt x="0"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29" name="Freeform 326"/>
          <p:cNvSpPr>
            <a:spLocks/>
          </p:cNvSpPr>
          <p:nvPr/>
        </p:nvSpPr>
        <p:spPr bwMode="ltGray">
          <a:xfrm>
            <a:off x="5218621" y="4372342"/>
            <a:ext cx="11104" cy="16778"/>
          </a:xfrm>
          <a:custGeom>
            <a:avLst/>
            <a:gdLst/>
            <a:ahLst/>
            <a:cxnLst>
              <a:cxn ang="0">
                <a:pos x="6" y="0"/>
              </a:cxn>
              <a:cxn ang="0">
                <a:pos x="0" y="6"/>
              </a:cxn>
              <a:cxn ang="0">
                <a:pos x="6" y="10"/>
              </a:cxn>
              <a:cxn ang="0">
                <a:pos x="6" y="0"/>
              </a:cxn>
            </a:cxnLst>
            <a:rect l="0" t="0" r="r" b="b"/>
            <a:pathLst>
              <a:path w="7" h="11">
                <a:moveTo>
                  <a:pt x="6" y="0"/>
                </a:moveTo>
                <a:lnTo>
                  <a:pt x="0" y="6"/>
                </a:lnTo>
                <a:lnTo>
                  <a:pt x="6" y="10"/>
                </a:lnTo>
                <a:lnTo>
                  <a:pt x="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30" name="Freeform 327"/>
          <p:cNvSpPr>
            <a:spLocks/>
          </p:cNvSpPr>
          <p:nvPr/>
        </p:nvSpPr>
        <p:spPr bwMode="ltGray">
          <a:xfrm>
            <a:off x="5263037" y="4528943"/>
            <a:ext cx="203571" cy="356079"/>
          </a:xfrm>
          <a:custGeom>
            <a:avLst/>
            <a:gdLst/>
            <a:ahLst/>
            <a:cxnLst>
              <a:cxn ang="0">
                <a:pos x="132" y="8"/>
              </a:cxn>
              <a:cxn ang="0">
                <a:pos x="138" y="31"/>
              </a:cxn>
              <a:cxn ang="0">
                <a:pos x="140" y="56"/>
              </a:cxn>
              <a:cxn ang="0">
                <a:pos x="132" y="68"/>
              </a:cxn>
              <a:cxn ang="0">
                <a:pos x="127" y="60"/>
              </a:cxn>
              <a:cxn ang="0">
                <a:pos x="129" y="75"/>
              </a:cxn>
              <a:cxn ang="0">
                <a:pos x="121" y="93"/>
              </a:cxn>
              <a:cxn ang="0">
                <a:pos x="108" y="110"/>
              </a:cxn>
              <a:cxn ang="0">
                <a:pos x="106" y="126"/>
              </a:cxn>
              <a:cxn ang="0">
                <a:pos x="91" y="157"/>
              </a:cxn>
              <a:cxn ang="0">
                <a:pos x="76" y="188"/>
              </a:cxn>
              <a:cxn ang="0">
                <a:pos x="72" y="199"/>
              </a:cxn>
              <a:cxn ang="0">
                <a:pos x="51" y="226"/>
              </a:cxn>
              <a:cxn ang="0">
                <a:pos x="36" y="228"/>
              </a:cxn>
              <a:cxn ang="0">
                <a:pos x="23" y="234"/>
              </a:cxn>
              <a:cxn ang="0">
                <a:pos x="9" y="224"/>
              </a:cxn>
              <a:cxn ang="0">
                <a:pos x="0" y="211"/>
              </a:cxn>
              <a:cxn ang="0">
                <a:pos x="2" y="201"/>
              </a:cxn>
              <a:cxn ang="0">
                <a:pos x="6" y="190"/>
              </a:cxn>
              <a:cxn ang="0">
                <a:pos x="0" y="178"/>
              </a:cxn>
              <a:cxn ang="0">
                <a:pos x="6" y="157"/>
              </a:cxn>
              <a:cxn ang="0">
                <a:pos x="13" y="153"/>
              </a:cxn>
              <a:cxn ang="0">
                <a:pos x="21" y="139"/>
              </a:cxn>
              <a:cxn ang="0">
                <a:pos x="28" y="128"/>
              </a:cxn>
              <a:cxn ang="0">
                <a:pos x="28" y="120"/>
              </a:cxn>
              <a:cxn ang="0">
                <a:pos x="25" y="101"/>
              </a:cxn>
              <a:cxn ang="0">
                <a:pos x="38" y="70"/>
              </a:cxn>
              <a:cxn ang="0">
                <a:pos x="45" y="64"/>
              </a:cxn>
              <a:cxn ang="0">
                <a:pos x="59" y="62"/>
              </a:cxn>
              <a:cxn ang="0">
                <a:pos x="66" y="58"/>
              </a:cxn>
              <a:cxn ang="0">
                <a:pos x="79" y="52"/>
              </a:cxn>
              <a:cxn ang="0">
                <a:pos x="91" y="43"/>
              </a:cxn>
              <a:cxn ang="0">
                <a:pos x="102" y="35"/>
              </a:cxn>
              <a:cxn ang="0">
                <a:pos x="102" y="23"/>
              </a:cxn>
              <a:cxn ang="0">
                <a:pos x="112" y="21"/>
              </a:cxn>
              <a:cxn ang="0">
                <a:pos x="119" y="10"/>
              </a:cxn>
              <a:cxn ang="0">
                <a:pos x="123" y="2"/>
              </a:cxn>
            </a:cxnLst>
            <a:rect l="0" t="0" r="r" b="b"/>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31" name="Freeform 328"/>
          <p:cNvSpPr>
            <a:spLocks/>
          </p:cNvSpPr>
          <p:nvPr/>
        </p:nvSpPr>
        <p:spPr bwMode="ltGray">
          <a:xfrm>
            <a:off x="5263037" y="4527078"/>
            <a:ext cx="214675" cy="367265"/>
          </a:xfrm>
          <a:custGeom>
            <a:avLst/>
            <a:gdLst/>
            <a:ahLst/>
            <a:cxnLst>
              <a:cxn ang="0">
                <a:pos x="140" y="8"/>
              </a:cxn>
              <a:cxn ang="0">
                <a:pos x="146" y="32"/>
              </a:cxn>
              <a:cxn ang="0">
                <a:pos x="148" y="58"/>
              </a:cxn>
              <a:cxn ang="0">
                <a:pos x="140" y="70"/>
              </a:cxn>
              <a:cxn ang="0">
                <a:pos x="134" y="62"/>
              </a:cxn>
              <a:cxn ang="0">
                <a:pos x="136" y="78"/>
              </a:cxn>
              <a:cxn ang="0">
                <a:pos x="128" y="96"/>
              </a:cxn>
              <a:cxn ang="0">
                <a:pos x="114" y="114"/>
              </a:cxn>
              <a:cxn ang="0">
                <a:pos x="112" y="130"/>
              </a:cxn>
              <a:cxn ang="0">
                <a:pos x="96" y="162"/>
              </a:cxn>
              <a:cxn ang="0">
                <a:pos x="80" y="194"/>
              </a:cxn>
              <a:cxn ang="0">
                <a:pos x="76" y="206"/>
              </a:cxn>
              <a:cxn ang="0">
                <a:pos x="54" y="234"/>
              </a:cxn>
              <a:cxn ang="0">
                <a:pos x="38" y="236"/>
              </a:cxn>
              <a:cxn ang="0">
                <a:pos x="24" y="242"/>
              </a:cxn>
              <a:cxn ang="0">
                <a:pos x="10" y="232"/>
              </a:cxn>
              <a:cxn ang="0">
                <a:pos x="0" y="218"/>
              </a:cxn>
              <a:cxn ang="0">
                <a:pos x="2" y="208"/>
              </a:cxn>
              <a:cxn ang="0">
                <a:pos x="6" y="196"/>
              </a:cxn>
              <a:cxn ang="0">
                <a:pos x="0" y="184"/>
              </a:cxn>
              <a:cxn ang="0">
                <a:pos x="6" y="162"/>
              </a:cxn>
              <a:cxn ang="0">
                <a:pos x="14" y="158"/>
              </a:cxn>
              <a:cxn ang="0">
                <a:pos x="22" y="144"/>
              </a:cxn>
              <a:cxn ang="0">
                <a:pos x="30" y="132"/>
              </a:cxn>
              <a:cxn ang="0">
                <a:pos x="30" y="124"/>
              </a:cxn>
              <a:cxn ang="0">
                <a:pos x="26" y="104"/>
              </a:cxn>
              <a:cxn ang="0">
                <a:pos x="40" y="72"/>
              </a:cxn>
              <a:cxn ang="0">
                <a:pos x="48" y="66"/>
              </a:cxn>
              <a:cxn ang="0">
                <a:pos x="62" y="64"/>
              </a:cxn>
              <a:cxn ang="0">
                <a:pos x="70" y="60"/>
              </a:cxn>
              <a:cxn ang="0">
                <a:pos x="84" y="54"/>
              </a:cxn>
              <a:cxn ang="0">
                <a:pos x="96" y="44"/>
              </a:cxn>
              <a:cxn ang="0">
                <a:pos x="108" y="36"/>
              </a:cxn>
              <a:cxn ang="0">
                <a:pos x="108" y="24"/>
              </a:cxn>
              <a:cxn ang="0">
                <a:pos x="118" y="22"/>
              </a:cxn>
              <a:cxn ang="0">
                <a:pos x="126" y="10"/>
              </a:cxn>
              <a:cxn ang="0">
                <a:pos x="130" y="2"/>
              </a:cxn>
            </a:cxnLst>
            <a:rect l="0" t="0" r="r" b="b"/>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pic>
        <p:nvPicPr>
          <p:cNvPr id="732" name="Picture 329"/>
          <p:cNvPicPr>
            <a:picLocks noChangeArrowheads="1"/>
          </p:cNvPicPr>
          <p:nvPr/>
        </p:nvPicPr>
        <p:blipFill>
          <a:blip r:embed="rId3" cstate="print"/>
          <a:srcRect/>
          <a:stretch>
            <a:fillRect/>
          </a:stretch>
        </p:blipFill>
        <p:spPr bwMode="ltGray">
          <a:xfrm>
            <a:off x="5313004" y="4495386"/>
            <a:ext cx="81428" cy="83893"/>
          </a:xfrm>
          <a:prstGeom prst="rect">
            <a:avLst/>
          </a:prstGeom>
          <a:solidFill>
            <a:schemeClr val="accent2"/>
          </a:solidFill>
          <a:ln w="12700">
            <a:solidFill>
              <a:schemeClr val="tx1"/>
            </a:solidFill>
            <a:miter lim="800000"/>
            <a:headEnd/>
            <a:tailEnd/>
          </a:ln>
          <a:effectLst/>
        </p:spPr>
      </p:pic>
      <p:sp>
        <p:nvSpPr>
          <p:cNvPr id="733" name="Freeform 330"/>
          <p:cNvSpPr>
            <a:spLocks/>
          </p:cNvSpPr>
          <p:nvPr/>
        </p:nvSpPr>
        <p:spPr bwMode="ltGray">
          <a:xfrm>
            <a:off x="5305601" y="4489792"/>
            <a:ext cx="11104" cy="16778"/>
          </a:xfrm>
          <a:custGeom>
            <a:avLst/>
            <a:gdLst/>
            <a:ahLst/>
            <a:cxnLst>
              <a:cxn ang="0">
                <a:pos x="0" y="4"/>
              </a:cxn>
              <a:cxn ang="0">
                <a:pos x="4" y="0"/>
              </a:cxn>
              <a:cxn ang="0">
                <a:pos x="6" y="4"/>
              </a:cxn>
              <a:cxn ang="0">
                <a:pos x="4" y="10"/>
              </a:cxn>
              <a:cxn ang="0">
                <a:pos x="0" y="4"/>
              </a:cxn>
            </a:cxnLst>
            <a:rect l="0" t="0" r="r" b="b"/>
            <a:pathLst>
              <a:path w="7" h="11">
                <a:moveTo>
                  <a:pt x="0" y="4"/>
                </a:moveTo>
                <a:lnTo>
                  <a:pt x="4" y="0"/>
                </a:lnTo>
                <a:lnTo>
                  <a:pt x="6" y="4"/>
                </a:lnTo>
                <a:lnTo>
                  <a:pt x="4" y="1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pic>
        <p:nvPicPr>
          <p:cNvPr id="734" name="Picture 331"/>
          <p:cNvPicPr>
            <a:picLocks noChangeArrowheads="1"/>
          </p:cNvPicPr>
          <p:nvPr/>
        </p:nvPicPr>
        <p:blipFill>
          <a:blip r:embed="rId4" cstate="print"/>
          <a:srcRect/>
          <a:stretch>
            <a:fillRect/>
          </a:stretch>
        </p:blipFill>
        <p:spPr bwMode="ltGray">
          <a:xfrm>
            <a:off x="5359271" y="4530807"/>
            <a:ext cx="79577" cy="85757"/>
          </a:xfrm>
          <a:prstGeom prst="rect">
            <a:avLst/>
          </a:prstGeom>
          <a:solidFill>
            <a:schemeClr val="accent2"/>
          </a:solidFill>
          <a:ln w="12700">
            <a:solidFill>
              <a:schemeClr val="tx1"/>
            </a:solidFill>
            <a:miter lim="800000"/>
            <a:headEnd/>
            <a:tailEnd/>
          </a:ln>
          <a:effectLst/>
        </p:spPr>
      </p:pic>
      <p:sp>
        <p:nvSpPr>
          <p:cNvPr id="735" name="Freeform 332"/>
          <p:cNvSpPr>
            <a:spLocks/>
          </p:cNvSpPr>
          <p:nvPr/>
        </p:nvSpPr>
        <p:spPr bwMode="ltGray">
          <a:xfrm>
            <a:off x="5351868" y="4528943"/>
            <a:ext cx="7403" cy="14914"/>
          </a:xfrm>
          <a:custGeom>
            <a:avLst/>
            <a:gdLst/>
            <a:ahLst/>
            <a:cxnLst>
              <a:cxn ang="0">
                <a:pos x="0" y="4"/>
              </a:cxn>
              <a:cxn ang="0">
                <a:pos x="2" y="0"/>
              </a:cxn>
              <a:cxn ang="0">
                <a:pos x="4" y="4"/>
              </a:cxn>
              <a:cxn ang="0">
                <a:pos x="2" y="8"/>
              </a:cxn>
              <a:cxn ang="0">
                <a:pos x="0" y="4"/>
              </a:cxn>
            </a:cxnLst>
            <a:rect l="0" t="0" r="r" b="b"/>
            <a:pathLst>
              <a:path w="5" h="9">
                <a:moveTo>
                  <a:pt x="0" y="4"/>
                </a:moveTo>
                <a:lnTo>
                  <a:pt x="2" y="0"/>
                </a:lnTo>
                <a:lnTo>
                  <a:pt x="4" y="4"/>
                </a:lnTo>
                <a:lnTo>
                  <a:pt x="2" y="8"/>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36" name="Freeform 333"/>
          <p:cNvSpPr>
            <a:spLocks/>
          </p:cNvSpPr>
          <p:nvPr/>
        </p:nvSpPr>
        <p:spPr bwMode="ltGray">
          <a:xfrm>
            <a:off x="5324108" y="4506571"/>
            <a:ext cx="5551" cy="11186"/>
          </a:xfrm>
          <a:custGeom>
            <a:avLst/>
            <a:gdLst/>
            <a:ahLst/>
            <a:cxnLst>
              <a:cxn ang="0">
                <a:pos x="2" y="6"/>
              </a:cxn>
              <a:cxn ang="0">
                <a:pos x="0" y="6"/>
              </a:cxn>
              <a:cxn ang="0">
                <a:pos x="0" y="0"/>
              </a:cxn>
              <a:cxn ang="0">
                <a:pos x="2" y="0"/>
              </a:cxn>
              <a:cxn ang="0">
                <a:pos x="2" y="6"/>
              </a:cxn>
            </a:cxnLst>
            <a:rect l="0" t="0" r="r" b="b"/>
            <a:pathLst>
              <a:path w="3" h="7">
                <a:moveTo>
                  <a:pt x="2" y="6"/>
                </a:moveTo>
                <a:lnTo>
                  <a:pt x="0" y="6"/>
                </a:lnTo>
                <a:lnTo>
                  <a:pt x="0" y="0"/>
                </a:lnTo>
                <a:lnTo>
                  <a:pt x="2" y="0"/>
                </a:lnTo>
                <a:lnTo>
                  <a:pt x="2"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37" name="Freeform 334"/>
          <p:cNvSpPr>
            <a:spLocks/>
          </p:cNvSpPr>
          <p:nvPr/>
        </p:nvSpPr>
        <p:spPr bwMode="ltGray">
          <a:xfrm>
            <a:off x="5325959" y="4512164"/>
            <a:ext cx="9253" cy="7457"/>
          </a:xfrm>
          <a:custGeom>
            <a:avLst/>
            <a:gdLst/>
            <a:ahLst/>
            <a:cxnLst>
              <a:cxn ang="0">
                <a:pos x="0" y="2"/>
              </a:cxn>
              <a:cxn ang="0">
                <a:pos x="4" y="0"/>
              </a:cxn>
              <a:cxn ang="0">
                <a:pos x="6" y="2"/>
              </a:cxn>
              <a:cxn ang="0">
                <a:pos x="4" y="4"/>
              </a:cxn>
              <a:cxn ang="0">
                <a:pos x="0" y="2"/>
              </a:cxn>
            </a:cxnLst>
            <a:rect l="0" t="0" r="r" b="b"/>
            <a:pathLst>
              <a:path w="7" h="5">
                <a:moveTo>
                  <a:pt x="0" y="2"/>
                </a:moveTo>
                <a:lnTo>
                  <a:pt x="4" y="0"/>
                </a:lnTo>
                <a:lnTo>
                  <a:pt x="6" y="2"/>
                </a:lnTo>
                <a:lnTo>
                  <a:pt x="4" y="4"/>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pic>
        <p:nvPicPr>
          <p:cNvPr id="738" name="Picture 335"/>
          <p:cNvPicPr>
            <a:picLocks noChangeArrowheads="1"/>
          </p:cNvPicPr>
          <p:nvPr/>
        </p:nvPicPr>
        <p:blipFill>
          <a:blip r:embed="rId5" cstate="print"/>
          <a:srcRect/>
          <a:stretch>
            <a:fillRect/>
          </a:stretch>
        </p:blipFill>
        <p:spPr bwMode="ltGray">
          <a:xfrm>
            <a:off x="5313004" y="4519621"/>
            <a:ext cx="81428" cy="83893"/>
          </a:xfrm>
          <a:prstGeom prst="rect">
            <a:avLst/>
          </a:prstGeom>
          <a:solidFill>
            <a:schemeClr val="accent2"/>
          </a:solidFill>
          <a:ln w="12700">
            <a:solidFill>
              <a:schemeClr val="tx1"/>
            </a:solidFill>
            <a:miter lim="800000"/>
            <a:headEnd/>
            <a:tailEnd/>
          </a:ln>
          <a:effectLst/>
        </p:spPr>
      </p:pic>
      <p:sp>
        <p:nvSpPr>
          <p:cNvPr id="739" name="Freeform 336"/>
          <p:cNvSpPr>
            <a:spLocks/>
          </p:cNvSpPr>
          <p:nvPr/>
        </p:nvSpPr>
        <p:spPr bwMode="ltGray">
          <a:xfrm>
            <a:off x="5311154" y="4517757"/>
            <a:ext cx="11104" cy="11186"/>
          </a:xfrm>
          <a:custGeom>
            <a:avLst/>
            <a:gdLst/>
            <a:ahLst/>
            <a:cxnLst>
              <a:cxn ang="0">
                <a:pos x="0" y="2"/>
              </a:cxn>
              <a:cxn ang="0">
                <a:pos x="2" y="0"/>
              </a:cxn>
              <a:cxn ang="0">
                <a:pos x="6" y="2"/>
              </a:cxn>
              <a:cxn ang="0">
                <a:pos x="2" y="6"/>
              </a:cxn>
              <a:cxn ang="0">
                <a:pos x="0" y="2"/>
              </a:cxn>
            </a:cxnLst>
            <a:rect l="0" t="0" r="r" b="b"/>
            <a:pathLst>
              <a:path w="7" h="7">
                <a:moveTo>
                  <a:pt x="0" y="2"/>
                </a:moveTo>
                <a:lnTo>
                  <a:pt x="2" y="0"/>
                </a:lnTo>
                <a:lnTo>
                  <a:pt x="6" y="2"/>
                </a:lnTo>
                <a:lnTo>
                  <a:pt x="2" y="6"/>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0" name="Freeform 337"/>
          <p:cNvSpPr>
            <a:spLocks/>
          </p:cNvSpPr>
          <p:nvPr/>
        </p:nvSpPr>
        <p:spPr bwMode="ltGray">
          <a:xfrm>
            <a:off x="5416640" y="4543857"/>
            <a:ext cx="9253" cy="9321"/>
          </a:xfrm>
          <a:custGeom>
            <a:avLst/>
            <a:gdLst/>
            <a:ahLst/>
            <a:cxnLst>
              <a:cxn ang="0">
                <a:pos x="6" y="6"/>
              </a:cxn>
              <a:cxn ang="0">
                <a:pos x="0" y="6"/>
              </a:cxn>
              <a:cxn ang="0">
                <a:pos x="0" y="0"/>
              </a:cxn>
              <a:cxn ang="0">
                <a:pos x="6" y="0"/>
              </a:cxn>
              <a:cxn ang="0">
                <a:pos x="6" y="6"/>
              </a:cxn>
            </a:cxnLst>
            <a:rect l="0" t="0" r="r" b="b"/>
            <a:pathLst>
              <a:path w="7" h="7">
                <a:moveTo>
                  <a:pt x="6" y="6"/>
                </a:moveTo>
                <a:lnTo>
                  <a:pt x="0" y="6"/>
                </a:lnTo>
                <a:lnTo>
                  <a:pt x="0" y="0"/>
                </a:lnTo>
                <a:lnTo>
                  <a:pt x="6" y="0"/>
                </a:lnTo>
                <a:lnTo>
                  <a:pt x="6" y="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1" name="Freeform 338"/>
          <p:cNvSpPr>
            <a:spLocks/>
          </p:cNvSpPr>
          <p:nvPr/>
        </p:nvSpPr>
        <p:spPr bwMode="ltGray">
          <a:xfrm>
            <a:off x="5424043" y="4551314"/>
            <a:ext cx="7403" cy="3729"/>
          </a:xfrm>
          <a:custGeom>
            <a:avLst/>
            <a:gdLst/>
            <a:ahLst/>
            <a:cxnLst>
              <a:cxn ang="0">
                <a:pos x="0" y="0"/>
              </a:cxn>
              <a:cxn ang="0">
                <a:pos x="2" y="0"/>
              </a:cxn>
              <a:cxn ang="0">
                <a:pos x="4" y="2"/>
              </a:cxn>
              <a:cxn ang="0">
                <a:pos x="2" y="2"/>
              </a:cxn>
              <a:cxn ang="0">
                <a:pos x="0" y="0"/>
              </a:cxn>
            </a:cxnLst>
            <a:rect l="0" t="0" r="r" b="b"/>
            <a:pathLst>
              <a:path w="5" h="3">
                <a:moveTo>
                  <a:pt x="0" y="0"/>
                </a:moveTo>
                <a:lnTo>
                  <a:pt x="2" y="0"/>
                </a:lnTo>
                <a:lnTo>
                  <a:pt x="4" y="2"/>
                </a:lnTo>
                <a:lnTo>
                  <a:pt x="2" y="2"/>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2" name="Freeform 339"/>
          <p:cNvSpPr>
            <a:spLocks/>
          </p:cNvSpPr>
          <p:nvPr/>
        </p:nvSpPr>
        <p:spPr bwMode="ltGray">
          <a:xfrm>
            <a:off x="5555439" y="4797401"/>
            <a:ext cx="12954" cy="16778"/>
          </a:xfrm>
          <a:custGeom>
            <a:avLst/>
            <a:gdLst/>
            <a:ahLst/>
            <a:cxnLst>
              <a:cxn ang="0">
                <a:pos x="0" y="2"/>
              </a:cxn>
              <a:cxn ang="0">
                <a:pos x="0" y="6"/>
              </a:cxn>
              <a:cxn ang="0">
                <a:pos x="6" y="10"/>
              </a:cxn>
              <a:cxn ang="0">
                <a:pos x="8" y="0"/>
              </a:cxn>
              <a:cxn ang="0">
                <a:pos x="0" y="2"/>
              </a:cxn>
            </a:cxnLst>
            <a:rect l="0" t="0" r="r" b="b"/>
            <a:pathLst>
              <a:path w="9" h="11">
                <a:moveTo>
                  <a:pt x="0" y="2"/>
                </a:moveTo>
                <a:lnTo>
                  <a:pt x="0" y="6"/>
                </a:lnTo>
                <a:lnTo>
                  <a:pt x="6" y="10"/>
                </a:lnTo>
                <a:lnTo>
                  <a:pt x="8" y="0"/>
                </a:lnTo>
                <a:lnTo>
                  <a:pt x="0" y="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3" name="Freeform 340"/>
          <p:cNvSpPr>
            <a:spLocks/>
          </p:cNvSpPr>
          <p:nvPr/>
        </p:nvSpPr>
        <p:spPr bwMode="ltGray">
          <a:xfrm>
            <a:off x="5577647" y="4780622"/>
            <a:ext cx="12954" cy="16778"/>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4" name="Freeform 341"/>
          <p:cNvSpPr>
            <a:spLocks/>
          </p:cNvSpPr>
          <p:nvPr/>
        </p:nvSpPr>
        <p:spPr bwMode="ltGray">
          <a:xfrm>
            <a:off x="4213720" y="3058015"/>
            <a:ext cx="11104" cy="13049"/>
          </a:xfrm>
          <a:custGeom>
            <a:avLst/>
            <a:gdLst/>
            <a:ahLst/>
            <a:cxnLst>
              <a:cxn ang="0">
                <a:pos x="2" y="8"/>
              </a:cxn>
              <a:cxn ang="0">
                <a:pos x="0" y="4"/>
              </a:cxn>
              <a:cxn ang="0">
                <a:pos x="2" y="0"/>
              </a:cxn>
              <a:cxn ang="0">
                <a:pos x="6" y="4"/>
              </a:cxn>
              <a:cxn ang="0">
                <a:pos x="2" y="8"/>
              </a:cxn>
            </a:cxnLst>
            <a:rect l="0" t="0" r="r" b="b"/>
            <a:pathLst>
              <a:path w="7" h="9">
                <a:moveTo>
                  <a:pt x="2" y="8"/>
                </a:moveTo>
                <a:lnTo>
                  <a:pt x="0" y="4"/>
                </a:lnTo>
                <a:lnTo>
                  <a:pt x="2" y="0"/>
                </a:lnTo>
                <a:lnTo>
                  <a:pt x="6" y="4"/>
                </a:lnTo>
                <a:lnTo>
                  <a:pt x="2"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5" name="Freeform 342"/>
          <p:cNvSpPr>
            <a:spLocks/>
          </p:cNvSpPr>
          <p:nvPr/>
        </p:nvSpPr>
        <p:spPr bwMode="ltGray">
          <a:xfrm>
            <a:off x="4670830" y="3076658"/>
            <a:ext cx="9253" cy="13049"/>
          </a:xfrm>
          <a:custGeom>
            <a:avLst/>
            <a:gdLst/>
            <a:ahLst/>
            <a:cxnLst>
              <a:cxn ang="0">
                <a:pos x="6" y="8"/>
              </a:cxn>
              <a:cxn ang="0">
                <a:pos x="0" y="6"/>
              </a:cxn>
              <a:cxn ang="0">
                <a:pos x="4" y="0"/>
              </a:cxn>
              <a:cxn ang="0">
                <a:pos x="6" y="8"/>
              </a:cxn>
            </a:cxnLst>
            <a:rect l="0" t="0" r="r" b="b"/>
            <a:pathLst>
              <a:path w="7" h="9">
                <a:moveTo>
                  <a:pt x="6" y="8"/>
                </a:moveTo>
                <a:lnTo>
                  <a:pt x="0" y="6"/>
                </a:lnTo>
                <a:lnTo>
                  <a:pt x="4" y="0"/>
                </a:lnTo>
                <a:lnTo>
                  <a:pt x="6"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6" name="Freeform 343"/>
          <p:cNvSpPr>
            <a:spLocks/>
          </p:cNvSpPr>
          <p:nvPr/>
        </p:nvSpPr>
        <p:spPr bwMode="ltGray">
          <a:xfrm>
            <a:off x="4593103" y="2817522"/>
            <a:ext cx="5551" cy="14914"/>
          </a:xfrm>
          <a:custGeom>
            <a:avLst/>
            <a:gdLst/>
            <a:ahLst/>
            <a:cxnLst>
              <a:cxn ang="0">
                <a:pos x="2" y="0"/>
              </a:cxn>
              <a:cxn ang="0">
                <a:pos x="0" y="4"/>
              </a:cxn>
              <a:cxn ang="0">
                <a:pos x="2" y="8"/>
              </a:cxn>
              <a:cxn ang="0">
                <a:pos x="4" y="4"/>
              </a:cxn>
              <a:cxn ang="0">
                <a:pos x="2" y="0"/>
              </a:cxn>
            </a:cxnLst>
            <a:rect l="0" t="0" r="r" b="b"/>
            <a:pathLst>
              <a:path w="5" h="9">
                <a:moveTo>
                  <a:pt x="2" y="0"/>
                </a:moveTo>
                <a:lnTo>
                  <a:pt x="0" y="4"/>
                </a:lnTo>
                <a:lnTo>
                  <a:pt x="2" y="8"/>
                </a:lnTo>
                <a:lnTo>
                  <a:pt x="4" y="4"/>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7" name="Freeform 344"/>
          <p:cNvSpPr>
            <a:spLocks/>
          </p:cNvSpPr>
          <p:nvPr/>
        </p:nvSpPr>
        <p:spPr bwMode="ltGray">
          <a:xfrm>
            <a:off x="7913163" y="4213877"/>
            <a:ext cx="131395" cy="41014"/>
          </a:xfrm>
          <a:custGeom>
            <a:avLst/>
            <a:gdLst/>
            <a:ahLst/>
            <a:cxnLst>
              <a:cxn ang="0">
                <a:pos x="0" y="0"/>
              </a:cxn>
              <a:cxn ang="0">
                <a:pos x="30" y="8"/>
              </a:cxn>
              <a:cxn ang="0">
                <a:pos x="38" y="22"/>
              </a:cxn>
              <a:cxn ang="0">
                <a:pos x="74" y="26"/>
              </a:cxn>
              <a:cxn ang="0">
                <a:pos x="90" y="12"/>
              </a:cxn>
              <a:cxn ang="0">
                <a:pos x="84" y="2"/>
              </a:cxn>
              <a:cxn ang="0">
                <a:pos x="72" y="14"/>
              </a:cxn>
              <a:cxn ang="0">
                <a:pos x="50" y="10"/>
              </a:cxn>
              <a:cxn ang="0">
                <a:pos x="34" y="6"/>
              </a:cxn>
              <a:cxn ang="0">
                <a:pos x="0" y="0"/>
              </a:cxn>
            </a:cxnLst>
            <a:rect l="0" t="0" r="r" b="b"/>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8" name="Freeform 345"/>
          <p:cNvSpPr>
            <a:spLocks/>
          </p:cNvSpPr>
          <p:nvPr/>
        </p:nvSpPr>
        <p:spPr bwMode="ltGray">
          <a:xfrm>
            <a:off x="7998293" y="4156084"/>
            <a:ext cx="66623" cy="44743"/>
          </a:xfrm>
          <a:custGeom>
            <a:avLst/>
            <a:gdLst/>
            <a:ahLst/>
            <a:cxnLst>
              <a:cxn ang="0">
                <a:pos x="0" y="0"/>
              </a:cxn>
              <a:cxn ang="0">
                <a:pos x="18" y="16"/>
              </a:cxn>
              <a:cxn ang="0">
                <a:pos x="46" y="28"/>
              </a:cxn>
              <a:cxn ang="0">
                <a:pos x="20" y="4"/>
              </a:cxn>
              <a:cxn ang="0">
                <a:pos x="0" y="0"/>
              </a:cxn>
            </a:cxnLst>
            <a:rect l="0" t="0" r="r" b="b"/>
            <a:pathLst>
              <a:path w="47" h="29">
                <a:moveTo>
                  <a:pt x="0" y="0"/>
                </a:moveTo>
                <a:lnTo>
                  <a:pt x="18" y="16"/>
                </a:lnTo>
                <a:lnTo>
                  <a:pt x="46" y="28"/>
                </a:lnTo>
                <a:lnTo>
                  <a:pt x="20"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49" name="Freeform 346"/>
          <p:cNvSpPr>
            <a:spLocks/>
          </p:cNvSpPr>
          <p:nvPr/>
        </p:nvSpPr>
        <p:spPr bwMode="ltGray">
          <a:xfrm>
            <a:off x="8098228" y="4219470"/>
            <a:ext cx="42564" cy="55929"/>
          </a:xfrm>
          <a:custGeom>
            <a:avLst/>
            <a:gdLst/>
            <a:ahLst/>
            <a:cxnLst>
              <a:cxn ang="0">
                <a:pos x="0" y="0"/>
              </a:cxn>
              <a:cxn ang="0">
                <a:pos x="6" y="22"/>
              </a:cxn>
              <a:cxn ang="0">
                <a:pos x="28" y="36"/>
              </a:cxn>
              <a:cxn ang="0">
                <a:pos x="26" y="24"/>
              </a:cxn>
              <a:cxn ang="0">
                <a:pos x="12" y="14"/>
              </a:cxn>
              <a:cxn ang="0">
                <a:pos x="0" y="0"/>
              </a:cxn>
            </a:cxnLst>
            <a:rect l="0" t="0" r="r" b="b"/>
            <a:pathLst>
              <a:path w="29" h="37">
                <a:moveTo>
                  <a:pt x="0" y="0"/>
                </a:moveTo>
                <a:lnTo>
                  <a:pt x="6" y="22"/>
                </a:lnTo>
                <a:lnTo>
                  <a:pt x="28" y="36"/>
                </a:lnTo>
                <a:lnTo>
                  <a:pt x="26" y="24"/>
                </a:lnTo>
                <a:lnTo>
                  <a:pt x="12" y="1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0" name="Freeform 347"/>
          <p:cNvSpPr>
            <a:spLocks/>
          </p:cNvSpPr>
          <p:nvPr/>
        </p:nvSpPr>
        <p:spPr bwMode="ltGray">
          <a:xfrm>
            <a:off x="8168553" y="4305228"/>
            <a:ext cx="29610" cy="27964"/>
          </a:xfrm>
          <a:custGeom>
            <a:avLst/>
            <a:gdLst/>
            <a:ahLst/>
            <a:cxnLst>
              <a:cxn ang="0">
                <a:pos x="0" y="0"/>
              </a:cxn>
              <a:cxn ang="0">
                <a:pos x="20" y="18"/>
              </a:cxn>
              <a:cxn ang="0">
                <a:pos x="12" y="0"/>
              </a:cxn>
              <a:cxn ang="0">
                <a:pos x="0" y="0"/>
              </a:cxn>
            </a:cxnLst>
            <a:rect l="0" t="0" r="r" b="b"/>
            <a:pathLst>
              <a:path w="21" h="19">
                <a:moveTo>
                  <a:pt x="0" y="0"/>
                </a:moveTo>
                <a:lnTo>
                  <a:pt x="20" y="18"/>
                </a:lnTo>
                <a:lnTo>
                  <a:pt x="12" y="0"/>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1" name="Freeform 348"/>
          <p:cNvSpPr>
            <a:spLocks/>
          </p:cNvSpPr>
          <p:nvPr/>
        </p:nvSpPr>
        <p:spPr bwMode="ltGray">
          <a:xfrm>
            <a:off x="8203714" y="4299634"/>
            <a:ext cx="35162" cy="27964"/>
          </a:xfrm>
          <a:custGeom>
            <a:avLst/>
            <a:gdLst/>
            <a:ahLst/>
            <a:cxnLst>
              <a:cxn ang="0">
                <a:pos x="0" y="0"/>
              </a:cxn>
              <a:cxn ang="0">
                <a:pos x="24" y="18"/>
              </a:cxn>
              <a:cxn ang="0">
                <a:pos x="14" y="4"/>
              </a:cxn>
              <a:cxn ang="0">
                <a:pos x="0" y="0"/>
              </a:cxn>
            </a:cxnLst>
            <a:rect l="0" t="0" r="r" b="b"/>
            <a:pathLst>
              <a:path w="25" h="19">
                <a:moveTo>
                  <a:pt x="0" y="0"/>
                </a:moveTo>
                <a:lnTo>
                  <a:pt x="24" y="18"/>
                </a:lnTo>
                <a:lnTo>
                  <a:pt x="14"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2" name="Freeform 349"/>
          <p:cNvSpPr>
            <a:spLocks/>
          </p:cNvSpPr>
          <p:nvPr/>
        </p:nvSpPr>
        <p:spPr bwMode="ltGray">
          <a:xfrm>
            <a:off x="8225922" y="4340649"/>
            <a:ext cx="35162" cy="24235"/>
          </a:xfrm>
          <a:custGeom>
            <a:avLst/>
            <a:gdLst/>
            <a:ahLst/>
            <a:cxnLst>
              <a:cxn ang="0">
                <a:pos x="0" y="0"/>
              </a:cxn>
              <a:cxn ang="0">
                <a:pos x="4" y="10"/>
              </a:cxn>
              <a:cxn ang="0">
                <a:pos x="24" y="14"/>
              </a:cxn>
              <a:cxn ang="0">
                <a:pos x="22" y="6"/>
              </a:cxn>
              <a:cxn ang="0">
                <a:pos x="0" y="0"/>
              </a:cxn>
            </a:cxnLst>
            <a:rect l="0" t="0" r="r" b="b"/>
            <a:pathLst>
              <a:path w="25" h="15">
                <a:moveTo>
                  <a:pt x="0" y="0"/>
                </a:moveTo>
                <a:lnTo>
                  <a:pt x="4" y="10"/>
                </a:lnTo>
                <a:lnTo>
                  <a:pt x="24" y="14"/>
                </a:lnTo>
                <a:lnTo>
                  <a:pt x="22"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3" name="Freeform 350"/>
          <p:cNvSpPr>
            <a:spLocks/>
          </p:cNvSpPr>
          <p:nvPr/>
        </p:nvSpPr>
        <p:spPr bwMode="ltGray">
          <a:xfrm>
            <a:off x="8274039" y="4372342"/>
            <a:ext cx="24058" cy="26100"/>
          </a:xfrm>
          <a:custGeom>
            <a:avLst/>
            <a:gdLst/>
            <a:ahLst/>
            <a:cxnLst>
              <a:cxn ang="0">
                <a:pos x="0" y="0"/>
              </a:cxn>
              <a:cxn ang="0">
                <a:pos x="16" y="16"/>
              </a:cxn>
              <a:cxn ang="0">
                <a:pos x="16" y="6"/>
              </a:cxn>
              <a:cxn ang="0">
                <a:pos x="0" y="0"/>
              </a:cxn>
            </a:cxnLst>
            <a:rect l="0" t="0" r="r" b="b"/>
            <a:pathLst>
              <a:path w="17" h="17">
                <a:moveTo>
                  <a:pt x="0" y="0"/>
                </a:moveTo>
                <a:lnTo>
                  <a:pt x="16" y="16"/>
                </a:lnTo>
                <a:lnTo>
                  <a:pt x="16"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4" name="Freeform 351"/>
          <p:cNvSpPr>
            <a:spLocks/>
          </p:cNvSpPr>
          <p:nvPr/>
        </p:nvSpPr>
        <p:spPr bwMode="ltGray">
          <a:xfrm>
            <a:off x="5492517" y="2888365"/>
            <a:ext cx="392337" cy="277779"/>
          </a:xfrm>
          <a:custGeom>
            <a:avLst/>
            <a:gdLst/>
            <a:ahLst/>
            <a:cxnLst>
              <a:cxn ang="0">
                <a:pos x="268" y="132"/>
              </a:cxn>
              <a:cxn ang="0">
                <a:pos x="268" y="106"/>
              </a:cxn>
              <a:cxn ang="0">
                <a:pos x="230" y="94"/>
              </a:cxn>
              <a:cxn ang="0">
                <a:pos x="202" y="80"/>
              </a:cxn>
              <a:cxn ang="0">
                <a:pos x="182" y="62"/>
              </a:cxn>
              <a:cxn ang="0">
                <a:pos x="166" y="40"/>
              </a:cxn>
              <a:cxn ang="0">
                <a:pos x="142" y="36"/>
              </a:cxn>
              <a:cxn ang="0">
                <a:pos x="110" y="16"/>
              </a:cxn>
              <a:cxn ang="0">
                <a:pos x="86" y="16"/>
              </a:cxn>
              <a:cxn ang="0">
                <a:pos x="68" y="22"/>
              </a:cxn>
              <a:cxn ang="0">
                <a:pos x="40" y="12"/>
              </a:cxn>
              <a:cxn ang="0">
                <a:pos x="4" y="0"/>
              </a:cxn>
              <a:cxn ang="0">
                <a:pos x="18" y="14"/>
              </a:cxn>
              <a:cxn ang="0">
                <a:pos x="6" y="24"/>
              </a:cxn>
              <a:cxn ang="0">
                <a:pos x="10" y="62"/>
              </a:cxn>
              <a:cxn ang="0">
                <a:pos x="6" y="108"/>
              </a:cxn>
              <a:cxn ang="0">
                <a:pos x="20" y="122"/>
              </a:cxn>
              <a:cxn ang="0">
                <a:pos x="72" y="144"/>
              </a:cxn>
              <a:cxn ang="0">
                <a:pos x="88" y="130"/>
              </a:cxn>
              <a:cxn ang="0">
                <a:pos x="100" y="124"/>
              </a:cxn>
              <a:cxn ang="0">
                <a:pos x="114" y="116"/>
              </a:cxn>
              <a:cxn ang="0">
                <a:pos x="128" y="116"/>
              </a:cxn>
              <a:cxn ang="0">
                <a:pos x="148" y="116"/>
              </a:cxn>
              <a:cxn ang="0">
                <a:pos x="168" y="126"/>
              </a:cxn>
              <a:cxn ang="0">
                <a:pos x="178" y="138"/>
              </a:cxn>
              <a:cxn ang="0">
                <a:pos x="188" y="150"/>
              </a:cxn>
              <a:cxn ang="0">
                <a:pos x="206" y="158"/>
              </a:cxn>
              <a:cxn ang="0">
                <a:pos x="226" y="176"/>
              </a:cxn>
              <a:cxn ang="0">
                <a:pos x="238" y="182"/>
              </a:cxn>
              <a:cxn ang="0">
                <a:pos x="254" y="166"/>
              </a:cxn>
              <a:cxn ang="0">
                <a:pos x="268" y="150"/>
              </a:cxn>
              <a:cxn ang="0">
                <a:pos x="268" y="144"/>
              </a:cxn>
            </a:cxnLst>
            <a:rect l="0" t="0" r="r" b="b"/>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5" name="Freeform 352"/>
          <p:cNvSpPr>
            <a:spLocks/>
          </p:cNvSpPr>
          <p:nvPr/>
        </p:nvSpPr>
        <p:spPr bwMode="ltGray">
          <a:xfrm>
            <a:off x="5548037" y="2802608"/>
            <a:ext cx="632921" cy="320658"/>
          </a:xfrm>
          <a:custGeom>
            <a:avLst/>
            <a:gdLst/>
            <a:ahLst/>
            <a:cxnLst>
              <a:cxn ang="0">
                <a:pos x="302" y="210"/>
              </a:cxn>
              <a:cxn ang="0">
                <a:pos x="300" y="188"/>
              </a:cxn>
              <a:cxn ang="0">
                <a:pos x="284" y="174"/>
              </a:cxn>
              <a:cxn ang="0">
                <a:pos x="286" y="156"/>
              </a:cxn>
              <a:cxn ang="0">
                <a:pos x="318" y="130"/>
              </a:cxn>
              <a:cxn ang="0">
                <a:pos x="334" y="120"/>
              </a:cxn>
              <a:cxn ang="0">
                <a:pos x="354" y="108"/>
              </a:cxn>
              <a:cxn ang="0">
                <a:pos x="368" y="118"/>
              </a:cxn>
              <a:cxn ang="0">
                <a:pos x="394" y="150"/>
              </a:cxn>
              <a:cxn ang="0">
                <a:pos x="418" y="148"/>
              </a:cxn>
              <a:cxn ang="0">
                <a:pos x="436" y="144"/>
              </a:cxn>
              <a:cxn ang="0">
                <a:pos x="428" y="134"/>
              </a:cxn>
              <a:cxn ang="0">
                <a:pos x="416" y="132"/>
              </a:cxn>
              <a:cxn ang="0">
                <a:pos x="398" y="112"/>
              </a:cxn>
              <a:cxn ang="0">
                <a:pos x="412" y="78"/>
              </a:cxn>
              <a:cxn ang="0">
                <a:pos x="422" y="68"/>
              </a:cxn>
              <a:cxn ang="0">
                <a:pos x="406" y="56"/>
              </a:cxn>
              <a:cxn ang="0">
                <a:pos x="368" y="72"/>
              </a:cxn>
              <a:cxn ang="0">
                <a:pos x="338" y="54"/>
              </a:cxn>
              <a:cxn ang="0">
                <a:pos x="334" y="54"/>
              </a:cxn>
              <a:cxn ang="0">
                <a:pos x="314" y="54"/>
              </a:cxn>
              <a:cxn ang="0">
                <a:pos x="296" y="70"/>
              </a:cxn>
              <a:cxn ang="0">
                <a:pos x="274" y="76"/>
              </a:cxn>
              <a:cxn ang="0">
                <a:pos x="260" y="90"/>
              </a:cxn>
              <a:cxn ang="0">
                <a:pos x="238" y="96"/>
              </a:cxn>
              <a:cxn ang="0">
                <a:pos x="214" y="76"/>
              </a:cxn>
              <a:cxn ang="0">
                <a:pos x="192" y="62"/>
              </a:cxn>
              <a:cxn ang="0">
                <a:pos x="168" y="22"/>
              </a:cxn>
              <a:cxn ang="0">
                <a:pos x="160" y="14"/>
              </a:cxn>
              <a:cxn ang="0">
                <a:pos x="128" y="20"/>
              </a:cxn>
              <a:cxn ang="0">
                <a:pos x="98" y="28"/>
              </a:cxn>
              <a:cxn ang="0">
                <a:pos x="84" y="42"/>
              </a:cxn>
              <a:cxn ang="0">
                <a:pos x="76" y="38"/>
              </a:cxn>
              <a:cxn ang="0">
                <a:pos x="44" y="0"/>
              </a:cxn>
              <a:cxn ang="0">
                <a:pos x="0" y="16"/>
              </a:cxn>
              <a:cxn ang="0">
                <a:pos x="0" y="68"/>
              </a:cxn>
              <a:cxn ang="0">
                <a:pos x="20" y="72"/>
              </a:cxn>
              <a:cxn ang="0">
                <a:pos x="34" y="80"/>
              </a:cxn>
              <a:cxn ang="0">
                <a:pos x="50" y="82"/>
              </a:cxn>
              <a:cxn ang="0">
                <a:pos x="52" y="74"/>
              </a:cxn>
              <a:cxn ang="0">
                <a:pos x="68" y="80"/>
              </a:cxn>
              <a:cxn ang="0">
                <a:pos x="76" y="74"/>
              </a:cxn>
              <a:cxn ang="0">
                <a:pos x="96" y="84"/>
              </a:cxn>
              <a:cxn ang="0">
                <a:pos x="114" y="98"/>
              </a:cxn>
              <a:cxn ang="0">
                <a:pos x="128" y="98"/>
              </a:cxn>
              <a:cxn ang="0">
                <a:pos x="134" y="112"/>
              </a:cxn>
              <a:cxn ang="0">
                <a:pos x="166" y="140"/>
              </a:cxn>
              <a:cxn ang="0">
                <a:pos x="176" y="152"/>
              </a:cxn>
              <a:cxn ang="0">
                <a:pos x="198" y="154"/>
              </a:cxn>
              <a:cxn ang="0">
                <a:pos x="214" y="160"/>
              </a:cxn>
              <a:cxn ang="0">
                <a:pos x="232" y="164"/>
              </a:cxn>
              <a:cxn ang="0">
                <a:pos x="232" y="178"/>
              </a:cxn>
              <a:cxn ang="0">
                <a:pos x="230" y="190"/>
              </a:cxn>
              <a:cxn ang="0">
                <a:pos x="232" y="200"/>
              </a:cxn>
              <a:cxn ang="0">
                <a:pos x="248" y="200"/>
              </a:cxn>
              <a:cxn ang="0">
                <a:pos x="256" y="200"/>
              </a:cxn>
              <a:cxn ang="0">
                <a:pos x="270" y="200"/>
              </a:cxn>
              <a:cxn ang="0">
                <a:pos x="272" y="206"/>
              </a:cxn>
              <a:cxn ang="0">
                <a:pos x="282" y="208"/>
              </a:cxn>
              <a:cxn ang="0">
                <a:pos x="284" y="210"/>
              </a:cxn>
              <a:cxn ang="0">
                <a:pos x="302" y="210"/>
              </a:cxn>
            </a:cxnLst>
            <a:rect l="0" t="0" r="r" b="b"/>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6" name="Freeform 353"/>
          <p:cNvSpPr>
            <a:spLocks/>
          </p:cNvSpPr>
          <p:nvPr/>
        </p:nvSpPr>
        <p:spPr bwMode="ltGray">
          <a:xfrm>
            <a:off x="6101379" y="2905143"/>
            <a:ext cx="205421" cy="156601"/>
          </a:xfrm>
          <a:custGeom>
            <a:avLst/>
            <a:gdLst/>
            <a:ahLst/>
            <a:cxnLst>
              <a:cxn ang="0">
                <a:pos x="46" y="98"/>
              </a:cxn>
              <a:cxn ang="0">
                <a:pos x="36" y="100"/>
              </a:cxn>
              <a:cxn ang="0">
                <a:pos x="26" y="100"/>
              </a:cxn>
              <a:cxn ang="0">
                <a:pos x="14" y="100"/>
              </a:cxn>
              <a:cxn ang="0">
                <a:pos x="4" y="102"/>
              </a:cxn>
              <a:cxn ang="0">
                <a:pos x="0" y="96"/>
              </a:cxn>
              <a:cxn ang="0">
                <a:pos x="2" y="88"/>
              </a:cxn>
              <a:cxn ang="0">
                <a:pos x="4" y="78"/>
              </a:cxn>
              <a:cxn ang="0">
                <a:pos x="16" y="74"/>
              </a:cxn>
              <a:cxn ang="0">
                <a:pos x="30" y="76"/>
              </a:cxn>
              <a:cxn ang="0">
                <a:pos x="42" y="74"/>
              </a:cxn>
              <a:cxn ang="0">
                <a:pos x="50" y="72"/>
              </a:cxn>
              <a:cxn ang="0">
                <a:pos x="44" y="66"/>
              </a:cxn>
              <a:cxn ang="0">
                <a:pos x="34" y="64"/>
              </a:cxn>
              <a:cxn ang="0">
                <a:pos x="22" y="56"/>
              </a:cxn>
              <a:cxn ang="0">
                <a:pos x="12" y="42"/>
              </a:cxn>
              <a:cxn ang="0">
                <a:pos x="14" y="40"/>
              </a:cxn>
              <a:cxn ang="0">
                <a:pos x="22" y="22"/>
              </a:cxn>
              <a:cxn ang="0">
                <a:pos x="24" y="8"/>
              </a:cxn>
              <a:cxn ang="0">
                <a:pos x="38" y="0"/>
              </a:cxn>
              <a:cxn ang="0">
                <a:pos x="50" y="6"/>
              </a:cxn>
              <a:cxn ang="0">
                <a:pos x="106" y="14"/>
              </a:cxn>
              <a:cxn ang="0">
                <a:pos x="124" y="20"/>
              </a:cxn>
              <a:cxn ang="0">
                <a:pos x="140" y="14"/>
              </a:cxn>
              <a:cxn ang="0">
                <a:pos x="138" y="34"/>
              </a:cxn>
              <a:cxn ang="0">
                <a:pos x="140" y="42"/>
              </a:cxn>
              <a:cxn ang="0">
                <a:pos x="132" y="66"/>
              </a:cxn>
              <a:cxn ang="0">
                <a:pos x="126" y="70"/>
              </a:cxn>
              <a:cxn ang="0">
                <a:pos x="122" y="74"/>
              </a:cxn>
              <a:cxn ang="0">
                <a:pos x="106" y="76"/>
              </a:cxn>
              <a:cxn ang="0">
                <a:pos x="104" y="84"/>
              </a:cxn>
              <a:cxn ang="0">
                <a:pos x="96" y="82"/>
              </a:cxn>
              <a:cxn ang="0">
                <a:pos x="84" y="82"/>
              </a:cxn>
              <a:cxn ang="0">
                <a:pos x="80" y="90"/>
              </a:cxn>
              <a:cxn ang="0">
                <a:pos x="74" y="94"/>
              </a:cxn>
              <a:cxn ang="0">
                <a:pos x="66" y="92"/>
              </a:cxn>
              <a:cxn ang="0">
                <a:pos x="60" y="86"/>
              </a:cxn>
              <a:cxn ang="0">
                <a:pos x="56" y="88"/>
              </a:cxn>
              <a:cxn ang="0">
                <a:pos x="52" y="92"/>
              </a:cxn>
              <a:cxn ang="0">
                <a:pos x="46" y="94"/>
              </a:cxn>
              <a:cxn ang="0">
                <a:pos x="46" y="98"/>
              </a:cxn>
            </a:cxnLst>
            <a:rect l="0" t="0" r="r" b="b"/>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7" name="Freeform 354"/>
          <p:cNvSpPr>
            <a:spLocks/>
          </p:cNvSpPr>
          <p:nvPr/>
        </p:nvSpPr>
        <p:spPr bwMode="ltGray">
          <a:xfrm>
            <a:off x="4256285" y="2657193"/>
            <a:ext cx="12954" cy="7457"/>
          </a:xfrm>
          <a:custGeom>
            <a:avLst/>
            <a:gdLst/>
            <a:ahLst/>
            <a:cxnLst>
              <a:cxn ang="0">
                <a:pos x="4" y="0"/>
              </a:cxn>
              <a:cxn ang="0">
                <a:pos x="8" y="2"/>
              </a:cxn>
              <a:cxn ang="0">
                <a:pos x="2" y="4"/>
              </a:cxn>
              <a:cxn ang="0">
                <a:pos x="0" y="2"/>
              </a:cxn>
              <a:cxn ang="0">
                <a:pos x="4" y="0"/>
              </a:cxn>
            </a:cxnLst>
            <a:rect l="0" t="0" r="r" b="b"/>
            <a:pathLst>
              <a:path w="9" h="5">
                <a:moveTo>
                  <a:pt x="4" y="0"/>
                </a:moveTo>
                <a:lnTo>
                  <a:pt x="8" y="2"/>
                </a:lnTo>
                <a:lnTo>
                  <a:pt x="2" y="4"/>
                </a:lnTo>
                <a:lnTo>
                  <a:pt x="0" y="2"/>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8" name="Freeform 355"/>
          <p:cNvSpPr>
            <a:spLocks/>
          </p:cNvSpPr>
          <p:nvPr/>
        </p:nvSpPr>
        <p:spPr bwMode="ltGray">
          <a:xfrm>
            <a:off x="4265538" y="2666514"/>
            <a:ext cx="12954" cy="3729"/>
          </a:xfrm>
          <a:custGeom>
            <a:avLst/>
            <a:gdLst/>
            <a:ahLst/>
            <a:cxnLst>
              <a:cxn ang="0">
                <a:pos x="4" y="0"/>
              </a:cxn>
              <a:cxn ang="0">
                <a:pos x="8" y="2"/>
              </a:cxn>
              <a:cxn ang="0">
                <a:pos x="0" y="2"/>
              </a:cxn>
              <a:cxn ang="0">
                <a:pos x="4" y="0"/>
              </a:cxn>
            </a:cxnLst>
            <a:rect l="0" t="0" r="r" b="b"/>
            <a:pathLst>
              <a:path w="9" h="3">
                <a:moveTo>
                  <a:pt x="4" y="0"/>
                </a:moveTo>
                <a:lnTo>
                  <a:pt x="8" y="2"/>
                </a:lnTo>
                <a:lnTo>
                  <a:pt x="0" y="2"/>
                </a:lnTo>
                <a:lnTo>
                  <a:pt x="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59" name="Freeform 356"/>
          <p:cNvSpPr>
            <a:spLocks/>
          </p:cNvSpPr>
          <p:nvPr/>
        </p:nvSpPr>
        <p:spPr bwMode="ltGray">
          <a:xfrm>
            <a:off x="4600505" y="2590078"/>
            <a:ext cx="125844" cy="104400"/>
          </a:xfrm>
          <a:custGeom>
            <a:avLst/>
            <a:gdLst/>
            <a:ahLst/>
            <a:cxnLst>
              <a:cxn ang="0">
                <a:pos x="22" y="64"/>
              </a:cxn>
              <a:cxn ang="0">
                <a:pos x="30" y="62"/>
              </a:cxn>
              <a:cxn ang="0">
                <a:pos x="38" y="68"/>
              </a:cxn>
              <a:cxn ang="0">
                <a:pos x="42" y="62"/>
              </a:cxn>
              <a:cxn ang="0">
                <a:pos x="42" y="54"/>
              </a:cxn>
              <a:cxn ang="0">
                <a:pos x="48" y="50"/>
              </a:cxn>
              <a:cxn ang="0">
                <a:pos x="54" y="54"/>
              </a:cxn>
              <a:cxn ang="0">
                <a:pos x="56" y="54"/>
              </a:cxn>
              <a:cxn ang="0">
                <a:pos x="62" y="56"/>
              </a:cxn>
              <a:cxn ang="0">
                <a:pos x="86" y="26"/>
              </a:cxn>
              <a:cxn ang="0">
                <a:pos x="72" y="16"/>
              </a:cxn>
              <a:cxn ang="0">
                <a:pos x="50" y="16"/>
              </a:cxn>
              <a:cxn ang="0">
                <a:pos x="48" y="10"/>
              </a:cxn>
              <a:cxn ang="0">
                <a:pos x="48" y="2"/>
              </a:cxn>
              <a:cxn ang="0">
                <a:pos x="46" y="0"/>
              </a:cxn>
              <a:cxn ang="0">
                <a:pos x="32" y="2"/>
              </a:cxn>
              <a:cxn ang="0">
                <a:pos x="26" y="6"/>
              </a:cxn>
              <a:cxn ang="0">
                <a:pos x="18" y="12"/>
              </a:cxn>
              <a:cxn ang="0">
                <a:pos x="10" y="20"/>
              </a:cxn>
              <a:cxn ang="0">
                <a:pos x="4" y="22"/>
              </a:cxn>
              <a:cxn ang="0">
                <a:pos x="0" y="26"/>
              </a:cxn>
              <a:cxn ang="0">
                <a:pos x="22" y="64"/>
              </a:cxn>
            </a:cxnLst>
            <a:rect l="0" t="0" r="r" b="b"/>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0" name="Freeform 357"/>
          <p:cNvSpPr>
            <a:spLocks/>
          </p:cNvSpPr>
          <p:nvPr/>
        </p:nvSpPr>
        <p:spPr bwMode="ltGray">
          <a:xfrm>
            <a:off x="4739303" y="2854808"/>
            <a:ext cx="59221" cy="108129"/>
          </a:xfrm>
          <a:custGeom>
            <a:avLst/>
            <a:gdLst/>
            <a:ahLst/>
            <a:cxnLst>
              <a:cxn ang="0">
                <a:pos x="22" y="70"/>
              </a:cxn>
              <a:cxn ang="0">
                <a:pos x="16" y="66"/>
              </a:cxn>
              <a:cxn ang="0">
                <a:pos x="6" y="56"/>
              </a:cxn>
              <a:cxn ang="0">
                <a:pos x="8" y="36"/>
              </a:cxn>
              <a:cxn ang="0">
                <a:pos x="8" y="32"/>
              </a:cxn>
              <a:cxn ang="0">
                <a:pos x="8" y="28"/>
              </a:cxn>
              <a:cxn ang="0">
                <a:pos x="4" y="26"/>
              </a:cxn>
              <a:cxn ang="0">
                <a:pos x="0" y="8"/>
              </a:cxn>
              <a:cxn ang="0">
                <a:pos x="14" y="2"/>
              </a:cxn>
              <a:cxn ang="0">
                <a:pos x="26" y="0"/>
              </a:cxn>
              <a:cxn ang="0">
                <a:pos x="34" y="6"/>
              </a:cxn>
              <a:cxn ang="0">
                <a:pos x="38" y="16"/>
              </a:cxn>
              <a:cxn ang="0">
                <a:pos x="40" y="26"/>
              </a:cxn>
              <a:cxn ang="0">
                <a:pos x="40" y="38"/>
              </a:cxn>
              <a:cxn ang="0">
                <a:pos x="40" y="46"/>
              </a:cxn>
              <a:cxn ang="0">
                <a:pos x="36" y="52"/>
              </a:cxn>
              <a:cxn ang="0">
                <a:pos x="36" y="54"/>
              </a:cxn>
              <a:cxn ang="0">
                <a:pos x="28" y="66"/>
              </a:cxn>
              <a:cxn ang="0">
                <a:pos x="22" y="70"/>
              </a:cxn>
            </a:cxnLst>
            <a:rect l="0" t="0" r="r" b="b"/>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1" name="Freeform 358"/>
          <p:cNvSpPr>
            <a:spLocks/>
          </p:cNvSpPr>
          <p:nvPr/>
        </p:nvSpPr>
        <p:spPr bwMode="ltGray">
          <a:xfrm>
            <a:off x="4607908" y="2739222"/>
            <a:ext cx="225779" cy="186429"/>
          </a:xfrm>
          <a:custGeom>
            <a:avLst/>
            <a:gdLst/>
            <a:ahLst/>
            <a:cxnLst>
              <a:cxn ang="0">
                <a:pos x="58" y="0"/>
              </a:cxn>
              <a:cxn ang="0">
                <a:pos x="66" y="8"/>
              </a:cxn>
              <a:cxn ang="0">
                <a:pos x="108" y="8"/>
              </a:cxn>
              <a:cxn ang="0">
                <a:pos x="120" y="10"/>
              </a:cxn>
              <a:cxn ang="0">
                <a:pos x="124" y="16"/>
              </a:cxn>
              <a:cxn ang="0">
                <a:pos x="124" y="24"/>
              </a:cxn>
              <a:cxn ang="0">
                <a:pos x="128" y="28"/>
              </a:cxn>
              <a:cxn ang="0">
                <a:pos x="130" y="32"/>
              </a:cxn>
              <a:cxn ang="0">
                <a:pos x="134" y="38"/>
              </a:cxn>
              <a:cxn ang="0">
                <a:pos x="140" y="40"/>
              </a:cxn>
              <a:cxn ang="0">
                <a:pos x="146" y="42"/>
              </a:cxn>
              <a:cxn ang="0">
                <a:pos x="148" y="46"/>
              </a:cxn>
              <a:cxn ang="0">
                <a:pos x="150" y="50"/>
              </a:cxn>
              <a:cxn ang="0">
                <a:pos x="148" y="56"/>
              </a:cxn>
              <a:cxn ang="0">
                <a:pos x="146" y="64"/>
              </a:cxn>
              <a:cxn ang="0">
                <a:pos x="148" y="72"/>
              </a:cxn>
              <a:cxn ang="0">
                <a:pos x="150" y="76"/>
              </a:cxn>
              <a:cxn ang="0">
                <a:pos x="148" y="82"/>
              </a:cxn>
              <a:cxn ang="0">
                <a:pos x="146" y="86"/>
              </a:cxn>
              <a:cxn ang="0">
                <a:pos x="146" y="94"/>
              </a:cxn>
              <a:cxn ang="0">
                <a:pos x="150" y="100"/>
              </a:cxn>
              <a:cxn ang="0">
                <a:pos x="152" y="106"/>
              </a:cxn>
              <a:cxn ang="0">
                <a:pos x="156" y="114"/>
              </a:cxn>
              <a:cxn ang="0">
                <a:pos x="152" y="118"/>
              </a:cxn>
              <a:cxn ang="0">
                <a:pos x="146" y="120"/>
              </a:cxn>
              <a:cxn ang="0">
                <a:pos x="138" y="120"/>
              </a:cxn>
              <a:cxn ang="0">
                <a:pos x="132" y="122"/>
              </a:cxn>
              <a:cxn ang="0">
                <a:pos x="128" y="122"/>
              </a:cxn>
              <a:cxn ang="0">
                <a:pos x="122" y="116"/>
              </a:cxn>
              <a:cxn ang="0">
                <a:pos x="122" y="108"/>
              </a:cxn>
              <a:cxn ang="0">
                <a:pos x="122" y="104"/>
              </a:cxn>
              <a:cxn ang="0">
                <a:pos x="120" y="96"/>
              </a:cxn>
              <a:cxn ang="0">
                <a:pos x="116" y="90"/>
              </a:cxn>
              <a:cxn ang="0">
                <a:pos x="112" y="88"/>
              </a:cxn>
              <a:cxn ang="0">
                <a:pos x="106" y="86"/>
              </a:cxn>
              <a:cxn ang="0">
                <a:pos x="100" y="90"/>
              </a:cxn>
              <a:cxn ang="0">
                <a:pos x="96" y="98"/>
              </a:cxn>
              <a:cxn ang="0">
                <a:pos x="96" y="102"/>
              </a:cxn>
              <a:cxn ang="0">
                <a:pos x="90" y="94"/>
              </a:cxn>
              <a:cxn ang="0">
                <a:pos x="84" y="90"/>
              </a:cxn>
              <a:cxn ang="0">
                <a:pos x="78" y="86"/>
              </a:cxn>
              <a:cxn ang="0">
                <a:pos x="70" y="82"/>
              </a:cxn>
              <a:cxn ang="0">
                <a:pos x="64" y="74"/>
              </a:cxn>
              <a:cxn ang="0">
                <a:pos x="60" y="70"/>
              </a:cxn>
              <a:cxn ang="0">
                <a:pos x="54" y="72"/>
              </a:cxn>
              <a:cxn ang="0">
                <a:pos x="48" y="68"/>
              </a:cxn>
              <a:cxn ang="0">
                <a:pos x="44" y="60"/>
              </a:cxn>
              <a:cxn ang="0">
                <a:pos x="28" y="40"/>
              </a:cxn>
              <a:cxn ang="0">
                <a:pos x="26" y="44"/>
              </a:cxn>
              <a:cxn ang="0">
                <a:pos x="24" y="46"/>
              </a:cxn>
              <a:cxn ang="0">
                <a:pos x="18" y="44"/>
              </a:cxn>
              <a:cxn ang="0">
                <a:pos x="20" y="40"/>
              </a:cxn>
              <a:cxn ang="0">
                <a:pos x="18" y="32"/>
              </a:cxn>
              <a:cxn ang="0">
                <a:pos x="16" y="30"/>
              </a:cxn>
              <a:cxn ang="0">
                <a:pos x="14" y="28"/>
              </a:cxn>
              <a:cxn ang="0">
                <a:pos x="6" y="26"/>
              </a:cxn>
              <a:cxn ang="0">
                <a:pos x="0" y="20"/>
              </a:cxn>
              <a:cxn ang="0">
                <a:pos x="0" y="4"/>
              </a:cxn>
              <a:cxn ang="0">
                <a:pos x="30" y="0"/>
              </a:cxn>
              <a:cxn ang="0">
                <a:pos x="58" y="0"/>
              </a:cxn>
            </a:cxnLst>
            <a:rect l="0" t="0" r="r" b="b"/>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2" name="Freeform 359"/>
          <p:cNvSpPr>
            <a:spLocks/>
          </p:cNvSpPr>
          <p:nvPr/>
        </p:nvSpPr>
        <p:spPr bwMode="ltGray">
          <a:xfrm>
            <a:off x="4780018" y="2879043"/>
            <a:ext cx="53668" cy="46607"/>
          </a:xfrm>
          <a:custGeom>
            <a:avLst/>
            <a:gdLst/>
            <a:ahLst/>
            <a:cxnLst>
              <a:cxn ang="0">
                <a:pos x="0" y="4"/>
              </a:cxn>
              <a:cxn ang="0">
                <a:pos x="4" y="2"/>
              </a:cxn>
              <a:cxn ang="0">
                <a:pos x="8" y="0"/>
              </a:cxn>
              <a:cxn ang="0">
                <a:pos x="14" y="0"/>
              </a:cxn>
              <a:cxn ang="0">
                <a:pos x="20" y="0"/>
              </a:cxn>
              <a:cxn ang="0">
                <a:pos x="26" y="0"/>
              </a:cxn>
              <a:cxn ang="0">
                <a:pos x="28" y="4"/>
              </a:cxn>
              <a:cxn ang="0">
                <a:pos x="30" y="8"/>
              </a:cxn>
              <a:cxn ang="0">
                <a:pos x="32" y="14"/>
              </a:cxn>
              <a:cxn ang="0">
                <a:pos x="36" y="22"/>
              </a:cxn>
              <a:cxn ang="0">
                <a:pos x="32" y="26"/>
              </a:cxn>
              <a:cxn ang="0">
                <a:pos x="26" y="28"/>
              </a:cxn>
              <a:cxn ang="0">
                <a:pos x="14" y="30"/>
              </a:cxn>
              <a:cxn ang="0">
                <a:pos x="8" y="30"/>
              </a:cxn>
              <a:cxn ang="0">
                <a:pos x="2" y="24"/>
              </a:cxn>
              <a:cxn ang="0">
                <a:pos x="2" y="10"/>
              </a:cxn>
              <a:cxn ang="0">
                <a:pos x="0" y="4"/>
              </a:cxn>
            </a:cxnLst>
            <a:rect l="0" t="0" r="r" b="b"/>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3" name="Freeform 360"/>
          <p:cNvSpPr>
            <a:spLocks/>
          </p:cNvSpPr>
          <p:nvPr/>
        </p:nvSpPr>
        <p:spPr bwMode="ltGray">
          <a:xfrm>
            <a:off x="4661576" y="2772779"/>
            <a:ext cx="90681" cy="98807"/>
          </a:xfrm>
          <a:custGeom>
            <a:avLst/>
            <a:gdLst/>
            <a:ahLst/>
            <a:cxnLst>
              <a:cxn ang="0">
                <a:pos x="40" y="64"/>
              </a:cxn>
              <a:cxn ang="0">
                <a:pos x="40" y="60"/>
              </a:cxn>
              <a:cxn ang="0">
                <a:pos x="44" y="56"/>
              </a:cxn>
              <a:cxn ang="0">
                <a:pos x="50" y="54"/>
              </a:cxn>
              <a:cxn ang="0">
                <a:pos x="56" y="50"/>
              </a:cxn>
              <a:cxn ang="0">
                <a:pos x="62" y="50"/>
              </a:cxn>
              <a:cxn ang="0">
                <a:pos x="60" y="44"/>
              </a:cxn>
              <a:cxn ang="0">
                <a:pos x="60" y="40"/>
              </a:cxn>
              <a:cxn ang="0">
                <a:pos x="62" y="34"/>
              </a:cxn>
              <a:cxn ang="0">
                <a:pos x="60" y="24"/>
              </a:cxn>
              <a:cxn ang="0">
                <a:pos x="60" y="22"/>
              </a:cxn>
              <a:cxn ang="0">
                <a:pos x="58" y="16"/>
              </a:cxn>
              <a:cxn ang="0">
                <a:pos x="52" y="14"/>
              </a:cxn>
              <a:cxn ang="0">
                <a:pos x="48" y="16"/>
              </a:cxn>
              <a:cxn ang="0">
                <a:pos x="42" y="14"/>
              </a:cxn>
              <a:cxn ang="0">
                <a:pos x="38" y="14"/>
              </a:cxn>
              <a:cxn ang="0">
                <a:pos x="30" y="12"/>
              </a:cxn>
              <a:cxn ang="0">
                <a:pos x="18" y="10"/>
              </a:cxn>
              <a:cxn ang="0">
                <a:pos x="12" y="6"/>
              </a:cxn>
              <a:cxn ang="0">
                <a:pos x="6" y="6"/>
              </a:cxn>
              <a:cxn ang="0">
                <a:pos x="2" y="0"/>
              </a:cxn>
              <a:cxn ang="0">
                <a:pos x="0" y="4"/>
              </a:cxn>
              <a:cxn ang="0">
                <a:pos x="34" y="52"/>
              </a:cxn>
              <a:cxn ang="0">
                <a:pos x="36" y="58"/>
              </a:cxn>
              <a:cxn ang="0">
                <a:pos x="36" y="62"/>
              </a:cxn>
              <a:cxn ang="0">
                <a:pos x="40" y="64"/>
              </a:cxn>
            </a:cxnLst>
            <a:rect l="0" t="0" r="r" b="b"/>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4" name="Freeform 361"/>
          <p:cNvSpPr>
            <a:spLocks/>
          </p:cNvSpPr>
          <p:nvPr/>
        </p:nvSpPr>
        <p:spPr bwMode="ltGray">
          <a:xfrm>
            <a:off x="4633817" y="2754136"/>
            <a:ext cx="103636" cy="113721"/>
          </a:xfrm>
          <a:custGeom>
            <a:avLst/>
            <a:gdLst/>
            <a:ahLst/>
            <a:cxnLst>
              <a:cxn ang="0">
                <a:pos x="58" y="74"/>
              </a:cxn>
              <a:cxn ang="0">
                <a:pos x="56" y="68"/>
              </a:cxn>
              <a:cxn ang="0">
                <a:pos x="54" y="62"/>
              </a:cxn>
              <a:cxn ang="0">
                <a:pos x="20" y="16"/>
              </a:cxn>
              <a:cxn ang="0">
                <a:pos x="22" y="12"/>
              </a:cxn>
              <a:cxn ang="0">
                <a:pos x="28" y="18"/>
              </a:cxn>
              <a:cxn ang="0">
                <a:pos x="32" y="20"/>
              </a:cxn>
              <a:cxn ang="0">
                <a:pos x="48" y="24"/>
              </a:cxn>
              <a:cxn ang="0">
                <a:pos x="60" y="28"/>
              </a:cxn>
              <a:cxn ang="0">
                <a:pos x="70" y="28"/>
              </a:cxn>
              <a:cxn ang="0">
                <a:pos x="72" y="14"/>
              </a:cxn>
              <a:cxn ang="0">
                <a:pos x="56" y="12"/>
              </a:cxn>
              <a:cxn ang="0">
                <a:pos x="46" y="6"/>
              </a:cxn>
              <a:cxn ang="0">
                <a:pos x="42" y="0"/>
              </a:cxn>
              <a:cxn ang="0">
                <a:pos x="18" y="6"/>
              </a:cxn>
              <a:cxn ang="0">
                <a:pos x="12" y="12"/>
              </a:cxn>
              <a:cxn ang="0">
                <a:pos x="0" y="26"/>
              </a:cxn>
              <a:cxn ang="0">
                <a:pos x="2" y="30"/>
              </a:cxn>
              <a:cxn ang="0">
                <a:pos x="0" y="34"/>
              </a:cxn>
              <a:cxn ang="0">
                <a:pos x="6" y="36"/>
              </a:cxn>
              <a:cxn ang="0">
                <a:pos x="10" y="34"/>
              </a:cxn>
              <a:cxn ang="0">
                <a:pos x="10" y="32"/>
              </a:cxn>
              <a:cxn ang="0">
                <a:pos x="26" y="50"/>
              </a:cxn>
              <a:cxn ang="0">
                <a:pos x="30" y="58"/>
              </a:cxn>
              <a:cxn ang="0">
                <a:pos x="36" y="62"/>
              </a:cxn>
              <a:cxn ang="0">
                <a:pos x="44" y="62"/>
              </a:cxn>
              <a:cxn ang="0">
                <a:pos x="52" y="72"/>
              </a:cxn>
              <a:cxn ang="0">
                <a:pos x="58" y="74"/>
              </a:cxn>
            </a:cxnLst>
            <a:rect l="0" t="0" r="r" b="b"/>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5" name="Freeform 362"/>
          <p:cNvSpPr>
            <a:spLocks/>
          </p:cNvSpPr>
          <p:nvPr/>
        </p:nvSpPr>
        <p:spPr bwMode="ltGray">
          <a:xfrm>
            <a:off x="4935472" y="2705664"/>
            <a:ext cx="57369" cy="70843"/>
          </a:xfrm>
          <a:custGeom>
            <a:avLst/>
            <a:gdLst/>
            <a:ahLst/>
            <a:cxnLst>
              <a:cxn ang="0">
                <a:pos x="2" y="38"/>
              </a:cxn>
              <a:cxn ang="0">
                <a:pos x="4" y="42"/>
              </a:cxn>
              <a:cxn ang="0">
                <a:pos x="10" y="46"/>
              </a:cxn>
              <a:cxn ang="0">
                <a:pos x="20" y="44"/>
              </a:cxn>
              <a:cxn ang="0">
                <a:pos x="28" y="32"/>
              </a:cxn>
              <a:cxn ang="0">
                <a:pos x="38" y="28"/>
              </a:cxn>
              <a:cxn ang="0">
                <a:pos x="28" y="14"/>
              </a:cxn>
              <a:cxn ang="0">
                <a:pos x="10" y="4"/>
              </a:cxn>
              <a:cxn ang="0">
                <a:pos x="0" y="0"/>
              </a:cxn>
              <a:cxn ang="0">
                <a:pos x="2" y="38"/>
              </a:cxn>
            </a:cxnLst>
            <a:rect l="0" t="0" r="r" b="b"/>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6" name="Freeform 363"/>
          <p:cNvSpPr>
            <a:spLocks/>
          </p:cNvSpPr>
          <p:nvPr/>
        </p:nvSpPr>
        <p:spPr bwMode="ltGray">
          <a:xfrm>
            <a:off x="4687485" y="2672107"/>
            <a:ext cx="166558" cy="108129"/>
          </a:xfrm>
          <a:custGeom>
            <a:avLst/>
            <a:gdLst/>
            <a:ahLst/>
            <a:cxnLst>
              <a:cxn ang="0">
                <a:pos x="0" y="46"/>
              </a:cxn>
              <a:cxn ang="0">
                <a:pos x="16" y="36"/>
              </a:cxn>
              <a:cxn ang="0">
                <a:pos x="20" y="26"/>
              </a:cxn>
              <a:cxn ang="0">
                <a:pos x="24" y="26"/>
              </a:cxn>
              <a:cxn ang="0">
                <a:pos x="30" y="22"/>
              </a:cxn>
              <a:cxn ang="0">
                <a:pos x="34" y="22"/>
              </a:cxn>
              <a:cxn ang="0">
                <a:pos x="34" y="12"/>
              </a:cxn>
              <a:cxn ang="0">
                <a:pos x="46" y="10"/>
              </a:cxn>
              <a:cxn ang="0">
                <a:pos x="54" y="10"/>
              </a:cxn>
              <a:cxn ang="0">
                <a:pos x="66" y="0"/>
              </a:cxn>
              <a:cxn ang="0">
                <a:pos x="74" y="2"/>
              </a:cxn>
              <a:cxn ang="0">
                <a:pos x="80" y="10"/>
              </a:cxn>
              <a:cxn ang="0">
                <a:pos x="88" y="2"/>
              </a:cxn>
              <a:cxn ang="0">
                <a:pos x="92" y="8"/>
              </a:cxn>
              <a:cxn ang="0">
                <a:pos x="98" y="8"/>
              </a:cxn>
              <a:cxn ang="0">
                <a:pos x="108" y="8"/>
              </a:cxn>
              <a:cxn ang="0">
                <a:pos x="114" y="12"/>
              </a:cxn>
              <a:cxn ang="0">
                <a:pos x="108" y="18"/>
              </a:cxn>
              <a:cxn ang="0">
                <a:pos x="108" y="22"/>
              </a:cxn>
              <a:cxn ang="0">
                <a:pos x="102" y="26"/>
              </a:cxn>
              <a:cxn ang="0">
                <a:pos x="94" y="30"/>
              </a:cxn>
              <a:cxn ang="0">
                <a:pos x="92" y="36"/>
              </a:cxn>
              <a:cxn ang="0">
                <a:pos x="90" y="42"/>
              </a:cxn>
              <a:cxn ang="0">
                <a:pos x="84" y="46"/>
              </a:cxn>
              <a:cxn ang="0">
                <a:pos x="80" y="48"/>
              </a:cxn>
              <a:cxn ang="0">
                <a:pos x="74" y="54"/>
              </a:cxn>
              <a:cxn ang="0">
                <a:pos x="70" y="54"/>
              </a:cxn>
              <a:cxn ang="0">
                <a:pos x="68" y="54"/>
              </a:cxn>
              <a:cxn ang="0">
                <a:pos x="66" y="52"/>
              </a:cxn>
              <a:cxn ang="0">
                <a:pos x="64" y="54"/>
              </a:cxn>
              <a:cxn ang="0">
                <a:pos x="60" y="58"/>
              </a:cxn>
              <a:cxn ang="0">
                <a:pos x="56" y="58"/>
              </a:cxn>
              <a:cxn ang="0">
                <a:pos x="52" y="56"/>
              </a:cxn>
              <a:cxn ang="0">
                <a:pos x="46" y="60"/>
              </a:cxn>
              <a:cxn ang="0">
                <a:pos x="46" y="66"/>
              </a:cxn>
              <a:cxn ang="0">
                <a:pos x="42" y="70"/>
              </a:cxn>
              <a:cxn ang="0">
                <a:pos x="16" y="64"/>
              </a:cxn>
              <a:cxn ang="0">
                <a:pos x="6" y="60"/>
              </a:cxn>
              <a:cxn ang="0">
                <a:pos x="4" y="52"/>
              </a:cxn>
              <a:cxn ang="0">
                <a:pos x="0" y="46"/>
              </a:cxn>
            </a:cxnLst>
            <a:rect l="0" t="0" r="r" b="b"/>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7" name="Freeform 364"/>
          <p:cNvSpPr>
            <a:spLocks/>
          </p:cNvSpPr>
          <p:nvPr/>
        </p:nvSpPr>
        <p:spPr bwMode="ltGray">
          <a:xfrm>
            <a:off x="4828134" y="2392463"/>
            <a:ext cx="209123" cy="190158"/>
          </a:xfrm>
          <a:custGeom>
            <a:avLst/>
            <a:gdLst/>
            <a:ahLst/>
            <a:cxnLst>
              <a:cxn ang="0">
                <a:pos x="2" y="70"/>
              </a:cxn>
              <a:cxn ang="0">
                <a:pos x="20" y="64"/>
              </a:cxn>
              <a:cxn ang="0">
                <a:pos x="28" y="56"/>
              </a:cxn>
              <a:cxn ang="0">
                <a:pos x="34" y="44"/>
              </a:cxn>
              <a:cxn ang="0">
                <a:pos x="42" y="34"/>
              </a:cxn>
              <a:cxn ang="0">
                <a:pos x="48" y="24"/>
              </a:cxn>
              <a:cxn ang="0">
                <a:pos x="42" y="12"/>
              </a:cxn>
              <a:cxn ang="0">
                <a:pos x="60" y="0"/>
              </a:cxn>
              <a:cxn ang="0">
                <a:pos x="66" y="6"/>
              </a:cxn>
              <a:cxn ang="0">
                <a:pos x="80" y="10"/>
              </a:cxn>
              <a:cxn ang="0">
                <a:pos x="94" y="12"/>
              </a:cxn>
              <a:cxn ang="0">
                <a:pos x="106" y="12"/>
              </a:cxn>
              <a:cxn ang="0">
                <a:pos x="120" y="12"/>
              </a:cxn>
              <a:cxn ang="0">
                <a:pos x="126" y="24"/>
              </a:cxn>
              <a:cxn ang="0">
                <a:pos x="126" y="36"/>
              </a:cxn>
              <a:cxn ang="0">
                <a:pos x="132" y="48"/>
              </a:cxn>
              <a:cxn ang="0">
                <a:pos x="138" y="52"/>
              </a:cxn>
              <a:cxn ang="0">
                <a:pos x="144" y="58"/>
              </a:cxn>
              <a:cxn ang="0">
                <a:pos x="138" y="68"/>
              </a:cxn>
              <a:cxn ang="0">
                <a:pos x="136" y="78"/>
              </a:cxn>
              <a:cxn ang="0">
                <a:pos x="140" y="92"/>
              </a:cxn>
              <a:cxn ang="0">
                <a:pos x="136" y="98"/>
              </a:cxn>
              <a:cxn ang="0">
                <a:pos x="104" y="104"/>
              </a:cxn>
              <a:cxn ang="0">
                <a:pos x="98" y="104"/>
              </a:cxn>
              <a:cxn ang="0">
                <a:pos x="64" y="108"/>
              </a:cxn>
              <a:cxn ang="0">
                <a:pos x="54" y="112"/>
              </a:cxn>
              <a:cxn ang="0">
                <a:pos x="36" y="116"/>
              </a:cxn>
              <a:cxn ang="0">
                <a:pos x="22" y="116"/>
              </a:cxn>
              <a:cxn ang="0">
                <a:pos x="8" y="124"/>
              </a:cxn>
              <a:cxn ang="0">
                <a:pos x="6" y="116"/>
              </a:cxn>
              <a:cxn ang="0">
                <a:pos x="2" y="110"/>
              </a:cxn>
              <a:cxn ang="0">
                <a:pos x="0" y="104"/>
              </a:cxn>
              <a:cxn ang="0">
                <a:pos x="4" y="96"/>
              </a:cxn>
              <a:cxn ang="0">
                <a:pos x="6" y="82"/>
              </a:cxn>
              <a:cxn ang="0">
                <a:pos x="2" y="70"/>
              </a:cxn>
            </a:cxnLst>
            <a:rect l="0" t="0" r="r" b="b"/>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8" name="Freeform 365"/>
          <p:cNvSpPr>
            <a:spLocks/>
          </p:cNvSpPr>
          <p:nvPr/>
        </p:nvSpPr>
        <p:spPr bwMode="ltGray">
          <a:xfrm>
            <a:off x="4811479" y="2293655"/>
            <a:ext cx="105486" cy="57792"/>
          </a:xfrm>
          <a:custGeom>
            <a:avLst/>
            <a:gdLst/>
            <a:ahLst/>
            <a:cxnLst>
              <a:cxn ang="0">
                <a:pos x="16" y="36"/>
              </a:cxn>
              <a:cxn ang="0">
                <a:pos x="32" y="26"/>
              </a:cxn>
              <a:cxn ang="0">
                <a:pos x="56" y="38"/>
              </a:cxn>
              <a:cxn ang="0">
                <a:pos x="70" y="28"/>
              </a:cxn>
              <a:cxn ang="0">
                <a:pos x="62" y="18"/>
              </a:cxn>
              <a:cxn ang="0">
                <a:pos x="66" y="8"/>
              </a:cxn>
              <a:cxn ang="0">
                <a:pos x="72" y="2"/>
              </a:cxn>
              <a:cxn ang="0">
                <a:pos x="52" y="2"/>
              </a:cxn>
              <a:cxn ang="0">
                <a:pos x="42" y="0"/>
              </a:cxn>
              <a:cxn ang="0">
                <a:pos x="26" y="4"/>
              </a:cxn>
              <a:cxn ang="0">
                <a:pos x="0" y="12"/>
              </a:cxn>
              <a:cxn ang="0">
                <a:pos x="16" y="36"/>
              </a:cxn>
            </a:cxnLst>
            <a:rect l="0" t="0" r="r" b="b"/>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69" name="Freeform 366"/>
          <p:cNvSpPr>
            <a:spLocks/>
          </p:cNvSpPr>
          <p:nvPr/>
        </p:nvSpPr>
        <p:spPr bwMode="ltGray">
          <a:xfrm>
            <a:off x="4763362" y="2377549"/>
            <a:ext cx="140649" cy="126772"/>
          </a:xfrm>
          <a:custGeom>
            <a:avLst/>
            <a:gdLst/>
            <a:ahLst/>
            <a:cxnLst>
              <a:cxn ang="0">
                <a:pos x="48" y="82"/>
              </a:cxn>
              <a:cxn ang="0">
                <a:pos x="64" y="74"/>
              </a:cxn>
              <a:cxn ang="0">
                <a:pos x="74" y="66"/>
              </a:cxn>
              <a:cxn ang="0">
                <a:pos x="80" y="52"/>
              </a:cxn>
              <a:cxn ang="0">
                <a:pos x="88" y="46"/>
              </a:cxn>
              <a:cxn ang="0">
                <a:pos x="96" y="34"/>
              </a:cxn>
              <a:cxn ang="0">
                <a:pos x="90" y="22"/>
              </a:cxn>
              <a:cxn ang="0">
                <a:pos x="72" y="4"/>
              </a:cxn>
              <a:cxn ang="0">
                <a:pos x="50" y="0"/>
              </a:cxn>
              <a:cxn ang="0">
                <a:pos x="40" y="4"/>
              </a:cxn>
              <a:cxn ang="0">
                <a:pos x="28" y="6"/>
              </a:cxn>
              <a:cxn ang="0">
                <a:pos x="16" y="6"/>
              </a:cxn>
              <a:cxn ang="0">
                <a:pos x="0" y="18"/>
              </a:cxn>
              <a:cxn ang="0">
                <a:pos x="4" y="48"/>
              </a:cxn>
              <a:cxn ang="0">
                <a:pos x="2" y="62"/>
              </a:cxn>
              <a:cxn ang="0">
                <a:pos x="42" y="64"/>
              </a:cxn>
              <a:cxn ang="0">
                <a:pos x="48" y="82"/>
              </a:cxn>
            </a:cxnLst>
            <a:rect l="0" t="0" r="r" b="b"/>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0" name="Freeform 367"/>
          <p:cNvSpPr>
            <a:spLocks/>
          </p:cNvSpPr>
          <p:nvPr/>
        </p:nvSpPr>
        <p:spPr bwMode="ltGray">
          <a:xfrm>
            <a:off x="4820732" y="2332806"/>
            <a:ext cx="98084" cy="80164"/>
          </a:xfrm>
          <a:custGeom>
            <a:avLst/>
            <a:gdLst/>
            <a:ahLst/>
            <a:cxnLst>
              <a:cxn ang="0">
                <a:pos x="0" y="34"/>
              </a:cxn>
              <a:cxn ang="0">
                <a:pos x="10" y="30"/>
              </a:cxn>
              <a:cxn ang="0">
                <a:pos x="34" y="34"/>
              </a:cxn>
              <a:cxn ang="0">
                <a:pos x="50" y="52"/>
              </a:cxn>
              <a:cxn ang="0">
                <a:pos x="64" y="40"/>
              </a:cxn>
              <a:cxn ang="0">
                <a:pos x="68" y="28"/>
              </a:cxn>
              <a:cxn ang="0">
                <a:pos x="50" y="10"/>
              </a:cxn>
              <a:cxn ang="0">
                <a:pos x="24" y="0"/>
              </a:cxn>
              <a:cxn ang="0">
                <a:pos x="8" y="10"/>
              </a:cxn>
              <a:cxn ang="0">
                <a:pos x="0" y="34"/>
              </a:cxn>
            </a:cxnLst>
            <a:rect l="0" t="0" r="r" b="b"/>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1" name="Freeform 368"/>
          <p:cNvSpPr>
            <a:spLocks/>
          </p:cNvSpPr>
          <p:nvPr/>
        </p:nvSpPr>
        <p:spPr bwMode="ltGray">
          <a:xfrm>
            <a:off x="4883654" y="2521099"/>
            <a:ext cx="396038" cy="294558"/>
          </a:xfrm>
          <a:custGeom>
            <a:avLst/>
            <a:gdLst/>
            <a:ahLst/>
            <a:cxnLst>
              <a:cxn ang="0">
                <a:pos x="232" y="132"/>
              </a:cxn>
              <a:cxn ang="0">
                <a:pos x="234" y="126"/>
              </a:cxn>
              <a:cxn ang="0">
                <a:pos x="242" y="120"/>
              </a:cxn>
              <a:cxn ang="0">
                <a:pos x="258" y="124"/>
              </a:cxn>
              <a:cxn ang="0">
                <a:pos x="268" y="122"/>
              </a:cxn>
              <a:cxn ang="0">
                <a:pos x="268" y="110"/>
              </a:cxn>
              <a:cxn ang="0">
                <a:pos x="274" y="94"/>
              </a:cxn>
              <a:cxn ang="0">
                <a:pos x="270" y="86"/>
              </a:cxn>
              <a:cxn ang="0">
                <a:pos x="252" y="78"/>
              </a:cxn>
              <a:cxn ang="0">
                <a:pos x="246" y="68"/>
              </a:cxn>
              <a:cxn ang="0">
                <a:pos x="240" y="68"/>
              </a:cxn>
              <a:cxn ang="0">
                <a:pos x="234" y="54"/>
              </a:cxn>
              <a:cxn ang="0">
                <a:pos x="228" y="44"/>
              </a:cxn>
              <a:cxn ang="0">
                <a:pos x="224" y="32"/>
              </a:cxn>
              <a:cxn ang="0">
                <a:pos x="212" y="30"/>
              </a:cxn>
              <a:cxn ang="0">
                <a:pos x="202" y="18"/>
              </a:cxn>
              <a:cxn ang="0">
                <a:pos x="194" y="14"/>
              </a:cxn>
              <a:cxn ang="0">
                <a:pos x="180" y="0"/>
              </a:cxn>
              <a:cxn ang="0">
                <a:pos x="166" y="0"/>
              </a:cxn>
              <a:cxn ang="0">
                <a:pos x="148" y="6"/>
              </a:cxn>
              <a:cxn ang="0">
                <a:pos x="144" y="14"/>
              </a:cxn>
              <a:cxn ang="0">
                <a:pos x="118" y="20"/>
              </a:cxn>
              <a:cxn ang="0">
                <a:pos x="74" y="22"/>
              </a:cxn>
              <a:cxn ang="0">
                <a:pos x="64" y="28"/>
              </a:cxn>
              <a:cxn ang="0">
                <a:pos x="48" y="32"/>
              </a:cxn>
              <a:cxn ang="0">
                <a:pos x="30" y="32"/>
              </a:cxn>
              <a:cxn ang="0">
                <a:pos x="18" y="38"/>
              </a:cxn>
              <a:cxn ang="0">
                <a:pos x="20" y="50"/>
              </a:cxn>
              <a:cxn ang="0">
                <a:pos x="18" y="60"/>
              </a:cxn>
              <a:cxn ang="0">
                <a:pos x="8" y="64"/>
              </a:cxn>
              <a:cxn ang="0">
                <a:pos x="2" y="68"/>
              </a:cxn>
              <a:cxn ang="0">
                <a:pos x="0" y="94"/>
              </a:cxn>
              <a:cxn ang="0">
                <a:pos x="0" y="106"/>
              </a:cxn>
              <a:cxn ang="0">
                <a:pos x="6" y="112"/>
              </a:cxn>
              <a:cxn ang="0">
                <a:pos x="22" y="112"/>
              </a:cxn>
              <a:cxn ang="0">
                <a:pos x="38" y="122"/>
              </a:cxn>
              <a:cxn ang="0">
                <a:pos x="50" y="116"/>
              </a:cxn>
              <a:cxn ang="0">
                <a:pos x="58" y="106"/>
              </a:cxn>
              <a:cxn ang="0">
                <a:pos x="68" y="106"/>
              </a:cxn>
              <a:cxn ang="0">
                <a:pos x="70" y="112"/>
              </a:cxn>
              <a:cxn ang="0">
                <a:pos x="78" y="120"/>
              </a:cxn>
              <a:cxn ang="0">
                <a:pos x="84" y="124"/>
              </a:cxn>
              <a:cxn ang="0">
                <a:pos x="94" y="126"/>
              </a:cxn>
              <a:cxn ang="0">
                <a:pos x="110" y="140"/>
              </a:cxn>
              <a:cxn ang="0">
                <a:pos x="120" y="150"/>
              </a:cxn>
              <a:cxn ang="0">
                <a:pos x="142" y="148"/>
              </a:cxn>
              <a:cxn ang="0">
                <a:pos x="150" y="168"/>
              </a:cxn>
              <a:cxn ang="0">
                <a:pos x="164" y="190"/>
              </a:cxn>
              <a:cxn ang="0">
                <a:pos x="180" y="194"/>
              </a:cxn>
              <a:cxn ang="0">
                <a:pos x="206" y="178"/>
              </a:cxn>
              <a:cxn ang="0">
                <a:pos x="190" y="166"/>
              </a:cxn>
              <a:cxn ang="0">
                <a:pos x="180" y="152"/>
              </a:cxn>
              <a:cxn ang="0">
                <a:pos x="202" y="142"/>
              </a:cxn>
              <a:cxn ang="0">
                <a:pos x="232" y="132"/>
              </a:cxn>
            </a:cxnLst>
            <a:rect l="0" t="0" r="r" b="b"/>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solidFill>
            <a:srgbClr val="800080"/>
          </a:solidFill>
          <a:ln w="12700" cap="rnd" cmpd="sng">
            <a:solidFill>
              <a:schemeClr val="tx1"/>
            </a:solidFill>
            <a:prstDash val="solid"/>
            <a:round/>
            <a:headEnd type="none" w="med" len="med"/>
            <a:tailEnd type="none" w="med" len="med"/>
          </a:ln>
          <a:effectLst/>
        </p:spPr>
        <p:txBody>
          <a:bodyPr/>
          <a:lstStyle/>
          <a:p>
            <a:endParaRPr lang="en-GB"/>
          </a:p>
        </p:txBody>
      </p:sp>
      <p:sp>
        <p:nvSpPr>
          <p:cNvPr id="772" name="Freeform 369"/>
          <p:cNvSpPr>
            <a:spLocks/>
          </p:cNvSpPr>
          <p:nvPr/>
        </p:nvSpPr>
        <p:spPr bwMode="ltGray">
          <a:xfrm>
            <a:off x="5240829" y="2852943"/>
            <a:ext cx="155454" cy="80164"/>
          </a:xfrm>
          <a:custGeom>
            <a:avLst/>
            <a:gdLst/>
            <a:ahLst/>
            <a:cxnLst>
              <a:cxn ang="0">
                <a:pos x="106" y="36"/>
              </a:cxn>
              <a:cxn ang="0">
                <a:pos x="89" y="26"/>
              </a:cxn>
              <a:cxn ang="0">
                <a:pos x="76" y="19"/>
              </a:cxn>
              <a:cxn ang="0">
                <a:pos x="67" y="9"/>
              </a:cxn>
              <a:cxn ang="0">
                <a:pos x="58" y="0"/>
              </a:cxn>
              <a:cxn ang="0">
                <a:pos x="58" y="14"/>
              </a:cxn>
              <a:cxn ang="0">
                <a:pos x="52" y="17"/>
              </a:cxn>
              <a:cxn ang="0">
                <a:pos x="45" y="17"/>
              </a:cxn>
              <a:cxn ang="0">
                <a:pos x="39" y="9"/>
              </a:cxn>
              <a:cxn ang="0">
                <a:pos x="28" y="9"/>
              </a:cxn>
              <a:cxn ang="0">
                <a:pos x="20" y="9"/>
              </a:cxn>
              <a:cxn ang="0">
                <a:pos x="9" y="7"/>
              </a:cxn>
              <a:cxn ang="0">
                <a:pos x="0" y="16"/>
              </a:cxn>
              <a:cxn ang="0">
                <a:pos x="13" y="26"/>
              </a:cxn>
              <a:cxn ang="0">
                <a:pos x="33" y="47"/>
              </a:cxn>
              <a:cxn ang="0">
                <a:pos x="45" y="52"/>
              </a:cxn>
              <a:cxn ang="0">
                <a:pos x="54" y="49"/>
              </a:cxn>
              <a:cxn ang="0">
                <a:pos x="58" y="38"/>
              </a:cxn>
              <a:cxn ang="0">
                <a:pos x="69" y="38"/>
              </a:cxn>
              <a:cxn ang="0">
                <a:pos x="82" y="43"/>
              </a:cxn>
              <a:cxn ang="0">
                <a:pos x="89" y="42"/>
              </a:cxn>
              <a:cxn ang="0">
                <a:pos x="106" y="36"/>
              </a:cxn>
            </a:cxnLst>
            <a:rect l="0" t="0" r="r" b="b"/>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3" name="Freeform 370"/>
          <p:cNvSpPr>
            <a:spLocks/>
          </p:cNvSpPr>
          <p:nvPr/>
        </p:nvSpPr>
        <p:spPr bwMode="ltGray">
          <a:xfrm>
            <a:off x="5238978" y="2851079"/>
            <a:ext cx="166558" cy="93215"/>
          </a:xfrm>
          <a:custGeom>
            <a:avLst/>
            <a:gdLst/>
            <a:ahLst/>
            <a:cxnLst>
              <a:cxn ang="0">
                <a:pos x="114" y="42"/>
              </a:cxn>
              <a:cxn ang="0">
                <a:pos x="96" y="30"/>
              </a:cxn>
              <a:cxn ang="0">
                <a:pos x="82" y="22"/>
              </a:cxn>
              <a:cxn ang="0">
                <a:pos x="72" y="10"/>
              </a:cxn>
              <a:cxn ang="0">
                <a:pos x="62" y="0"/>
              </a:cxn>
              <a:cxn ang="0">
                <a:pos x="62" y="16"/>
              </a:cxn>
              <a:cxn ang="0">
                <a:pos x="56" y="20"/>
              </a:cxn>
              <a:cxn ang="0">
                <a:pos x="48" y="20"/>
              </a:cxn>
              <a:cxn ang="0">
                <a:pos x="42" y="10"/>
              </a:cxn>
              <a:cxn ang="0">
                <a:pos x="30" y="10"/>
              </a:cxn>
              <a:cxn ang="0">
                <a:pos x="22" y="10"/>
              </a:cxn>
              <a:cxn ang="0">
                <a:pos x="10" y="8"/>
              </a:cxn>
              <a:cxn ang="0">
                <a:pos x="0" y="18"/>
              </a:cxn>
              <a:cxn ang="0">
                <a:pos x="14" y="30"/>
              </a:cxn>
              <a:cxn ang="0">
                <a:pos x="36" y="54"/>
              </a:cxn>
              <a:cxn ang="0">
                <a:pos x="48" y="60"/>
              </a:cxn>
              <a:cxn ang="0">
                <a:pos x="58" y="56"/>
              </a:cxn>
              <a:cxn ang="0">
                <a:pos x="62" y="44"/>
              </a:cxn>
              <a:cxn ang="0">
                <a:pos x="74" y="44"/>
              </a:cxn>
              <a:cxn ang="0">
                <a:pos x="88" y="50"/>
              </a:cxn>
              <a:cxn ang="0">
                <a:pos x="96" y="48"/>
              </a:cxn>
              <a:cxn ang="0">
                <a:pos x="114" y="42"/>
              </a:cxn>
            </a:cxnLst>
            <a:rect l="0" t="0" r="r" b="b"/>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4" name="Freeform 371"/>
          <p:cNvSpPr>
            <a:spLocks/>
          </p:cNvSpPr>
          <p:nvPr/>
        </p:nvSpPr>
        <p:spPr bwMode="ltGray">
          <a:xfrm>
            <a:off x="8259234" y="5190766"/>
            <a:ext cx="175811" cy="111858"/>
          </a:xfrm>
          <a:custGeom>
            <a:avLst/>
            <a:gdLst/>
            <a:ahLst/>
            <a:cxnLst>
              <a:cxn ang="0">
                <a:pos x="0" y="56"/>
              </a:cxn>
              <a:cxn ang="0">
                <a:pos x="12" y="58"/>
              </a:cxn>
              <a:cxn ang="0">
                <a:pos x="18" y="70"/>
              </a:cxn>
              <a:cxn ang="0">
                <a:pos x="30" y="72"/>
              </a:cxn>
              <a:cxn ang="0">
                <a:pos x="50" y="62"/>
              </a:cxn>
              <a:cxn ang="0">
                <a:pos x="54" y="54"/>
              </a:cxn>
              <a:cxn ang="0">
                <a:pos x="68" y="40"/>
              </a:cxn>
              <a:cxn ang="0">
                <a:pos x="78" y="36"/>
              </a:cxn>
              <a:cxn ang="0">
                <a:pos x="80" y="38"/>
              </a:cxn>
              <a:cxn ang="0">
                <a:pos x="110" y="18"/>
              </a:cxn>
              <a:cxn ang="0">
                <a:pos x="118" y="8"/>
              </a:cxn>
              <a:cxn ang="0">
                <a:pos x="120" y="0"/>
              </a:cxn>
              <a:cxn ang="0">
                <a:pos x="98" y="4"/>
              </a:cxn>
              <a:cxn ang="0">
                <a:pos x="72" y="16"/>
              </a:cxn>
              <a:cxn ang="0">
                <a:pos x="48" y="24"/>
              </a:cxn>
              <a:cxn ang="0">
                <a:pos x="20" y="36"/>
              </a:cxn>
              <a:cxn ang="0">
                <a:pos x="6" y="48"/>
              </a:cxn>
              <a:cxn ang="0">
                <a:pos x="0" y="56"/>
              </a:cxn>
            </a:cxnLst>
            <a:rect l="0" t="0" r="r" b="b"/>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775" name="Freeform 372"/>
          <p:cNvSpPr>
            <a:spLocks/>
          </p:cNvSpPr>
          <p:nvPr/>
        </p:nvSpPr>
        <p:spPr bwMode="ltGray">
          <a:xfrm>
            <a:off x="8442449" y="5019251"/>
            <a:ext cx="92532" cy="175244"/>
          </a:xfrm>
          <a:custGeom>
            <a:avLst/>
            <a:gdLst/>
            <a:ahLst/>
            <a:cxnLst>
              <a:cxn ang="0">
                <a:pos x="0" y="77"/>
              </a:cxn>
              <a:cxn ang="0">
                <a:pos x="12" y="93"/>
              </a:cxn>
              <a:cxn ang="0">
                <a:pos x="5" y="114"/>
              </a:cxn>
              <a:cxn ang="0">
                <a:pos x="39" y="86"/>
              </a:cxn>
              <a:cxn ang="0">
                <a:pos x="43" y="93"/>
              </a:cxn>
              <a:cxn ang="0">
                <a:pos x="55" y="82"/>
              </a:cxn>
              <a:cxn ang="0">
                <a:pos x="64" y="73"/>
              </a:cxn>
              <a:cxn ang="0">
                <a:pos x="48" y="69"/>
              </a:cxn>
              <a:cxn ang="0">
                <a:pos x="34" y="62"/>
              </a:cxn>
              <a:cxn ang="0">
                <a:pos x="41" y="47"/>
              </a:cxn>
              <a:cxn ang="0">
                <a:pos x="21" y="47"/>
              </a:cxn>
              <a:cxn ang="0">
                <a:pos x="27" y="22"/>
              </a:cxn>
              <a:cxn ang="0">
                <a:pos x="20" y="15"/>
              </a:cxn>
              <a:cxn ang="0">
                <a:pos x="9" y="0"/>
              </a:cxn>
              <a:cxn ang="0">
                <a:pos x="16" y="30"/>
              </a:cxn>
              <a:cxn ang="0">
                <a:pos x="21" y="58"/>
              </a:cxn>
              <a:cxn ang="0">
                <a:pos x="11" y="71"/>
              </a:cxn>
              <a:cxn ang="0">
                <a:pos x="0" y="77"/>
              </a:cxn>
            </a:cxnLst>
            <a:rect l="0" t="0" r="r" b="b"/>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776" name="Freeform 373"/>
          <p:cNvSpPr>
            <a:spLocks/>
          </p:cNvSpPr>
          <p:nvPr/>
        </p:nvSpPr>
        <p:spPr bwMode="ltGray">
          <a:xfrm>
            <a:off x="8440597" y="5017388"/>
            <a:ext cx="105486" cy="188293"/>
          </a:xfrm>
          <a:custGeom>
            <a:avLst/>
            <a:gdLst/>
            <a:ahLst/>
            <a:cxnLst>
              <a:cxn ang="0">
                <a:pos x="0" y="82"/>
              </a:cxn>
              <a:cxn ang="0">
                <a:pos x="14" y="100"/>
              </a:cxn>
              <a:cxn ang="0">
                <a:pos x="6" y="122"/>
              </a:cxn>
              <a:cxn ang="0">
                <a:pos x="44" y="92"/>
              </a:cxn>
              <a:cxn ang="0">
                <a:pos x="48" y="100"/>
              </a:cxn>
              <a:cxn ang="0">
                <a:pos x="62" y="88"/>
              </a:cxn>
              <a:cxn ang="0">
                <a:pos x="72" y="78"/>
              </a:cxn>
              <a:cxn ang="0">
                <a:pos x="54" y="74"/>
              </a:cxn>
              <a:cxn ang="0">
                <a:pos x="38" y="66"/>
              </a:cxn>
              <a:cxn ang="0">
                <a:pos x="46" y="50"/>
              </a:cxn>
              <a:cxn ang="0">
                <a:pos x="24" y="50"/>
              </a:cxn>
              <a:cxn ang="0">
                <a:pos x="30" y="24"/>
              </a:cxn>
              <a:cxn ang="0">
                <a:pos x="22" y="16"/>
              </a:cxn>
              <a:cxn ang="0">
                <a:pos x="10" y="0"/>
              </a:cxn>
              <a:cxn ang="0">
                <a:pos x="18" y="32"/>
              </a:cxn>
              <a:cxn ang="0">
                <a:pos x="24" y="62"/>
              </a:cxn>
              <a:cxn ang="0">
                <a:pos x="12" y="76"/>
              </a:cxn>
              <a:cxn ang="0">
                <a:pos x="0" y="82"/>
              </a:cxn>
            </a:cxnLst>
            <a:rect l="0" t="0" r="r" b="b"/>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777" name="Freeform 374"/>
          <p:cNvSpPr>
            <a:spLocks/>
          </p:cNvSpPr>
          <p:nvPr/>
        </p:nvSpPr>
        <p:spPr bwMode="ltGray">
          <a:xfrm>
            <a:off x="8324007" y="4633343"/>
            <a:ext cx="66623" cy="70843"/>
          </a:xfrm>
          <a:custGeom>
            <a:avLst/>
            <a:gdLst/>
            <a:ahLst/>
            <a:cxnLst>
              <a:cxn ang="0">
                <a:pos x="0" y="0"/>
              </a:cxn>
              <a:cxn ang="0">
                <a:pos x="24" y="32"/>
              </a:cxn>
              <a:cxn ang="0">
                <a:pos x="40" y="46"/>
              </a:cxn>
              <a:cxn ang="0">
                <a:pos x="44" y="40"/>
              </a:cxn>
              <a:cxn ang="0">
                <a:pos x="26" y="14"/>
              </a:cxn>
              <a:cxn ang="0">
                <a:pos x="20" y="4"/>
              </a:cxn>
              <a:cxn ang="0">
                <a:pos x="0" y="0"/>
              </a:cxn>
            </a:cxnLst>
            <a:rect l="0" t="0" r="r" b="b"/>
            <a:pathLst>
              <a:path w="45" h="47">
                <a:moveTo>
                  <a:pt x="0" y="0"/>
                </a:moveTo>
                <a:lnTo>
                  <a:pt x="24" y="32"/>
                </a:lnTo>
                <a:lnTo>
                  <a:pt x="40" y="46"/>
                </a:lnTo>
                <a:lnTo>
                  <a:pt x="44" y="40"/>
                </a:lnTo>
                <a:lnTo>
                  <a:pt x="26" y="14"/>
                </a:lnTo>
                <a:lnTo>
                  <a:pt x="20"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8" name="Freeform 375"/>
          <p:cNvSpPr>
            <a:spLocks/>
          </p:cNvSpPr>
          <p:nvPr/>
        </p:nvSpPr>
        <p:spPr bwMode="ltGray">
          <a:xfrm>
            <a:off x="8603454" y="4633343"/>
            <a:ext cx="59221" cy="41014"/>
          </a:xfrm>
          <a:custGeom>
            <a:avLst/>
            <a:gdLst/>
            <a:ahLst/>
            <a:cxnLst>
              <a:cxn ang="0">
                <a:pos x="0" y="14"/>
              </a:cxn>
              <a:cxn ang="0">
                <a:pos x="22" y="26"/>
              </a:cxn>
              <a:cxn ang="0">
                <a:pos x="40" y="26"/>
              </a:cxn>
              <a:cxn ang="0">
                <a:pos x="34" y="10"/>
              </a:cxn>
              <a:cxn ang="0">
                <a:pos x="10" y="0"/>
              </a:cxn>
              <a:cxn ang="0">
                <a:pos x="0" y="14"/>
              </a:cxn>
            </a:cxnLst>
            <a:rect l="0" t="0" r="r" b="b"/>
            <a:pathLst>
              <a:path w="41" h="27">
                <a:moveTo>
                  <a:pt x="0" y="14"/>
                </a:moveTo>
                <a:lnTo>
                  <a:pt x="22" y="26"/>
                </a:lnTo>
                <a:lnTo>
                  <a:pt x="40" y="26"/>
                </a:lnTo>
                <a:lnTo>
                  <a:pt x="34" y="10"/>
                </a:lnTo>
                <a:lnTo>
                  <a:pt x="10" y="0"/>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79" name="Freeform 376"/>
          <p:cNvSpPr>
            <a:spLocks/>
          </p:cNvSpPr>
          <p:nvPr/>
        </p:nvSpPr>
        <p:spPr bwMode="ltGray">
          <a:xfrm>
            <a:off x="8662675" y="4599786"/>
            <a:ext cx="49967" cy="33557"/>
          </a:xfrm>
          <a:custGeom>
            <a:avLst/>
            <a:gdLst/>
            <a:ahLst/>
            <a:cxnLst>
              <a:cxn ang="0">
                <a:pos x="0" y="8"/>
              </a:cxn>
              <a:cxn ang="0">
                <a:pos x="4" y="20"/>
              </a:cxn>
              <a:cxn ang="0">
                <a:pos x="30" y="22"/>
              </a:cxn>
              <a:cxn ang="0">
                <a:pos x="34" y="0"/>
              </a:cxn>
              <a:cxn ang="0">
                <a:pos x="0" y="8"/>
              </a:cxn>
            </a:cxnLst>
            <a:rect l="0" t="0" r="r" b="b"/>
            <a:pathLst>
              <a:path w="35" h="23">
                <a:moveTo>
                  <a:pt x="0" y="8"/>
                </a:moveTo>
                <a:lnTo>
                  <a:pt x="4" y="20"/>
                </a:lnTo>
                <a:lnTo>
                  <a:pt x="30" y="22"/>
                </a:lnTo>
                <a:lnTo>
                  <a:pt x="34" y="0"/>
                </a:lnTo>
                <a:lnTo>
                  <a:pt x="0" y="8"/>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0" name="Freeform 377"/>
          <p:cNvSpPr>
            <a:spLocks/>
          </p:cNvSpPr>
          <p:nvPr/>
        </p:nvSpPr>
        <p:spPr bwMode="ltGray">
          <a:xfrm>
            <a:off x="9116084" y="4778758"/>
            <a:ext cx="12954" cy="7457"/>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1" name="Freeform 378"/>
          <p:cNvSpPr>
            <a:spLocks/>
          </p:cNvSpPr>
          <p:nvPr/>
        </p:nvSpPr>
        <p:spPr bwMode="ltGray">
          <a:xfrm>
            <a:off x="9079071" y="4717236"/>
            <a:ext cx="24058" cy="14914"/>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2" name="Freeform 379"/>
          <p:cNvSpPr>
            <a:spLocks/>
          </p:cNvSpPr>
          <p:nvPr/>
        </p:nvSpPr>
        <p:spPr bwMode="ltGray">
          <a:xfrm>
            <a:off x="9049461" y="4693001"/>
            <a:ext cx="9253" cy="26100"/>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3" name="Freeform 380"/>
          <p:cNvSpPr>
            <a:spLocks/>
          </p:cNvSpPr>
          <p:nvPr/>
        </p:nvSpPr>
        <p:spPr bwMode="ltGray">
          <a:xfrm>
            <a:off x="8993941" y="4666901"/>
            <a:ext cx="12954" cy="7457"/>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4" name="Freeform 381"/>
          <p:cNvSpPr>
            <a:spLocks/>
          </p:cNvSpPr>
          <p:nvPr/>
        </p:nvSpPr>
        <p:spPr bwMode="ltGray">
          <a:xfrm>
            <a:off x="8953227" y="4657579"/>
            <a:ext cx="20357" cy="9321"/>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5" name="Freeform 382"/>
          <p:cNvSpPr>
            <a:spLocks/>
          </p:cNvSpPr>
          <p:nvPr/>
        </p:nvSpPr>
        <p:spPr bwMode="ltGray">
          <a:xfrm>
            <a:off x="8931019" y="4618429"/>
            <a:ext cx="18506" cy="9321"/>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6" name="Freeform 383"/>
          <p:cNvSpPr>
            <a:spLocks/>
          </p:cNvSpPr>
          <p:nvPr/>
        </p:nvSpPr>
        <p:spPr bwMode="ltGray">
          <a:xfrm>
            <a:off x="7946475" y="2293655"/>
            <a:ext cx="31460" cy="31692"/>
          </a:xfrm>
          <a:custGeom>
            <a:avLst/>
            <a:gdLst/>
            <a:ahLst/>
            <a:cxnLst>
              <a:cxn ang="0">
                <a:pos x="18" y="0"/>
              </a:cxn>
              <a:cxn ang="0">
                <a:pos x="22" y="6"/>
              </a:cxn>
              <a:cxn ang="0">
                <a:pos x="16" y="14"/>
              </a:cxn>
              <a:cxn ang="0">
                <a:pos x="2" y="20"/>
              </a:cxn>
              <a:cxn ang="0">
                <a:pos x="0" y="12"/>
              </a:cxn>
              <a:cxn ang="0">
                <a:pos x="12" y="6"/>
              </a:cxn>
              <a:cxn ang="0">
                <a:pos x="18" y="0"/>
              </a:cxn>
            </a:cxnLst>
            <a:rect l="0" t="0" r="r" b="b"/>
            <a:pathLst>
              <a:path w="23" h="21">
                <a:moveTo>
                  <a:pt x="18" y="0"/>
                </a:moveTo>
                <a:lnTo>
                  <a:pt x="22" y="6"/>
                </a:lnTo>
                <a:lnTo>
                  <a:pt x="16" y="14"/>
                </a:lnTo>
                <a:lnTo>
                  <a:pt x="2" y="20"/>
                </a:lnTo>
                <a:lnTo>
                  <a:pt x="0" y="12"/>
                </a:lnTo>
                <a:lnTo>
                  <a:pt x="12" y="6"/>
                </a:lnTo>
                <a:lnTo>
                  <a:pt x="18"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7" name="Freeform 384"/>
          <p:cNvSpPr>
            <a:spLocks/>
          </p:cNvSpPr>
          <p:nvPr/>
        </p:nvSpPr>
        <p:spPr bwMode="ltGray">
          <a:xfrm>
            <a:off x="7894657" y="2314163"/>
            <a:ext cx="35162" cy="20507"/>
          </a:xfrm>
          <a:custGeom>
            <a:avLst/>
            <a:gdLst/>
            <a:ahLst/>
            <a:cxnLst>
              <a:cxn ang="0">
                <a:pos x="24" y="0"/>
              </a:cxn>
              <a:cxn ang="0">
                <a:pos x="24" y="6"/>
              </a:cxn>
              <a:cxn ang="0">
                <a:pos x="10" y="12"/>
              </a:cxn>
              <a:cxn ang="0">
                <a:pos x="0" y="10"/>
              </a:cxn>
              <a:cxn ang="0">
                <a:pos x="14" y="6"/>
              </a:cxn>
              <a:cxn ang="0">
                <a:pos x="24" y="0"/>
              </a:cxn>
            </a:cxnLst>
            <a:rect l="0" t="0" r="r" b="b"/>
            <a:pathLst>
              <a:path w="25" h="13">
                <a:moveTo>
                  <a:pt x="24" y="0"/>
                </a:moveTo>
                <a:lnTo>
                  <a:pt x="24" y="6"/>
                </a:lnTo>
                <a:lnTo>
                  <a:pt x="10" y="12"/>
                </a:lnTo>
                <a:lnTo>
                  <a:pt x="0" y="10"/>
                </a:lnTo>
                <a:lnTo>
                  <a:pt x="14" y="6"/>
                </a:lnTo>
                <a:lnTo>
                  <a:pt x="24"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8" name="Freeform 385"/>
          <p:cNvSpPr>
            <a:spLocks/>
          </p:cNvSpPr>
          <p:nvPr/>
        </p:nvSpPr>
        <p:spPr bwMode="ltGray">
          <a:xfrm>
            <a:off x="7779917" y="2338398"/>
            <a:ext cx="25909" cy="13049"/>
          </a:xfrm>
          <a:custGeom>
            <a:avLst/>
            <a:gdLst/>
            <a:ahLst/>
            <a:cxnLst>
              <a:cxn ang="0">
                <a:pos x="16" y="0"/>
              </a:cxn>
              <a:cxn ang="0">
                <a:pos x="16" y="4"/>
              </a:cxn>
              <a:cxn ang="0">
                <a:pos x="0" y="8"/>
              </a:cxn>
              <a:cxn ang="0">
                <a:pos x="16" y="0"/>
              </a:cxn>
            </a:cxnLst>
            <a:rect l="0" t="0" r="r" b="b"/>
            <a:pathLst>
              <a:path w="17" h="9">
                <a:moveTo>
                  <a:pt x="16" y="0"/>
                </a:moveTo>
                <a:lnTo>
                  <a:pt x="16" y="4"/>
                </a:lnTo>
                <a:lnTo>
                  <a:pt x="0" y="8"/>
                </a:lnTo>
                <a:lnTo>
                  <a:pt x="16"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89" name="Freeform 386"/>
          <p:cNvSpPr>
            <a:spLocks/>
          </p:cNvSpPr>
          <p:nvPr/>
        </p:nvSpPr>
        <p:spPr bwMode="ltGray">
          <a:xfrm>
            <a:off x="5342614" y="2893957"/>
            <a:ext cx="94382" cy="70843"/>
          </a:xfrm>
          <a:custGeom>
            <a:avLst/>
            <a:gdLst/>
            <a:ahLst/>
            <a:cxnLst>
              <a:cxn ang="0">
                <a:pos x="0" y="14"/>
              </a:cxn>
              <a:cxn ang="0">
                <a:pos x="34" y="46"/>
              </a:cxn>
              <a:cxn ang="0">
                <a:pos x="50" y="44"/>
              </a:cxn>
              <a:cxn ang="0">
                <a:pos x="64" y="26"/>
              </a:cxn>
              <a:cxn ang="0">
                <a:pos x="22" y="0"/>
              </a:cxn>
              <a:cxn ang="0">
                <a:pos x="0" y="14"/>
              </a:cxn>
            </a:cxnLst>
            <a:rect l="0" t="0" r="r" b="b"/>
            <a:pathLst>
              <a:path w="65" h="47">
                <a:moveTo>
                  <a:pt x="0" y="14"/>
                </a:moveTo>
                <a:lnTo>
                  <a:pt x="34" y="46"/>
                </a:lnTo>
                <a:lnTo>
                  <a:pt x="50" y="44"/>
                </a:lnTo>
                <a:lnTo>
                  <a:pt x="64" y="26"/>
                </a:lnTo>
                <a:lnTo>
                  <a:pt x="22" y="0"/>
                </a:lnTo>
                <a:lnTo>
                  <a:pt x="0" y="14"/>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0" name="Freeform 387"/>
          <p:cNvSpPr>
            <a:spLocks/>
          </p:cNvSpPr>
          <p:nvPr/>
        </p:nvSpPr>
        <p:spPr bwMode="ltGray">
          <a:xfrm>
            <a:off x="5588751" y="4258620"/>
            <a:ext cx="12954" cy="16778"/>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1" name="Freeform 388"/>
          <p:cNvSpPr>
            <a:spLocks/>
          </p:cNvSpPr>
          <p:nvPr/>
        </p:nvSpPr>
        <p:spPr bwMode="ltGray">
          <a:xfrm>
            <a:off x="8908812" y="4068462"/>
            <a:ext cx="12954" cy="7457"/>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2" name="Freeform 389"/>
          <p:cNvSpPr>
            <a:spLocks/>
          </p:cNvSpPr>
          <p:nvPr/>
        </p:nvSpPr>
        <p:spPr bwMode="ltGray">
          <a:xfrm>
            <a:off x="8869947" y="4006941"/>
            <a:ext cx="25909" cy="14914"/>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3" name="Freeform 390"/>
          <p:cNvSpPr>
            <a:spLocks/>
          </p:cNvSpPr>
          <p:nvPr/>
        </p:nvSpPr>
        <p:spPr bwMode="ltGray">
          <a:xfrm>
            <a:off x="8842188" y="3982705"/>
            <a:ext cx="9253" cy="26100"/>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4" name="Freeform 391"/>
          <p:cNvSpPr>
            <a:spLocks/>
          </p:cNvSpPr>
          <p:nvPr/>
        </p:nvSpPr>
        <p:spPr bwMode="ltGray">
          <a:xfrm>
            <a:off x="8786669" y="3956604"/>
            <a:ext cx="12954" cy="7457"/>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5" name="Freeform 392"/>
          <p:cNvSpPr>
            <a:spLocks/>
          </p:cNvSpPr>
          <p:nvPr/>
        </p:nvSpPr>
        <p:spPr bwMode="ltGray">
          <a:xfrm>
            <a:off x="8745955" y="3947284"/>
            <a:ext cx="18506" cy="11186"/>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6" name="Freeform 393"/>
          <p:cNvSpPr>
            <a:spLocks/>
          </p:cNvSpPr>
          <p:nvPr/>
        </p:nvSpPr>
        <p:spPr bwMode="ltGray">
          <a:xfrm>
            <a:off x="8723747" y="3908133"/>
            <a:ext cx="16655" cy="9321"/>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7" name="Freeform 394"/>
          <p:cNvSpPr>
            <a:spLocks/>
          </p:cNvSpPr>
          <p:nvPr/>
        </p:nvSpPr>
        <p:spPr bwMode="ltGray">
          <a:xfrm>
            <a:off x="8429493" y="4657579"/>
            <a:ext cx="12954" cy="7457"/>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8" name="Freeform 395"/>
          <p:cNvSpPr>
            <a:spLocks/>
          </p:cNvSpPr>
          <p:nvPr/>
        </p:nvSpPr>
        <p:spPr bwMode="ltGray">
          <a:xfrm>
            <a:off x="8390630" y="4596057"/>
            <a:ext cx="25909" cy="1304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799" name="Freeform 396"/>
          <p:cNvSpPr>
            <a:spLocks/>
          </p:cNvSpPr>
          <p:nvPr/>
        </p:nvSpPr>
        <p:spPr bwMode="ltGray">
          <a:xfrm>
            <a:off x="8244429" y="4894344"/>
            <a:ext cx="12954" cy="7457"/>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800" name="Freeform 397"/>
          <p:cNvSpPr>
            <a:spLocks/>
          </p:cNvSpPr>
          <p:nvPr/>
        </p:nvSpPr>
        <p:spPr bwMode="ltGray">
          <a:xfrm>
            <a:off x="8205566" y="4814179"/>
            <a:ext cx="25909" cy="14914"/>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1" name="Freeform 398"/>
          <p:cNvSpPr>
            <a:spLocks/>
          </p:cNvSpPr>
          <p:nvPr/>
        </p:nvSpPr>
        <p:spPr bwMode="ltGray">
          <a:xfrm>
            <a:off x="8246280" y="5451767"/>
            <a:ext cx="24058" cy="14914"/>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2" name="Freeform 399"/>
          <p:cNvSpPr>
            <a:spLocks/>
          </p:cNvSpPr>
          <p:nvPr/>
        </p:nvSpPr>
        <p:spPr bwMode="ltGray">
          <a:xfrm>
            <a:off x="8298098" y="5591590"/>
            <a:ext cx="25909" cy="1304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3" name="Freeform 400"/>
          <p:cNvSpPr>
            <a:spLocks/>
          </p:cNvSpPr>
          <p:nvPr/>
        </p:nvSpPr>
        <p:spPr bwMode="ltGray">
          <a:xfrm>
            <a:off x="8559039" y="5421939"/>
            <a:ext cx="24058" cy="1304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4" name="Freeform 401"/>
          <p:cNvSpPr>
            <a:spLocks/>
          </p:cNvSpPr>
          <p:nvPr/>
        </p:nvSpPr>
        <p:spPr bwMode="ltGray">
          <a:xfrm>
            <a:off x="8621961" y="5209409"/>
            <a:ext cx="24058" cy="1304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solidFill>
            <a:srgbClr val="993366"/>
          </a:solidFill>
          <a:ln w="12700" cap="rnd" cmpd="sng">
            <a:solidFill>
              <a:schemeClr val="tx1"/>
            </a:solidFill>
            <a:prstDash val="solid"/>
            <a:round/>
            <a:headEnd type="none" w="med" len="med"/>
            <a:tailEnd type="none" w="med" len="med"/>
          </a:ln>
          <a:effectLst/>
        </p:spPr>
        <p:txBody>
          <a:bodyPr/>
          <a:lstStyle/>
          <a:p>
            <a:endParaRPr lang="en-GB"/>
          </a:p>
        </p:txBody>
      </p:sp>
      <p:sp>
        <p:nvSpPr>
          <p:cNvPr id="805" name="Freeform 402"/>
          <p:cNvSpPr>
            <a:spLocks/>
          </p:cNvSpPr>
          <p:nvPr/>
        </p:nvSpPr>
        <p:spPr bwMode="ltGray">
          <a:xfrm>
            <a:off x="1517327" y="1669118"/>
            <a:ext cx="249837" cy="499631"/>
          </a:xfrm>
          <a:custGeom>
            <a:avLst/>
            <a:gdLst/>
            <a:ahLst/>
            <a:cxnLst>
              <a:cxn ang="0">
                <a:pos x="2" y="324"/>
              </a:cxn>
              <a:cxn ang="0">
                <a:pos x="8" y="316"/>
              </a:cxn>
              <a:cxn ang="0">
                <a:pos x="12" y="308"/>
              </a:cxn>
              <a:cxn ang="0">
                <a:pos x="16" y="300"/>
              </a:cxn>
              <a:cxn ang="0">
                <a:pos x="20" y="292"/>
              </a:cxn>
              <a:cxn ang="0">
                <a:pos x="20" y="284"/>
              </a:cxn>
              <a:cxn ang="0">
                <a:pos x="26" y="276"/>
              </a:cxn>
              <a:cxn ang="0">
                <a:pos x="26" y="268"/>
              </a:cxn>
              <a:cxn ang="0">
                <a:pos x="30" y="260"/>
              </a:cxn>
              <a:cxn ang="0">
                <a:pos x="32" y="252"/>
              </a:cxn>
              <a:cxn ang="0">
                <a:pos x="34" y="244"/>
              </a:cxn>
              <a:cxn ang="0">
                <a:pos x="36" y="236"/>
              </a:cxn>
              <a:cxn ang="0">
                <a:pos x="42" y="230"/>
              </a:cxn>
              <a:cxn ang="0">
                <a:pos x="46" y="222"/>
              </a:cxn>
              <a:cxn ang="0">
                <a:pos x="52" y="212"/>
              </a:cxn>
              <a:cxn ang="0">
                <a:pos x="56" y="204"/>
              </a:cxn>
              <a:cxn ang="0">
                <a:pos x="60" y="194"/>
              </a:cxn>
              <a:cxn ang="0">
                <a:pos x="62" y="186"/>
              </a:cxn>
              <a:cxn ang="0">
                <a:pos x="66" y="176"/>
              </a:cxn>
              <a:cxn ang="0">
                <a:pos x="72" y="164"/>
              </a:cxn>
              <a:cxn ang="0">
                <a:pos x="76" y="156"/>
              </a:cxn>
              <a:cxn ang="0">
                <a:pos x="82" y="148"/>
              </a:cxn>
              <a:cxn ang="0">
                <a:pos x="88" y="140"/>
              </a:cxn>
              <a:cxn ang="0">
                <a:pos x="92" y="130"/>
              </a:cxn>
              <a:cxn ang="0">
                <a:pos x="98" y="124"/>
              </a:cxn>
              <a:cxn ang="0">
                <a:pos x="104" y="116"/>
              </a:cxn>
              <a:cxn ang="0">
                <a:pos x="110" y="108"/>
              </a:cxn>
              <a:cxn ang="0">
                <a:pos x="116" y="100"/>
              </a:cxn>
              <a:cxn ang="0">
                <a:pos x="120" y="90"/>
              </a:cxn>
              <a:cxn ang="0">
                <a:pos x="122" y="82"/>
              </a:cxn>
              <a:cxn ang="0">
                <a:pos x="124" y="74"/>
              </a:cxn>
              <a:cxn ang="0">
                <a:pos x="130" y="66"/>
              </a:cxn>
              <a:cxn ang="0">
                <a:pos x="134" y="58"/>
              </a:cxn>
              <a:cxn ang="0">
                <a:pos x="140" y="50"/>
              </a:cxn>
              <a:cxn ang="0">
                <a:pos x="146" y="44"/>
              </a:cxn>
              <a:cxn ang="0">
                <a:pos x="154" y="34"/>
              </a:cxn>
              <a:cxn ang="0">
                <a:pos x="158" y="26"/>
              </a:cxn>
              <a:cxn ang="0">
                <a:pos x="162" y="18"/>
              </a:cxn>
              <a:cxn ang="0">
                <a:pos x="166" y="10"/>
              </a:cxn>
              <a:cxn ang="0">
                <a:pos x="170" y="2"/>
              </a:cxn>
            </a:cxnLst>
            <a:rect l="0" t="0" r="r" b="b"/>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6" name="Freeform 403"/>
          <p:cNvSpPr>
            <a:spLocks/>
          </p:cNvSpPr>
          <p:nvPr/>
        </p:nvSpPr>
        <p:spPr bwMode="ltGray">
          <a:xfrm>
            <a:off x="2733202" y="3639675"/>
            <a:ext cx="38863" cy="16778"/>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7" name="Freeform 404"/>
          <p:cNvSpPr>
            <a:spLocks/>
          </p:cNvSpPr>
          <p:nvPr/>
        </p:nvSpPr>
        <p:spPr bwMode="ltGray">
          <a:xfrm>
            <a:off x="2807228" y="3671368"/>
            <a:ext cx="5551" cy="3729"/>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8" name="Freeform 405"/>
          <p:cNvSpPr>
            <a:spLocks/>
          </p:cNvSpPr>
          <p:nvPr/>
        </p:nvSpPr>
        <p:spPr bwMode="ltGray">
          <a:xfrm>
            <a:off x="2840539" y="3704925"/>
            <a:ext cx="9253" cy="16778"/>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solidFill>
            <a:schemeClr val="accent2"/>
          </a:solidFill>
          <a:ln w="12700" cap="rnd" cmpd="sng">
            <a:solidFill>
              <a:schemeClr val="tx1"/>
            </a:solidFill>
            <a:prstDash val="solid"/>
            <a:round/>
            <a:headEnd type="none" w="med" len="med"/>
            <a:tailEnd type="none" w="med" len="med"/>
          </a:ln>
          <a:effectLst/>
        </p:spPr>
        <p:txBody>
          <a:bodyPr/>
          <a:lstStyle/>
          <a:p>
            <a:endParaRPr lang="en-GB"/>
          </a:p>
        </p:txBody>
      </p:sp>
      <p:sp>
        <p:nvSpPr>
          <p:cNvPr id="809" name="Oval 406"/>
          <p:cNvSpPr>
            <a:spLocks noChangeArrowheads="1"/>
          </p:cNvSpPr>
          <p:nvPr/>
        </p:nvSpPr>
        <p:spPr bwMode="auto">
          <a:xfrm>
            <a:off x="7084074" y="3455110"/>
            <a:ext cx="90681" cy="85757"/>
          </a:xfrm>
          <a:prstGeom prst="ellipse">
            <a:avLst/>
          </a:prstGeom>
          <a:noFill/>
          <a:ln w="25400">
            <a:solidFill>
              <a:srgbClr val="FFFF00"/>
            </a:solidFill>
            <a:round/>
            <a:headEnd/>
            <a:tailEnd/>
          </a:ln>
          <a:effectLst/>
        </p:spPr>
        <p:txBody>
          <a:bodyPr wrap="none" anchor="ctr"/>
          <a:lstStyle/>
          <a:p>
            <a:endParaRPr lang="en-GB"/>
          </a:p>
        </p:txBody>
      </p:sp>
      <p:sp>
        <p:nvSpPr>
          <p:cNvPr id="810" name="Oval 407"/>
          <p:cNvSpPr>
            <a:spLocks noChangeArrowheads="1"/>
          </p:cNvSpPr>
          <p:nvPr/>
        </p:nvSpPr>
        <p:spPr bwMode="auto">
          <a:xfrm>
            <a:off x="6843490" y="4103884"/>
            <a:ext cx="90681" cy="85757"/>
          </a:xfrm>
          <a:prstGeom prst="ellipse">
            <a:avLst/>
          </a:prstGeom>
          <a:noFill/>
          <a:ln w="25400">
            <a:solidFill>
              <a:srgbClr val="FFFF00"/>
            </a:solidFill>
            <a:round/>
            <a:headEnd/>
            <a:tailEnd/>
          </a:ln>
          <a:effectLst/>
        </p:spPr>
        <p:txBody>
          <a:bodyPr wrap="none" anchor="ctr"/>
          <a:lstStyle/>
          <a:p>
            <a:endParaRPr lang="en-GB"/>
          </a:p>
        </p:txBody>
      </p:sp>
      <p:sp>
        <p:nvSpPr>
          <p:cNvPr id="811" name="Oval 408"/>
          <p:cNvSpPr>
            <a:spLocks noChangeArrowheads="1"/>
          </p:cNvSpPr>
          <p:nvPr/>
        </p:nvSpPr>
        <p:spPr bwMode="auto">
          <a:xfrm>
            <a:off x="4404332" y="2593807"/>
            <a:ext cx="90681" cy="83893"/>
          </a:xfrm>
          <a:prstGeom prst="ellipse">
            <a:avLst/>
          </a:prstGeom>
          <a:noFill/>
          <a:ln w="25400">
            <a:solidFill>
              <a:srgbClr val="FFFF00"/>
            </a:solidFill>
            <a:round/>
            <a:headEnd/>
            <a:tailEnd/>
          </a:ln>
          <a:effectLst/>
        </p:spPr>
        <p:txBody>
          <a:bodyPr wrap="none" anchor="ctr"/>
          <a:lstStyle/>
          <a:p>
            <a:endParaRPr lang="en-GB"/>
          </a:p>
        </p:txBody>
      </p:sp>
      <p:sp>
        <p:nvSpPr>
          <p:cNvPr id="813" name="Freeform 410"/>
          <p:cNvSpPr>
            <a:spLocks/>
          </p:cNvSpPr>
          <p:nvPr/>
        </p:nvSpPr>
        <p:spPr bwMode="auto">
          <a:xfrm>
            <a:off x="958432" y="1478960"/>
            <a:ext cx="810583" cy="846389"/>
          </a:xfrm>
          <a:custGeom>
            <a:avLst/>
            <a:gdLst/>
            <a:ahLst/>
            <a:cxnLst>
              <a:cxn ang="0">
                <a:pos x="450" y="189"/>
              </a:cxn>
              <a:cxn ang="0">
                <a:pos x="399" y="287"/>
              </a:cxn>
              <a:cxn ang="0">
                <a:pos x="357" y="398"/>
              </a:cxn>
              <a:cxn ang="0">
                <a:pos x="333" y="449"/>
              </a:cxn>
              <a:cxn ang="0">
                <a:pos x="298" y="444"/>
              </a:cxn>
              <a:cxn ang="0">
                <a:pos x="298" y="414"/>
              </a:cxn>
              <a:cxn ang="0">
                <a:pos x="270" y="429"/>
              </a:cxn>
              <a:cxn ang="0">
                <a:pos x="220" y="446"/>
              </a:cxn>
              <a:cxn ang="0">
                <a:pos x="256" y="386"/>
              </a:cxn>
              <a:cxn ang="0">
                <a:pos x="216" y="408"/>
              </a:cxn>
              <a:cxn ang="0">
                <a:pos x="184" y="432"/>
              </a:cxn>
              <a:cxn ang="0">
                <a:pos x="172" y="474"/>
              </a:cxn>
              <a:cxn ang="0">
                <a:pos x="66" y="525"/>
              </a:cxn>
              <a:cxn ang="0">
                <a:pos x="0" y="554"/>
              </a:cxn>
              <a:cxn ang="0">
                <a:pos x="45" y="533"/>
              </a:cxn>
              <a:cxn ang="0">
                <a:pos x="70" y="521"/>
              </a:cxn>
              <a:cxn ang="0">
                <a:pos x="126" y="473"/>
              </a:cxn>
              <a:cxn ang="0">
                <a:pos x="133" y="437"/>
              </a:cxn>
              <a:cxn ang="0">
                <a:pos x="97" y="417"/>
              </a:cxn>
              <a:cxn ang="0">
                <a:pos x="100" y="383"/>
              </a:cxn>
              <a:cxn ang="0">
                <a:pos x="75" y="360"/>
              </a:cxn>
              <a:cxn ang="0">
                <a:pos x="90" y="321"/>
              </a:cxn>
              <a:cxn ang="0">
                <a:pos x="114" y="293"/>
              </a:cxn>
              <a:cxn ang="0">
                <a:pos x="189" y="272"/>
              </a:cxn>
              <a:cxn ang="0">
                <a:pos x="198" y="269"/>
              </a:cxn>
              <a:cxn ang="0">
                <a:pos x="162" y="230"/>
              </a:cxn>
              <a:cxn ang="0">
                <a:pos x="139" y="198"/>
              </a:cxn>
              <a:cxn ang="0">
                <a:pos x="139" y="173"/>
              </a:cxn>
              <a:cxn ang="0">
                <a:pos x="241" y="174"/>
              </a:cxn>
              <a:cxn ang="0">
                <a:pos x="232" y="155"/>
              </a:cxn>
              <a:cxn ang="0">
                <a:pos x="217" y="132"/>
              </a:cxn>
              <a:cxn ang="0">
                <a:pos x="310" y="24"/>
              </a:cxn>
              <a:cxn ang="0">
                <a:pos x="364" y="18"/>
              </a:cxn>
              <a:cxn ang="0">
                <a:pos x="394" y="30"/>
              </a:cxn>
              <a:cxn ang="0">
                <a:pos x="418" y="69"/>
              </a:cxn>
              <a:cxn ang="0">
                <a:pos x="463" y="99"/>
              </a:cxn>
            </a:cxnLst>
            <a:rect l="0" t="0" r="r" b="b"/>
            <a:pathLst>
              <a:path w="496" h="554">
                <a:moveTo>
                  <a:pt x="496" y="116"/>
                </a:moveTo>
                <a:lnTo>
                  <a:pt x="450" y="189"/>
                </a:lnTo>
                <a:lnTo>
                  <a:pt x="432" y="237"/>
                </a:lnTo>
                <a:lnTo>
                  <a:pt x="399" y="287"/>
                </a:lnTo>
                <a:lnTo>
                  <a:pt x="370" y="362"/>
                </a:lnTo>
                <a:lnTo>
                  <a:pt x="357" y="398"/>
                </a:lnTo>
                <a:lnTo>
                  <a:pt x="346" y="434"/>
                </a:lnTo>
                <a:lnTo>
                  <a:pt x="333" y="449"/>
                </a:lnTo>
                <a:lnTo>
                  <a:pt x="312" y="444"/>
                </a:lnTo>
                <a:lnTo>
                  <a:pt x="298" y="444"/>
                </a:lnTo>
                <a:lnTo>
                  <a:pt x="283" y="420"/>
                </a:lnTo>
                <a:lnTo>
                  <a:pt x="298" y="414"/>
                </a:lnTo>
                <a:lnTo>
                  <a:pt x="282" y="399"/>
                </a:lnTo>
                <a:lnTo>
                  <a:pt x="270" y="429"/>
                </a:lnTo>
                <a:lnTo>
                  <a:pt x="250" y="429"/>
                </a:lnTo>
                <a:lnTo>
                  <a:pt x="220" y="446"/>
                </a:lnTo>
                <a:lnTo>
                  <a:pt x="232" y="413"/>
                </a:lnTo>
                <a:lnTo>
                  <a:pt x="256" y="386"/>
                </a:lnTo>
                <a:lnTo>
                  <a:pt x="244" y="387"/>
                </a:lnTo>
                <a:lnTo>
                  <a:pt x="216" y="408"/>
                </a:lnTo>
                <a:lnTo>
                  <a:pt x="208" y="423"/>
                </a:lnTo>
                <a:lnTo>
                  <a:pt x="184" y="432"/>
                </a:lnTo>
                <a:lnTo>
                  <a:pt x="189" y="449"/>
                </a:lnTo>
                <a:lnTo>
                  <a:pt x="172" y="474"/>
                </a:lnTo>
                <a:lnTo>
                  <a:pt x="84" y="525"/>
                </a:lnTo>
                <a:lnTo>
                  <a:pt x="66" y="525"/>
                </a:lnTo>
                <a:lnTo>
                  <a:pt x="46" y="530"/>
                </a:lnTo>
                <a:lnTo>
                  <a:pt x="0" y="554"/>
                </a:lnTo>
                <a:lnTo>
                  <a:pt x="25" y="530"/>
                </a:lnTo>
                <a:lnTo>
                  <a:pt x="45" y="533"/>
                </a:lnTo>
                <a:lnTo>
                  <a:pt x="58" y="522"/>
                </a:lnTo>
                <a:lnTo>
                  <a:pt x="70" y="521"/>
                </a:lnTo>
                <a:lnTo>
                  <a:pt x="72" y="507"/>
                </a:lnTo>
                <a:lnTo>
                  <a:pt x="126" y="473"/>
                </a:lnTo>
                <a:lnTo>
                  <a:pt x="150" y="437"/>
                </a:lnTo>
                <a:lnTo>
                  <a:pt x="133" y="437"/>
                </a:lnTo>
                <a:lnTo>
                  <a:pt x="121" y="444"/>
                </a:lnTo>
                <a:lnTo>
                  <a:pt x="97" y="417"/>
                </a:lnTo>
                <a:lnTo>
                  <a:pt x="111" y="401"/>
                </a:lnTo>
                <a:lnTo>
                  <a:pt x="100" y="383"/>
                </a:lnTo>
                <a:lnTo>
                  <a:pt x="87" y="384"/>
                </a:lnTo>
                <a:lnTo>
                  <a:pt x="75" y="360"/>
                </a:lnTo>
                <a:lnTo>
                  <a:pt x="87" y="342"/>
                </a:lnTo>
                <a:cubicBezTo>
                  <a:pt x="84" y="330"/>
                  <a:pt x="80" y="330"/>
                  <a:pt x="90" y="321"/>
                </a:cubicBezTo>
                <a:cubicBezTo>
                  <a:pt x="93" y="316"/>
                  <a:pt x="100" y="306"/>
                  <a:pt x="100" y="306"/>
                </a:cubicBezTo>
                <a:cubicBezTo>
                  <a:pt x="103" y="297"/>
                  <a:pt x="105" y="295"/>
                  <a:pt x="114" y="293"/>
                </a:cubicBezTo>
                <a:cubicBezTo>
                  <a:pt x="123" y="288"/>
                  <a:pt x="130" y="274"/>
                  <a:pt x="141" y="273"/>
                </a:cubicBezTo>
                <a:cubicBezTo>
                  <a:pt x="157" y="272"/>
                  <a:pt x="173" y="272"/>
                  <a:pt x="189" y="272"/>
                </a:cubicBezTo>
                <a:cubicBezTo>
                  <a:pt x="190" y="271"/>
                  <a:pt x="192" y="270"/>
                  <a:pt x="193" y="270"/>
                </a:cubicBezTo>
                <a:cubicBezTo>
                  <a:pt x="195" y="269"/>
                  <a:pt x="198" y="271"/>
                  <a:pt x="198" y="269"/>
                </a:cubicBezTo>
                <a:cubicBezTo>
                  <a:pt x="199" y="256"/>
                  <a:pt x="205" y="240"/>
                  <a:pt x="196" y="231"/>
                </a:cubicBezTo>
                <a:cubicBezTo>
                  <a:pt x="188" y="223"/>
                  <a:pt x="173" y="230"/>
                  <a:pt x="162" y="230"/>
                </a:cubicBezTo>
                <a:cubicBezTo>
                  <a:pt x="155" y="228"/>
                  <a:pt x="149" y="225"/>
                  <a:pt x="142" y="224"/>
                </a:cubicBezTo>
                <a:cubicBezTo>
                  <a:pt x="135" y="219"/>
                  <a:pt x="139" y="198"/>
                  <a:pt x="139" y="198"/>
                </a:cubicBezTo>
                <a:lnTo>
                  <a:pt x="156" y="198"/>
                </a:lnTo>
                <a:lnTo>
                  <a:pt x="139" y="173"/>
                </a:lnTo>
                <a:cubicBezTo>
                  <a:pt x="220" y="140"/>
                  <a:pt x="200" y="126"/>
                  <a:pt x="202" y="176"/>
                </a:cubicBezTo>
                <a:cubicBezTo>
                  <a:pt x="215" y="175"/>
                  <a:pt x="228" y="176"/>
                  <a:pt x="241" y="174"/>
                </a:cubicBezTo>
                <a:cubicBezTo>
                  <a:pt x="243" y="174"/>
                  <a:pt x="239" y="172"/>
                  <a:pt x="238" y="170"/>
                </a:cubicBezTo>
                <a:cubicBezTo>
                  <a:pt x="236" y="165"/>
                  <a:pt x="232" y="155"/>
                  <a:pt x="232" y="155"/>
                </a:cubicBezTo>
                <a:cubicBezTo>
                  <a:pt x="231" y="149"/>
                  <a:pt x="227" y="142"/>
                  <a:pt x="222" y="138"/>
                </a:cubicBezTo>
                <a:cubicBezTo>
                  <a:pt x="219" y="133"/>
                  <a:pt x="221" y="135"/>
                  <a:pt x="217" y="132"/>
                </a:cubicBezTo>
                <a:lnTo>
                  <a:pt x="240" y="60"/>
                </a:lnTo>
                <a:lnTo>
                  <a:pt x="310" y="24"/>
                </a:lnTo>
                <a:lnTo>
                  <a:pt x="340" y="5"/>
                </a:lnTo>
                <a:lnTo>
                  <a:pt x="364" y="18"/>
                </a:lnTo>
                <a:lnTo>
                  <a:pt x="393" y="0"/>
                </a:lnTo>
                <a:lnTo>
                  <a:pt x="394" y="30"/>
                </a:lnTo>
                <a:lnTo>
                  <a:pt x="420" y="39"/>
                </a:lnTo>
                <a:lnTo>
                  <a:pt x="418" y="69"/>
                </a:lnTo>
                <a:lnTo>
                  <a:pt x="432" y="60"/>
                </a:lnTo>
                <a:lnTo>
                  <a:pt x="463" y="99"/>
                </a:lnTo>
                <a:lnTo>
                  <a:pt x="496" y="116"/>
                </a:lnTo>
                <a:close/>
              </a:path>
            </a:pathLst>
          </a:custGeom>
          <a:solidFill>
            <a:srgbClr val="00B050"/>
          </a:solidFill>
          <a:ln w="9525">
            <a:solidFill>
              <a:schemeClr val="tx1"/>
            </a:solidFill>
            <a:round/>
            <a:headEnd/>
            <a:tailEnd/>
          </a:ln>
          <a:effectLst/>
        </p:spPr>
        <p:txBody>
          <a:bodyPr/>
          <a:lstStyle/>
          <a:p>
            <a:endParaRPr lang="en-GB"/>
          </a:p>
        </p:txBody>
      </p:sp>
      <p:sp>
        <p:nvSpPr>
          <p:cNvPr id="814" name="8-Point Star 813"/>
          <p:cNvSpPr/>
          <p:nvPr/>
        </p:nvSpPr>
        <p:spPr>
          <a:xfrm>
            <a:off x="2575839" y="2833112"/>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8-Point Star 814"/>
          <p:cNvSpPr/>
          <p:nvPr/>
        </p:nvSpPr>
        <p:spPr>
          <a:xfrm>
            <a:off x="4324832" y="2695547"/>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8-Point Star 815"/>
          <p:cNvSpPr/>
          <p:nvPr/>
        </p:nvSpPr>
        <p:spPr>
          <a:xfrm>
            <a:off x="4222770" y="289355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8-Point Star 816"/>
          <p:cNvSpPr/>
          <p:nvPr/>
        </p:nvSpPr>
        <p:spPr>
          <a:xfrm>
            <a:off x="4113149" y="2939255"/>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8-Point Star 817"/>
          <p:cNvSpPr/>
          <p:nvPr/>
        </p:nvSpPr>
        <p:spPr>
          <a:xfrm>
            <a:off x="4491153" y="239852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8-Point Star 818"/>
          <p:cNvSpPr/>
          <p:nvPr/>
        </p:nvSpPr>
        <p:spPr>
          <a:xfrm>
            <a:off x="4544074" y="277170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8-Point Star 819"/>
          <p:cNvSpPr/>
          <p:nvPr/>
        </p:nvSpPr>
        <p:spPr>
          <a:xfrm>
            <a:off x="4396652" y="2520384"/>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8-Point Star 820"/>
          <p:cNvSpPr/>
          <p:nvPr/>
        </p:nvSpPr>
        <p:spPr>
          <a:xfrm>
            <a:off x="4339953" y="258130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4" name="8-Point Star 823"/>
          <p:cNvSpPr/>
          <p:nvPr/>
        </p:nvSpPr>
        <p:spPr>
          <a:xfrm>
            <a:off x="4271911" y="2516575"/>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8-Point Star 824"/>
          <p:cNvSpPr/>
          <p:nvPr/>
        </p:nvSpPr>
        <p:spPr>
          <a:xfrm>
            <a:off x="4113149" y="2486112"/>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8-Point Star 825"/>
          <p:cNvSpPr/>
          <p:nvPr/>
        </p:nvSpPr>
        <p:spPr>
          <a:xfrm>
            <a:off x="4706616" y="2528001"/>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8-Point Star 828"/>
          <p:cNvSpPr/>
          <p:nvPr/>
        </p:nvSpPr>
        <p:spPr>
          <a:xfrm>
            <a:off x="7318628" y="293163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8-Point Star 829"/>
          <p:cNvSpPr/>
          <p:nvPr/>
        </p:nvSpPr>
        <p:spPr>
          <a:xfrm>
            <a:off x="6770521" y="378841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8-Point Star 830"/>
          <p:cNvSpPr/>
          <p:nvPr/>
        </p:nvSpPr>
        <p:spPr>
          <a:xfrm>
            <a:off x="7556770" y="2924023"/>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8-Point Star 831"/>
          <p:cNvSpPr/>
          <p:nvPr/>
        </p:nvSpPr>
        <p:spPr>
          <a:xfrm>
            <a:off x="8456423" y="513261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8-Point Star 832"/>
          <p:cNvSpPr/>
          <p:nvPr/>
        </p:nvSpPr>
        <p:spPr>
          <a:xfrm>
            <a:off x="6063653" y="3590408"/>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8-Point Star 833"/>
          <p:cNvSpPr/>
          <p:nvPr/>
        </p:nvSpPr>
        <p:spPr>
          <a:xfrm>
            <a:off x="7297032" y="3356782"/>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5" name="8-Point Star 834"/>
          <p:cNvSpPr/>
          <p:nvPr/>
        </p:nvSpPr>
        <p:spPr>
          <a:xfrm>
            <a:off x="2730823" y="3648005"/>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8-Point Star 835"/>
          <p:cNvSpPr/>
          <p:nvPr/>
        </p:nvSpPr>
        <p:spPr>
          <a:xfrm>
            <a:off x="2783742" y="5479614"/>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8-Point Star 836"/>
          <p:cNvSpPr/>
          <p:nvPr/>
        </p:nvSpPr>
        <p:spPr>
          <a:xfrm>
            <a:off x="2488899" y="3069202"/>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8-Point Star 837"/>
          <p:cNvSpPr/>
          <p:nvPr/>
        </p:nvSpPr>
        <p:spPr>
          <a:xfrm>
            <a:off x="2844223" y="4516211"/>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8-Point Star 838"/>
          <p:cNvSpPr/>
          <p:nvPr/>
        </p:nvSpPr>
        <p:spPr>
          <a:xfrm>
            <a:off x="4517613" y="268031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0" name="8-Point Star 839"/>
          <p:cNvSpPr/>
          <p:nvPr/>
        </p:nvSpPr>
        <p:spPr>
          <a:xfrm>
            <a:off x="5564687" y="344570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1" name="8-Point Star 840"/>
          <p:cNvSpPr/>
          <p:nvPr/>
        </p:nvSpPr>
        <p:spPr>
          <a:xfrm>
            <a:off x="4540294" y="2547038"/>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2" name="8-Point Star 841"/>
          <p:cNvSpPr/>
          <p:nvPr/>
        </p:nvSpPr>
        <p:spPr>
          <a:xfrm>
            <a:off x="5111081" y="3198191"/>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8-Point Star 842"/>
          <p:cNvSpPr/>
          <p:nvPr/>
        </p:nvSpPr>
        <p:spPr>
          <a:xfrm>
            <a:off x="4722906" y="498458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8-Point Star 843"/>
          <p:cNvSpPr/>
          <p:nvPr/>
        </p:nvSpPr>
        <p:spPr>
          <a:xfrm>
            <a:off x="2606080" y="5148325"/>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8-Point Star 844"/>
          <p:cNvSpPr/>
          <p:nvPr/>
        </p:nvSpPr>
        <p:spPr>
          <a:xfrm>
            <a:off x="3305389" y="454286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8-Point Star 845"/>
          <p:cNvSpPr/>
          <p:nvPr/>
        </p:nvSpPr>
        <p:spPr>
          <a:xfrm>
            <a:off x="7050246" y="308395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8-Point Star 846"/>
          <p:cNvSpPr/>
          <p:nvPr/>
        </p:nvSpPr>
        <p:spPr>
          <a:xfrm>
            <a:off x="7938556" y="4904140"/>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8-Point Star 847"/>
          <p:cNvSpPr/>
          <p:nvPr/>
        </p:nvSpPr>
        <p:spPr>
          <a:xfrm>
            <a:off x="6849902" y="4081629"/>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8-Point Star 848"/>
          <p:cNvSpPr/>
          <p:nvPr/>
        </p:nvSpPr>
        <p:spPr>
          <a:xfrm>
            <a:off x="364745" y="4146175"/>
            <a:ext cx="207009" cy="253872"/>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Freeform 850"/>
          <p:cNvSpPr/>
          <p:nvPr/>
        </p:nvSpPr>
        <p:spPr>
          <a:xfrm>
            <a:off x="337250" y="4673293"/>
            <a:ext cx="237154" cy="224224"/>
          </a:xfrm>
          <a:custGeom>
            <a:avLst/>
            <a:gdLst>
              <a:gd name="connsiteX0" fmla="*/ 29497 w 237154"/>
              <a:gd name="connsiteY0" fmla="*/ 22738 h 182834"/>
              <a:gd name="connsiteX1" fmla="*/ 206478 w 237154"/>
              <a:gd name="connsiteY1" fmla="*/ 37487 h 182834"/>
              <a:gd name="connsiteX2" fmla="*/ 191729 w 237154"/>
              <a:gd name="connsiteY2" fmla="*/ 155474 h 182834"/>
              <a:gd name="connsiteX3" fmla="*/ 29497 w 237154"/>
              <a:gd name="connsiteY3" fmla="*/ 140725 h 182834"/>
              <a:gd name="connsiteX4" fmla="*/ 29497 w 237154"/>
              <a:gd name="connsiteY4" fmla="*/ 22738 h 18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54" h="182834">
                <a:moveTo>
                  <a:pt x="29497" y="22738"/>
                </a:moveTo>
                <a:cubicBezTo>
                  <a:pt x="58994" y="5532"/>
                  <a:pt x="160661" y="0"/>
                  <a:pt x="206478" y="37487"/>
                </a:cubicBezTo>
                <a:cubicBezTo>
                  <a:pt x="237154" y="62586"/>
                  <a:pt x="225965" y="135503"/>
                  <a:pt x="191729" y="155474"/>
                </a:cubicBezTo>
                <a:cubicBezTo>
                  <a:pt x="144825" y="182834"/>
                  <a:pt x="83574" y="145641"/>
                  <a:pt x="29497" y="140725"/>
                </a:cubicBezTo>
                <a:cubicBezTo>
                  <a:pt x="45389" y="45377"/>
                  <a:pt x="0" y="39944"/>
                  <a:pt x="29497" y="22738"/>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Freeform 852"/>
          <p:cNvSpPr/>
          <p:nvPr/>
        </p:nvSpPr>
        <p:spPr>
          <a:xfrm>
            <a:off x="342170" y="5753877"/>
            <a:ext cx="237154" cy="224224"/>
          </a:xfrm>
          <a:custGeom>
            <a:avLst/>
            <a:gdLst>
              <a:gd name="connsiteX0" fmla="*/ 29497 w 237154"/>
              <a:gd name="connsiteY0" fmla="*/ 22738 h 182834"/>
              <a:gd name="connsiteX1" fmla="*/ 206478 w 237154"/>
              <a:gd name="connsiteY1" fmla="*/ 37487 h 182834"/>
              <a:gd name="connsiteX2" fmla="*/ 191729 w 237154"/>
              <a:gd name="connsiteY2" fmla="*/ 155474 h 182834"/>
              <a:gd name="connsiteX3" fmla="*/ 29497 w 237154"/>
              <a:gd name="connsiteY3" fmla="*/ 140725 h 182834"/>
              <a:gd name="connsiteX4" fmla="*/ 29497 w 237154"/>
              <a:gd name="connsiteY4" fmla="*/ 22738 h 18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54" h="182834">
                <a:moveTo>
                  <a:pt x="29497" y="22738"/>
                </a:moveTo>
                <a:cubicBezTo>
                  <a:pt x="58994" y="5532"/>
                  <a:pt x="160661" y="0"/>
                  <a:pt x="206478" y="37487"/>
                </a:cubicBezTo>
                <a:cubicBezTo>
                  <a:pt x="237154" y="62586"/>
                  <a:pt x="225965" y="135503"/>
                  <a:pt x="191729" y="155474"/>
                </a:cubicBezTo>
                <a:cubicBezTo>
                  <a:pt x="144825" y="182834"/>
                  <a:pt x="83574" y="145641"/>
                  <a:pt x="29497" y="140725"/>
                </a:cubicBezTo>
                <a:cubicBezTo>
                  <a:pt x="45389" y="45377"/>
                  <a:pt x="0" y="39944"/>
                  <a:pt x="29497" y="22738"/>
                </a:cubicBez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TextBox 854"/>
          <p:cNvSpPr txBox="1"/>
          <p:nvPr/>
        </p:nvSpPr>
        <p:spPr>
          <a:xfrm>
            <a:off x="573229" y="4107480"/>
            <a:ext cx="1756828" cy="523220"/>
          </a:xfrm>
          <a:prstGeom prst="rect">
            <a:avLst/>
          </a:prstGeom>
          <a:noFill/>
        </p:spPr>
        <p:txBody>
          <a:bodyPr wrap="none" rtlCol="0">
            <a:spAutoFit/>
          </a:bodyPr>
          <a:lstStyle/>
          <a:p>
            <a:r>
              <a:rPr lang="en-GB" sz="1400" b="1" dirty="0" smtClean="0">
                <a:latin typeface="Calibri" pitchFamily="34" charset="0"/>
              </a:rPr>
              <a:t>XBRL in use for </a:t>
            </a:r>
            <a:r>
              <a:rPr lang="en-GB" sz="1400" b="1" dirty="0" err="1" smtClean="0">
                <a:latin typeface="Calibri" pitchFamily="34" charset="0"/>
              </a:rPr>
              <a:t>gov’t</a:t>
            </a:r>
            <a:r>
              <a:rPr lang="en-GB" sz="1400" b="1" dirty="0" smtClean="0">
                <a:latin typeface="Calibri" pitchFamily="34" charset="0"/>
              </a:rPr>
              <a:t/>
            </a:r>
            <a:br>
              <a:rPr lang="en-GB" sz="1400" b="1" dirty="0" smtClean="0">
                <a:latin typeface="Calibri" pitchFamily="34" charset="0"/>
              </a:rPr>
            </a:br>
            <a:r>
              <a:rPr lang="en-GB" sz="1400" b="1" dirty="0" smtClean="0">
                <a:latin typeface="Calibri" pitchFamily="34" charset="0"/>
              </a:rPr>
              <a:t>or financial reporting</a:t>
            </a:r>
          </a:p>
        </p:txBody>
      </p:sp>
      <p:sp>
        <p:nvSpPr>
          <p:cNvPr id="856" name="TextBox 855"/>
          <p:cNvSpPr txBox="1"/>
          <p:nvPr/>
        </p:nvSpPr>
        <p:spPr>
          <a:xfrm>
            <a:off x="573229" y="4592804"/>
            <a:ext cx="1390124" cy="523220"/>
          </a:xfrm>
          <a:prstGeom prst="rect">
            <a:avLst/>
          </a:prstGeom>
          <a:noFill/>
        </p:spPr>
        <p:txBody>
          <a:bodyPr wrap="none" rtlCol="0">
            <a:spAutoFit/>
          </a:bodyPr>
          <a:lstStyle/>
          <a:p>
            <a:r>
              <a:rPr lang="en-GB" sz="1400" b="1" dirty="0" smtClean="0">
                <a:latin typeface="Calibri" pitchFamily="34" charset="0"/>
              </a:rPr>
              <a:t>XBRL CA leading</a:t>
            </a:r>
          </a:p>
          <a:p>
            <a:r>
              <a:rPr lang="en-GB" sz="1400" b="1" dirty="0" smtClean="0">
                <a:latin typeface="Calibri" pitchFamily="34" charset="0"/>
              </a:rPr>
              <a:t>or committed</a:t>
            </a:r>
            <a:endParaRPr lang="en-GB" sz="1400" b="1" dirty="0">
              <a:latin typeface="Calibri" pitchFamily="34" charset="0"/>
            </a:endParaRPr>
          </a:p>
        </p:txBody>
      </p:sp>
      <p:sp>
        <p:nvSpPr>
          <p:cNvPr id="857" name="TextBox 856"/>
          <p:cNvSpPr txBox="1"/>
          <p:nvPr/>
        </p:nvSpPr>
        <p:spPr>
          <a:xfrm>
            <a:off x="573229" y="5679329"/>
            <a:ext cx="1889043" cy="738664"/>
          </a:xfrm>
          <a:prstGeom prst="rect">
            <a:avLst/>
          </a:prstGeom>
          <a:noFill/>
        </p:spPr>
        <p:txBody>
          <a:bodyPr wrap="none" rtlCol="0">
            <a:spAutoFit/>
          </a:bodyPr>
          <a:lstStyle/>
          <a:p>
            <a:r>
              <a:rPr lang="en-GB" sz="1400" b="1" dirty="0" smtClean="0">
                <a:latin typeface="Calibri" pitchFamily="34" charset="0"/>
              </a:rPr>
              <a:t>Active in CA Market</a:t>
            </a:r>
          </a:p>
          <a:p>
            <a:r>
              <a:rPr lang="en-GB" sz="1400" b="1" dirty="0" smtClean="0">
                <a:latin typeface="Calibri" pitchFamily="34" charset="0"/>
              </a:rPr>
              <a:t>Practice &amp; Standards</a:t>
            </a:r>
          </a:p>
          <a:p>
            <a:r>
              <a:rPr lang="en-GB" sz="1400" b="1" dirty="0" smtClean="0">
                <a:latin typeface="Calibri" pitchFamily="34" charset="0"/>
              </a:rPr>
              <a:t>Potentially considering</a:t>
            </a:r>
            <a:endParaRPr lang="en-GB" sz="1400" b="1" dirty="0">
              <a:latin typeface="Calibri" pitchFamily="34" charset="0"/>
            </a:endParaRPr>
          </a:p>
        </p:txBody>
      </p:sp>
      <p:sp>
        <p:nvSpPr>
          <p:cNvPr id="858" name="8-Point Star 857"/>
          <p:cNvSpPr/>
          <p:nvPr/>
        </p:nvSpPr>
        <p:spPr>
          <a:xfrm>
            <a:off x="4433647" y="2605866"/>
            <a:ext cx="83280" cy="83894"/>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Rounded Rectangular Callout 858"/>
          <p:cNvSpPr/>
          <p:nvPr/>
        </p:nvSpPr>
        <p:spPr>
          <a:xfrm>
            <a:off x="395536" y="2219194"/>
            <a:ext cx="1719015" cy="573410"/>
          </a:xfrm>
          <a:prstGeom prst="wedgeRoundRectCallout">
            <a:avLst>
              <a:gd name="adj1" fmla="val 65189"/>
              <a:gd name="adj2" fmla="val 10268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latin typeface="Calibri" pitchFamily="34" charset="0"/>
              </a:rPr>
              <a:t>Issuer to Investor: Corporate Actions DTCC, SWIFT, XBRL US</a:t>
            </a:r>
            <a:endParaRPr lang="en-US" sz="1200" b="1" i="1" dirty="0">
              <a:solidFill>
                <a:schemeClr val="tx1"/>
              </a:solidFill>
              <a:latin typeface="Calibri" pitchFamily="34" charset="0"/>
            </a:endParaRPr>
          </a:p>
        </p:txBody>
      </p:sp>
      <p:sp>
        <p:nvSpPr>
          <p:cNvPr id="863" name="Rounded Rectangular Callout 862"/>
          <p:cNvSpPr/>
          <p:nvPr/>
        </p:nvSpPr>
        <p:spPr>
          <a:xfrm>
            <a:off x="7591425" y="3140968"/>
            <a:ext cx="1552575" cy="803764"/>
          </a:xfrm>
          <a:prstGeom prst="wedgeRoundRectCallout">
            <a:avLst>
              <a:gd name="adj1" fmla="val -77449"/>
              <a:gd name="adj2" fmla="val -4513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latin typeface="Calibri" pitchFamily="34" charset="0"/>
              </a:rPr>
              <a:t>Corporate Actions: Shanghai </a:t>
            </a:r>
            <a:r>
              <a:rPr lang="en-US" sz="1200" b="1" i="1" dirty="0" smtClean="0">
                <a:solidFill>
                  <a:schemeClr val="tx1"/>
                </a:solidFill>
                <a:latin typeface="Calibri" pitchFamily="34" charset="0"/>
              </a:rPr>
              <a:t>&amp; </a:t>
            </a:r>
            <a:r>
              <a:rPr lang="en-US" sz="1200" b="1" i="1" dirty="0" smtClean="0">
                <a:solidFill>
                  <a:schemeClr val="tx1"/>
                </a:solidFill>
                <a:latin typeface="Calibri" pitchFamily="34" charset="0"/>
              </a:rPr>
              <a:t>Shenzhen </a:t>
            </a:r>
            <a:r>
              <a:rPr lang="en-US" sz="1200" b="1" i="1" dirty="0" smtClean="0">
                <a:solidFill>
                  <a:schemeClr val="tx1"/>
                </a:solidFill>
                <a:latin typeface="Calibri" pitchFamily="34" charset="0"/>
              </a:rPr>
              <a:t>Stock Exchanges</a:t>
            </a:r>
            <a:r>
              <a:rPr lang="en-US" sz="1200" b="1" i="1" dirty="0" smtClean="0">
                <a:solidFill>
                  <a:schemeClr val="tx1"/>
                </a:solidFill>
                <a:latin typeface="Calibri" pitchFamily="34" charset="0"/>
              </a:rPr>
              <a:t>,</a:t>
            </a:r>
            <a:endParaRPr lang="en-US" sz="1200" b="1" i="1" dirty="0">
              <a:solidFill>
                <a:schemeClr val="tx1"/>
              </a:solidFill>
              <a:latin typeface="Calibri" pitchFamily="34" charset="0"/>
            </a:endParaRPr>
          </a:p>
        </p:txBody>
      </p:sp>
      <p:sp>
        <p:nvSpPr>
          <p:cNvPr id="823" name="Freeform 822"/>
          <p:cNvSpPr/>
          <p:nvPr/>
        </p:nvSpPr>
        <p:spPr>
          <a:xfrm>
            <a:off x="323528" y="5183754"/>
            <a:ext cx="237154" cy="224224"/>
          </a:xfrm>
          <a:custGeom>
            <a:avLst/>
            <a:gdLst>
              <a:gd name="connsiteX0" fmla="*/ 29497 w 237154"/>
              <a:gd name="connsiteY0" fmla="*/ 22738 h 182834"/>
              <a:gd name="connsiteX1" fmla="*/ 206478 w 237154"/>
              <a:gd name="connsiteY1" fmla="*/ 37487 h 182834"/>
              <a:gd name="connsiteX2" fmla="*/ 191729 w 237154"/>
              <a:gd name="connsiteY2" fmla="*/ 155474 h 182834"/>
              <a:gd name="connsiteX3" fmla="*/ 29497 w 237154"/>
              <a:gd name="connsiteY3" fmla="*/ 140725 h 182834"/>
              <a:gd name="connsiteX4" fmla="*/ 29497 w 237154"/>
              <a:gd name="connsiteY4" fmla="*/ 22738 h 18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54" h="182834">
                <a:moveTo>
                  <a:pt x="29497" y="22738"/>
                </a:moveTo>
                <a:cubicBezTo>
                  <a:pt x="58994" y="5532"/>
                  <a:pt x="160661" y="0"/>
                  <a:pt x="206478" y="37487"/>
                </a:cubicBezTo>
                <a:cubicBezTo>
                  <a:pt x="237154" y="62586"/>
                  <a:pt x="225965" y="135503"/>
                  <a:pt x="191729" y="155474"/>
                </a:cubicBezTo>
                <a:cubicBezTo>
                  <a:pt x="144825" y="182834"/>
                  <a:pt x="83574" y="145641"/>
                  <a:pt x="29497" y="140725"/>
                </a:cubicBezTo>
                <a:cubicBezTo>
                  <a:pt x="45389" y="45377"/>
                  <a:pt x="0" y="39944"/>
                  <a:pt x="29497" y="22738"/>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TextBox 826"/>
          <p:cNvSpPr txBox="1"/>
          <p:nvPr/>
        </p:nvSpPr>
        <p:spPr>
          <a:xfrm>
            <a:off x="559507" y="5103265"/>
            <a:ext cx="1543499" cy="523220"/>
          </a:xfrm>
          <a:prstGeom prst="rect">
            <a:avLst/>
          </a:prstGeom>
          <a:noFill/>
        </p:spPr>
        <p:txBody>
          <a:bodyPr wrap="none" rtlCol="0">
            <a:spAutoFit/>
          </a:bodyPr>
          <a:lstStyle/>
          <a:p>
            <a:r>
              <a:rPr lang="en-GB" sz="1400" b="1" dirty="0" smtClean="0">
                <a:latin typeface="Calibri" pitchFamily="34" charset="0"/>
              </a:rPr>
              <a:t>XBRL CA emerging</a:t>
            </a:r>
          </a:p>
          <a:p>
            <a:r>
              <a:rPr lang="en-GB" sz="1400" b="1" dirty="0" smtClean="0">
                <a:latin typeface="Calibri" pitchFamily="34" charset="0"/>
              </a:rPr>
              <a:t>interest</a:t>
            </a:r>
            <a:endParaRPr lang="en-GB" sz="1400" b="1" dirty="0">
              <a:latin typeface="Calibri" pitchFamily="34" charset="0"/>
            </a:endParaRPr>
          </a:p>
        </p:txBody>
      </p:sp>
      <p:sp>
        <p:nvSpPr>
          <p:cNvPr id="812" name="Footer Placeholder 3"/>
          <p:cNvSpPr txBox="1">
            <a:spLocks/>
          </p:cNvSpPr>
          <p:nvPr/>
        </p:nvSpPr>
        <p:spPr bwMode="auto">
          <a:xfrm>
            <a:off x="837728" y="6512768"/>
            <a:ext cx="56784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XBRL for Corporate Actions –  24 May 2011 – Confidentiality: Public</a:t>
            </a:r>
            <a:endParaRPr kumimoji="0" lang="en-GB" sz="9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822" name="Rounded Rectangular Callout 821"/>
          <p:cNvSpPr/>
          <p:nvPr/>
        </p:nvSpPr>
        <p:spPr>
          <a:xfrm>
            <a:off x="2555776" y="764704"/>
            <a:ext cx="1440160" cy="573410"/>
          </a:xfrm>
          <a:prstGeom prst="wedgeRoundRectCallout">
            <a:avLst>
              <a:gd name="adj1" fmla="val 65754"/>
              <a:gd name="adj2" fmla="val 23723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u="none" strike="noStrike" dirty="0" smtClean="0">
                <a:solidFill>
                  <a:srgbClr val="000000"/>
                </a:solidFill>
                <a:latin typeface="Calibri"/>
              </a:rPr>
              <a:t>UK:  HM Revenue &amp; Customs, Companies House</a:t>
            </a:r>
            <a:endParaRPr lang="en-US" sz="1200" b="1" i="1" dirty="0">
              <a:solidFill>
                <a:schemeClr val="tx1"/>
              </a:solidFill>
              <a:latin typeface="Calibri" pitchFamily="34" charset="0"/>
            </a:endParaRPr>
          </a:p>
        </p:txBody>
      </p:sp>
      <p:sp>
        <p:nvSpPr>
          <p:cNvPr id="828" name="Rounded Rectangular Callout 827"/>
          <p:cNvSpPr/>
          <p:nvPr/>
        </p:nvSpPr>
        <p:spPr>
          <a:xfrm>
            <a:off x="4211960" y="692696"/>
            <a:ext cx="1440160" cy="573410"/>
          </a:xfrm>
          <a:prstGeom prst="wedgeRoundRectCallout">
            <a:avLst>
              <a:gd name="adj1" fmla="val -32462"/>
              <a:gd name="adj2" fmla="val 27461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u="none" strike="noStrike" dirty="0" smtClean="0">
                <a:solidFill>
                  <a:srgbClr val="000000"/>
                </a:solidFill>
                <a:latin typeface="Calibri"/>
              </a:rPr>
              <a:t>EU:  Basel II Compliance, EBA for FINREP/COREP</a:t>
            </a:r>
            <a:endParaRPr lang="en-US" sz="1200" b="1" i="1" dirty="0">
              <a:solidFill>
                <a:schemeClr val="tx1"/>
              </a:solidFill>
              <a:latin typeface="Calibri" pitchFamily="34" charset="0"/>
            </a:endParaRPr>
          </a:p>
        </p:txBody>
      </p:sp>
      <p:sp>
        <p:nvSpPr>
          <p:cNvPr id="852" name="Rounded Rectangular Callout 851"/>
          <p:cNvSpPr/>
          <p:nvPr/>
        </p:nvSpPr>
        <p:spPr>
          <a:xfrm>
            <a:off x="5652120" y="764704"/>
            <a:ext cx="2304256" cy="864096"/>
          </a:xfrm>
          <a:prstGeom prst="wedgeRoundRectCallout">
            <a:avLst>
              <a:gd name="adj1" fmla="val -99312"/>
              <a:gd name="adj2" fmla="val 16982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u="none" strike="noStrike" dirty="0" smtClean="0">
                <a:solidFill>
                  <a:srgbClr val="000000"/>
                </a:solidFill>
                <a:latin typeface="Calibri"/>
              </a:rPr>
              <a:t>XBRL reporting in Belgium, Ireland, France, Spain, Italy, Poland , Denmark, Germany, France, Portugal, etc.</a:t>
            </a:r>
            <a:endParaRPr lang="en-US" sz="1200" b="1" i="1" dirty="0">
              <a:solidFill>
                <a:schemeClr val="tx1"/>
              </a:solidFill>
              <a:latin typeface="Calibri" pitchFamily="34" charset="0"/>
            </a:endParaRPr>
          </a:p>
        </p:txBody>
      </p:sp>
      <p:sp>
        <p:nvSpPr>
          <p:cNvPr id="854" name="Rounded Rectangular Callout 853"/>
          <p:cNvSpPr/>
          <p:nvPr/>
        </p:nvSpPr>
        <p:spPr>
          <a:xfrm>
            <a:off x="683568" y="1268760"/>
            <a:ext cx="1719015" cy="573410"/>
          </a:xfrm>
          <a:prstGeom prst="wedgeRoundRectCallout">
            <a:avLst>
              <a:gd name="adj1" fmla="val 65189"/>
              <a:gd name="adj2" fmla="val 10268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latin typeface="Calibri" pitchFamily="34" charset="0"/>
              </a:rPr>
              <a:t>US GAAP SEC mandated; FDIC; Proxy; Mutual Funds</a:t>
            </a:r>
          </a:p>
        </p:txBody>
      </p:sp>
      <p:sp>
        <p:nvSpPr>
          <p:cNvPr id="860" name="Rounded Rectangle 859"/>
          <p:cNvSpPr/>
          <p:nvPr/>
        </p:nvSpPr>
        <p:spPr bwMode="auto">
          <a:xfrm>
            <a:off x="4211960" y="5085184"/>
            <a:ext cx="4464496" cy="144016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Ongoing global revolution in financial reporting standardization with </a:t>
            </a:r>
            <a:r>
              <a:rPr lang="en-GB" sz="1800" dirty="0" smtClean="0">
                <a:solidFill>
                  <a:schemeClr val="bg1"/>
                </a:solidFill>
              </a:rPr>
              <a:t>systemic </a:t>
            </a:r>
            <a:r>
              <a:rPr kumimoji="0" lang="en-GB" sz="1800" b="0" i="0" u="none" strike="noStrike" cap="none" normalizeH="0" baseline="0" dirty="0" smtClean="0">
                <a:ln>
                  <a:noFill/>
                </a:ln>
                <a:solidFill>
                  <a:schemeClr val="bg1"/>
                </a:solidFill>
                <a:effectLst/>
                <a:latin typeface="Arial" charset="0"/>
              </a:rPr>
              <a:t>disambiguation and transparency…</a:t>
            </a:r>
          </a:p>
          <a:p>
            <a:pPr marL="0" marR="0" indent="0" algn="l" defTabSz="914400" rtl="0" eaLnBrk="0" fontAlgn="base" latinLnBrk="0" hangingPunct="0">
              <a:lnSpc>
                <a:spcPct val="100000"/>
              </a:lnSpc>
              <a:spcBef>
                <a:spcPct val="0"/>
              </a:spcBef>
              <a:spcAft>
                <a:spcPct val="0"/>
              </a:spcAft>
              <a:buClrTx/>
              <a:buSzTx/>
              <a:buFontTx/>
              <a:buNone/>
              <a:tabLst/>
            </a:pPr>
            <a:r>
              <a:rPr lang="en-GB" sz="1800" dirty="0" smtClean="0">
                <a:solidFill>
                  <a:schemeClr val="bg1"/>
                </a:solidFill>
              </a:rPr>
              <a:t>…</a:t>
            </a:r>
            <a:r>
              <a:rPr kumimoji="0" lang="en-GB" sz="1800" b="0" i="0" u="none" strike="noStrike" cap="none" normalizeH="0" baseline="0" dirty="0" smtClean="0">
                <a:ln>
                  <a:noFill/>
                </a:ln>
                <a:solidFill>
                  <a:schemeClr val="bg1"/>
                </a:solidFill>
                <a:effectLst/>
                <a:latin typeface="Arial" charset="0"/>
              </a:rPr>
              <a:t>disguised</a:t>
            </a:r>
            <a:r>
              <a:rPr kumimoji="0" lang="en-GB" sz="1800" b="0" i="0" u="none" strike="noStrike" cap="none" normalizeH="0" dirty="0" smtClean="0">
                <a:ln>
                  <a:noFill/>
                </a:ln>
                <a:solidFill>
                  <a:schemeClr val="bg1"/>
                </a:solidFill>
                <a:effectLst/>
                <a:latin typeface="Arial" charset="0"/>
              </a:rPr>
              <a:t> as XBRL adoption</a:t>
            </a:r>
            <a:endParaRPr kumimoji="0" lang="en-GB" sz="1800" b="0"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WIFT_PPT_Template_20080923">
  <a:themeElements>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fontScheme name="Default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SWIFT_PPT_Template_20080923</Template>
  <TotalTime>2839</TotalTime>
  <Words>2162</Words>
  <Application>Microsoft Office PowerPoint</Application>
  <PresentationFormat>On-screen Show (4:3)</PresentationFormat>
  <Paragraphs>530</Paragraphs>
  <Slides>20</Slides>
  <Notes>9</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Times New Roman</vt:lpstr>
      <vt:lpstr>Arial</vt:lpstr>
      <vt:lpstr>Times</vt:lpstr>
      <vt:lpstr>Wingdings</vt:lpstr>
      <vt:lpstr>SWIFT_PPT_Template_20080923</vt:lpstr>
      <vt:lpstr>Default Design</vt:lpstr>
      <vt:lpstr>Standards and market practice (including XBRL) – how far have we got and what’s next? </vt:lpstr>
      <vt:lpstr>Agenda</vt:lpstr>
      <vt:lpstr>Distance between Issuer and Investor</vt:lpstr>
      <vt:lpstr>Corporate Actions – problems and source</vt:lpstr>
      <vt:lpstr>Slide 5</vt:lpstr>
      <vt:lpstr>Slide 6</vt:lpstr>
      <vt:lpstr>What is XBRL</vt:lpstr>
      <vt:lpstr>The XBRL approach (all domains)</vt:lpstr>
      <vt:lpstr>XBRL – Where Used? Corporate Actions opportunity?</vt:lpstr>
      <vt:lpstr>Companies Incorporating XBRL (XBRL US)</vt:lpstr>
      <vt:lpstr>Corporate Actions Taxonomy Structure</vt:lpstr>
      <vt:lpstr>SMPG’s EIG to drive the template</vt:lpstr>
      <vt:lpstr>Slide 13</vt:lpstr>
      <vt:lpstr>ISO 20022 Corporate Actions Messages</vt:lpstr>
      <vt:lpstr>DTCC ISO 20022 adoption experience</vt:lpstr>
      <vt:lpstr>Proxy Voting - MT to MX Replacing ISO 15022 functionality for “meeting” events</vt:lpstr>
      <vt:lpstr>DTCC’s timeline to roll out ISO 20022</vt:lpstr>
      <vt:lpstr>WHAT SHOULD BE THE PRIORITY?</vt:lpstr>
      <vt:lpstr>Useful Links</vt:lpstr>
      <vt:lpstr>Slide 20</vt:lpstr>
    </vt:vector>
  </TitlesOfParts>
  <Manager/>
  <Company>SWIFT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market practice (including XBRL) – how far have we got and what’s next? </dc:title>
  <dc:subject/>
  <dc:creator>mmansur</dc:creator>
  <cp:keywords/>
  <dc:description>©2008</dc:description>
  <cp:lastModifiedBy>mmansur</cp:lastModifiedBy>
  <cp:revision>42</cp:revision>
  <cp:lastPrinted>2008-07-11T16:37:00Z</cp:lastPrinted>
  <dcterms:created xsi:type="dcterms:W3CDTF">2011-07-04T13:19:09Z</dcterms:created>
  <dcterms:modified xsi:type="dcterms:W3CDTF">2011-07-06T12:38:29Z</dcterms:modified>
  <cp:category/>
</cp:coreProperties>
</file>